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58" r:id="rId5"/>
    <p:sldId id="292" r:id="rId6"/>
    <p:sldId id="259" r:id="rId7"/>
    <p:sldId id="260" r:id="rId8"/>
    <p:sldId id="261" r:id="rId9"/>
    <p:sldId id="262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9" r:id="rId32"/>
    <p:sldId id="285" r:id="rId33"/>
    <p:sldId id="291" r:id="rId34"/>
    <p:sldId id="286" r:id="rId35"/>
    <p:sldId id="287" r:id="rId36"/>
    <p:sldId id="299" r:id="rId37"/>
    <p:sldId id="294" r:id="rId38"/>
    <p:sldId id="302" r:id="rId39"/>
    <p:sldId id="298" r:id="rId40"/>
    <p:sldId id="304" r:id="rId41"/>
    <p:sldId id="303" r:id="rId42"/>
    <p:sldId id="305" r:id="rId43"/>
    <p:sldId id="296" r:id="rId44"/>
    <p:sldId id="297" r:id="rId45"/>
    <p:sldId id="306" r:id="rId46"/>
    <p:sldId id="307" r:id="rId47"/>
    <p:sldId id="309" r:id="rId48"/>
    <p:sldId id="311" r:id="rId49"/>
    <p:sldId id="28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1330" y="-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530A7-6D82-F9CB-31A0-E46612E47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35C9B9-8F33-17D0-910B-F43D9037A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94507B-B6A5-429A-142D-4AD2AFDC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24FE-6E21-4A9F-B2C4-A8348E20487A}" type="datetimeFigureOut">
              <a:rPr lang="en-IN" smtClean="0"/>
              <a:pPr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957927-F4CC-5D12-EA20-A55B8220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A297CC-6FCF-12F5-4892-86229EF9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39B-6CA9-4D3E-99DB-79610D21A5B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9391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FF23C1-11F7-B9F1-B85C-72DE55B7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7A3AD5-FB75-BD58-1155-FBA37948A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71176A-CCF7-0C30-F43C-69527243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24FE-6E21-4A9F-B2C4-A8348E20487A}" type="datetimeFigureOut">
              <a:rPr lang="en-IN" smtClean="0"/>
              <a:pPr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C9ADCD-2D23-2B20-131F-BACDAF8D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F8BCBC-FECC-0485-AAA4-B9BBEFF4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39B-6CA9-4D3E-99DB-79610D21A5B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3591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2482B9B-CDA5-84E3-2FD4-29760DEB8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FA4DBFB-8223-735A-6F24-44A901C0A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206E84-3059-B97E-748C-71F975F13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24FE-6E21-4A9F-B2C4-A8348E20487A}" type="datetimeFigureOut">
              <a:rPr lang="en-IN" smtClean="0"/>
              <a:pPr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1024BC-E35C-27DC-3EE5-C4B12736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EB8124-4B73-6B77-E3D7-58E6D45A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39B-6CA9-4D3E-99DB-79610D21A5B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4587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4DF0FE-5E80-662B-C2F8-4C4D94D4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BA0A91-7AD4-3099-82A7-C65B4DC1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C59860-118B-B5DD-DFCE-8653ED8B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24FE-6E21-4A9F-B2C4-A8348E20487A}" type="datetimeFigureOut">
              <a:rPr lang="en-IN" smtClean="0"/>
              <a:pPr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D038DD-2822-404C-0992-821BF126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1F3CE3-BC46-97EA-762C-56081C01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39B-6CA9-4D3E-99DB-79610D21A5B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6654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4C1580-AE30-787D-4AEF-7189B164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8FD6A6-F52D-D5C7-AD28-D20957931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F652B0-E1AC-D617-0AAC-945787FC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24FE-6E21-4A9F-B2C4-A8348E20487A}" type="datetimeFigureOut">
              <a:rPr lang="en-IN" smtClean="0"/>
              <a:pPr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8204CA-6A78-68C1-0CFB-FBFB1FB3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41F232-80C7-D3E0-18F2-7BDC6D63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39B-6CA9-4D3E-99DB-79610D21A5B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6759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52708A-5CF8-738A-51DA-501F5A4B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A9F5CB-25B0-33F0-1392-864FD3F6A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4B4F41-DFB6-7EED-A197-64322C467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F98DE5-EBD6-5D30-AF9A-100E7817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24FE-6E21-4A9F-B2C4-A8348E20487A}" type="datetimeFigureOut">
              <a:rPr lang="en-IN" smtClean="0"/>
              <a:pPr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1C0ECC3-FB68-9B5D-B7D1-42CACDDB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FD66FC-E159-82DD-AD6E-4533940F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39B-6CA9-4D3E-99DB-79610D21A5B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5135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5B51A7-4E82-4E08-E1EE-83CB8A66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DA09FE-C08D-04CA-CBF3-F01BBA022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648B1F6-B7B3-6A21-50D5-CD19F1320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7631B9D-8A1F-850A-4836-F54906A12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3F564AB-8F2F-5C01-B2C5-F27F3FFD5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8AED7F9-0E02-7E36-C6B0-827FF419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24FE-6E21-4A9F-B2C4-A8348E20487A}" type="datetimeFigureOut">
              <a:rPr lang="en-IN" smtClean="0"/>
              <a:pPr/>
              <a:t>17-08-2023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9CD491E-D176-507C-26FC-79D2F646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5F8943C-5C2A-B9E4-C190-1E407C62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39B-6CA9-4D3E-99DB-79610D21A5B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0521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62DF76-8FCF-0B46-738B-E4911221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DC64249-F76F-7DCF-ECAF-23A65417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24FE-6E21-4A9F-B2C4-A8348E20487A}" type="datetimeFigureOut">
              <a:rPr lang="en-IN" smtClean="0"/>
              <a:pPr/>
              <a:t>17-08-2023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5FC1527-D181-770A-2FFD-8A464AD3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C0F2E9C-5FAB-B2AC-D8DA-CBD9CCAC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39B-6CA9-4D3E-99DB-79610D21A5B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4986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28991D1-4AAA-3C98-41B8-500CD3E2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24FE-6E21-4A9F-B2C4-A8348E20487A}" type="datetimeFigureOut">
              <a:rPr lang="en-IN" smtClean="0"/>
              <a:pPr/>
              <a:t>17-08-2023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D085BE-E27A-756A-FDC2-F4E2D7934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A332E9-2B4E-BB3F-4AA7-E4637EC5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39B-6CA9-4D3E-99DB-79610D21A5B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6361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709C9-D1E3-657A-DBB7-AFE02967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024E15-9096-2F48-2FA7-67ACCE33B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441FBB5-9B70-22AC-F41F-4618A263E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DE0627-A998-2282-2F0C-FBD0AAB4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24FE-6E21-4A9F-B2C4-A8348E20487A}" type="datetimeFigureOut">
              <a:rPr lang="en-IN" smtClean="0"/>
              <a:pPr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6359B4-8B01-5B14-98B6-B10A1A73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48F503-9B66-20A7-8FA1-D8152C14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39B-6CA9-4D3E-99DB-79610D21A5B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8398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F3092F-C0E2-63F5-64F0-8F8803C7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293AF23-B718-EC2E-846E-993D504F4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80B72D-A8B2-AB1B-D381-293782664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641E32-7B52-F612-299C-6927EF93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24FE-6E21-4A9F-B2C4-A8348E20487A}" type="datetimeFigureOut">
              <a:rPr lang="en-IN" smtClean="0"/>
              <a:pPr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55DDD5A-D8DB-15C8-36C4-CF73DAA5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5F68EE-3B2E-A29F-5D58-B1C57FB4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F39B-6CA9-4D3E-99DB-79610D21A5B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7386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A08EF2F-1982-F6BB-0AFA-79C060F43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871D64-9ADB-161F-F13F-F92DC8729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AC323D-D101-3368-AFA5-1CD3239B1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124FE-6E21-4A9F-B2C4-A8348E20487A}" type="datetimeFigureOut">
              <a:rPr lang="en-IN" smtClean="0"/>
              <a:pPr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1241E5-8377-CDF9-7789-04F2B1845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505910-5F8E-C050-9BA2-5DB43B8A7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CF39B-6CA9-4D3E-99DB-79610D21A5B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2955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dir-agri.goa@nic.in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7D8F24-0209-96DF-0729-3BEE3A19A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08" y="252949"/>
            <a:ext cx="1196335" cy="1471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390828E-571A-D540-14DA-6EA3B5B1F3B1}"/>
              </a:ext>
            </a:extLst>
          </p:cNvPr>
          <p:cNvSpPr txBox="1"/>
          <p:nvPr/>
        </p:nvSpPr>
        <p:spPr>
          <a:xfrm>
            <a:off x="2327572" y="1524000"/>
            <a:ext cx="926934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I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I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DIRECTORATE </a:t>
            </a:r>
            <a:r>
              <a:rPr lang="e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AGRICULTURE, </a:t>
            </a:r>
            <a:br>
              <a:rPr lang="e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GOVERNMENT OF GOA</a:t>
            </a:r>
            <a:endParaRPr lang="en-IN" sz="4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CD56ED-4E52-A0AB-A73E-2329F22BF8BB}"/>
              </a:ext>
            </a:extLst>
          </p:cNvPr>
          <p:cNvSpPr txBox="1"/>
          <p:nvPr/>
        </p:nvSpPr>
        <p:spPr>
          <a:xfrm>
            <a:off x="1944915" y="3323771"/>
            <a:ext cx="89117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schemes 2023-24</a:t>
            </a:r>
            <a:endParaRPr lang="en-IN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5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6F318B-F2FD-4FE3-1C0A-3D993C83455D}"/>
              </a:ext>
            </a:extLst>
          </p:cNvPr>
          <p:cNvSpPr txBox="1"/>
          <p:nvPr/>
        </p:nvSpPr>
        <p:spPr>
          <a:xfrm>
            <a:off x="1958108" y="466498"/>
            <a:ext cx="88207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 for installation of conveying pipeline </a:t>
            </a:r>
            <a:endParaRPr lang="en-I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ilan\Desktop\M!l@N\bluetooth\images (23).jpg">
            <a:extLst>
              <a:ext uri="{FF2B5EF4-FFF2-40B4-BE49-F238E27FC236}">
                <a16:creationId xmlns="" xmlns:a16="http://schemas.microsoft.com/office/drawing/2014/main" id="{2AD30CCD-987A-82B4-85FF-C2136BFC6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882" y="1517703"/>
            <a:ext cx="4476751" cy="2981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Milan\Desktop\M!l@N\bluetooth\images (24).jpg">
            <a:extLst>
              <a:ext uri="{FF2B5EF4-FFF2-40B4-BE49-F238E27FC236}">
                <a16:creationId xmlns="" xmlns:a16="http://schemas.microsoft.com/office/drawing/2014/main" id="{45E6F132-01A4-E538-4BC7-8E1FDC546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2505" y="3364229"/>
            <a:ext cx="4095736" cy="2725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39DB03F-D3DC-BE7E-F9B4-8E9248FB12A3}"/>
              </a:ext>
            </a:extLst>
          </p:cNvPr>
          <p:cNvSpPr txBox="1"/>
          <p:nvPr/>
        </p:nvSpPr>
        <p:spPr>
          <a:xfrm>
            <a:off x="6368471" y="24082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subsidy</a:t>
            </a:r>
          </a:p>
          <a:p>
            <a:pPr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Rs.20000/- per ha</a:t>
            </a:r>
          </a:p>
          <a:p>
            <a:pPr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1 lakh per farmer</a:t>
            </a:r>
          </a:p>
        </p:txBody>
      </p:sp>
    </p:spTree>
    <p:extLst>
      <p:ext uri="{BB962C8B-B14F-4D97-AF65-F5344CB8AC3E}">
        <p14:creationId xmlns="" xmlns:p14="http://schemas.microsoft.com/office/powerpoint/2010/main" val="372915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068EE9-8370-225C-C7CE-A5CFECCA185A}"/>
              </a:ext>
            </a:extLst>
          </p:cNvPr>
          <p:cNvSpPr txBox="1"/>
          <p:nvPr/>
        </p:nvSpPr>
        <p:spPr>
          <a:xfrm>
            <a:off x="685777" y="460712"/>
            <a:ext cx="4719781" cy="95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 for installation of sprinkler irrigation system </a:t>
            </a:r>
            <a:endParaRPr lang="en-I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F9C620C-46A3-6518-EE46-C6A2DBD46BDB}"/>
              </a:ext>
            </a:extLst>
          </p:cNvPr>
          <p:cNvSpPr txBox="1">
            <a:spLocks/>
          </p:cNvSpPr>
          <p:nvPr/>
        </p:nvSpPr>
        <p:spPr>
          <a:xfrm>
            <a:off x="1236915" y="1798071"/>
            <a:ext cx="3857652" cy="8572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subsidy</a:t>
            </a:r>
          </a:p>
        </p:txBody>
      </p:sp>
      <p:pic>
        <p:nvPicPr>
          <p:cNvPr id="5" name="Picture 5" descr="C:\Users\Milan\Desktop\M!l@N\bluetooth\images (26).jpg">
            <a:extLst>
              <a:ext uri="{FF2B5EF4-FFF2-40B4-BE49-F238E27FC236}">
                <a16:creationId xmlns="" xmlns:a16="http://schemas.microsoft.com/office/drawing/2014/main" id="{7517445F-51CC-48C7-33C1-CD249610A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5972" y="4405230"/>
            <a:ext cx="2994449" cy="2039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Milan\Desktop\M!l@N\bluetooth\images (25).jpg">
            <a:extLst>
              <a:ext uri="{FF2B5EF4-FFF2-40B4-BE49-F238E27FC236}">
                <a16:creationId xmlns="" xmlns:a16="http://schemas.microsoft.com/office/drawing/2014/main" id="{1B44B753-73B1-1E2F-AF22-02FC58FE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110" y="3045020"/>
            <a:ext cx="2994448" cy="1958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079D7F-7F48-0926-E083-33F1959CF9E9}"/>
              </a:ext>
            </a:extLst>
          </p:cNvPr>
          <p:cNvSpPr txBox="1"/>
          <p:nvPr/>
        </p:nvSpPr>
        <p:spPr>
          <a:xfrm>
            <a:off x="6465455" y="503800"/>
            <a:ext cx="4913745" cy="8679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Assistance for installation of drip irrigation system </a:t>
            </a:r>
          </a:p>
        </p:txBody>
      </p:sp>
      <p:pic>
        <p:nvPicPr>
          <p:cNvPr id="9" name="Picture 4" descr="C:\Users\Milan\Desktop\M!l@N\bluetooth\images (27).jpg">
            <a:extLst>
              <a:ext uri="{FF2B5EF4-FFF2-40B4-BE49-F238E27FC236}">
                <a16:creationId xmlns="" xmlns:a16="http://schemas.microsoft.com/office/drawing/2014/main" id="{298B1D64-F5EF-E5BC-BE10-005D29DEF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6331" y="4454583"/>
            <a:ext cx="2611559" cy="2039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C:\Users\Milan\Desktop\M!l@N\bluetooth\download (3).jpg">
            <a:extLst>
              <a:ext uri="{FF2B5EF4-FFF2-40B4-BE49-F238E27FC236}">
                <a16:creationId xmlns="" xmlns:a16="http://schemas.microsoft.com/office/drawing/2014/main" id="{A1C0C725-D8D7-2100-1B42-C789B016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1490" y="3045020"/>
            <a:ext cx="2768974" cy="2039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F4154CF-4230-233E-4BB8-947009F70E95}"/>
              </a:ext>
            </a:extLst>
          </p:cNvPr>
          <p:cNvSpPr txBox="1"/>
          <p:nvPr/>
        </p:nvSpPr>
        <p:spPr>
          <a:xfrm>
            <a:off x="5874328" y="1882477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subsidy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DF6B18-DC9F-117B-41F4-CDF038EAD6E6}"/>
              </a:ext>
            </a:extLst>
          </p:cNvPr>
          <p:cNvSpPr txBox="1"/>
          <p:nvPr/>
        </p:nvSpPr>
        <p:spPr>
          <a:xfrm>
            <a:off x="2369453" y="2387204"/>
            <a:ext cx="7431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Min. area of 0.125 ha with 0.1ha. net area under crops. 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658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lan\Desktop\M!l@N\bluetooth\images (8).jpg">
            <a:extLst>
              <a:ext uri="{FF2B5EF4-FFF2-40B4-BE49-F238E27FC236}">
                <a16:creationId xmlns="" xmlns:a16="http://schemas.microsoft.com/office/drawing/2014/main" id="{5FE5C444-977F-C229-D6F2-6097D741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70" y="0"/>
            <a:ext cx="2428892" cy="1882764"/>
          </a:xfrm>
          <a:prstGeom prst="rect">
            <a:avLst/>
          </a:prstGeom>
          <a:noFill/>
        </p:spPr>
      </p:pic>
      <p:pic>
        <p:nvPicPr>
          <p:cNvPr id="3" name="Picture 3" descr="C:\Users\Milan\Desktop\M!l@N\bluetooth\images (20).jpg">
            <a:extLst>
              <a:ext uri="{FF2B5EF4-FFF2-40B4-BE49-F238E27FC236}">
                <a16:creationId xmlns="" xmlns:a16="http://schemas.microsoft.com/office/drawing/2014/main" id="{D6A9B4A8-5BCA-7A2D-EA1B-98032BB89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91" y="5357850"/>
            <a:ext cx="2098183" cy="1571612"/>
          </a:xfrm>
          <a:prstGeom prst="rect">
            <a:avLst/>
          </a:prstGeom>
          <a:noFill/>
        </p:spPr>
      </p:pic>
      <p:pic>
        <p:nvPicPr>
          <p:cNvPr id="4" name="Picture 6" descr="C:\Users\Milan\Desktop\M!l@N\bluetooth\images (17).jpg">
            <a:extLst>
              <a:ext uri="{FF2B5EF4-FFF2-40B4-BE49-F238E27FC236}">
                <a16:creationId xmlns="" xmlns:a16="http://schemas.microsoft.com/office/drawing/2014/main" id="{802D232B-53D5-DE66-50B4-3B89B2A0E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9405" y="3637894"/>
            <a:ext cx="2500331" cy="1730163"/>
          </a:xfrm>
          <a:prstGeom prst="rect">
            <a:avLst/>
          </a:prstGeom>
          <a:noFill/>
        </p:spPr>
      </p:pic>
      <p:pic>
        <p:nvPicPr>
          <p:cNvPr id="5" name="Picture 9" descr="C:\Users\Milan\Desktop\M!l@N\bluetooth\images (15).jpg">
            <a:extLst>
              <a:ext uri="{FF2B5EF4-FFF2-40B4-BE49-F238E27FC236}">
                <a16:creationId xmlns="" xmlns:a16="http://schemas.microsoft.com/office/drawing/2014/main" id="{828ACB9C-8B6C-D403-AC4A-17B93C94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80"/>
            <a:ext cx="1833491" cy="2722904"/>
          </a:xfrm>
          <a:prstGeom prst="rect">
            <a:avLst/>
          </a:prstGeom>
          <a:noFill/>
        </p:spPr>
      </p:pic>
      <p:pic>
        <p:nvPicPr>
          <p:cNvPr id="6" name="Picture 10" descr="C:\Users\Milan\Desktop\M!l@N\bluetooth\images (14).jpg">
            <a:extLst>
              <a:ext uri="{FF2B5EF4-FFF2-40B4-BE49-F238E27FC236}">
                <a16:creationId xmlns="" xmlns:a16="http://schemas.microsoft.com/office/drawing/2014/main" id="{4EF9FFFE-8591-EA1E-21B3-25E0894A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9986" y="4786322"/>
            <a:ext cx="2143140" cy="2143140"/>
          </a:xfrm>
          <a:prstGeom prst="rect">
            <a:avLst/>
          </a:prstGeom>
          <a:noFill/>
        </p:spPr>
      </p:pic>
      <p:pic>
        <p:nvPicPr>
          <p:cNvPr id="7" name="Picture 11" descr="C:\Users\Milan\Desktop\M!l@N\bluetooth\download (2).jpg">
            <a:extLst>
              <a:ext uri="{FF2B5EF4-FFF2-40B4-BE49-F238E27FC236}">
                <a16:creationId xmlns="" xmlns:a16="http://schemas.microsoft.com/office/drawing/2014/main" id="{E867A8A7-5D00-178D-BAB0-FFAA81266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24035" y="4937136"/>
            <a:ext cx="1714512" cy="1849450"/>
          </a:xfrm>
          <a:prstGeom prst="rect">
            <a:avLst/>
          </a:prstGeom>
          <a:noFill/>
        </p:spPr>
      </p:pic>
      <p:pic>
        <p:nvPicPr>
          <p:cNvPr id="8" name="Picture 5" descr="C:\Users\Milan\Desktop\M!l@N\bluetooth\images (18).jpg">
            <a:extLst>
              <a:ext uri="{FF2B5EF4-FFF2-40B4-BE49-F238E27FC236}">
                <a16:creationId xmlns="" xmlns:a16="http://schemas.microsoft.com/office/drawing/2014/main" id="{A0B1DFEB-3656-B0C4-5373-E35C2DA08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01255" y="5188342"/>
            <a:ext cx="2452663" cy="1741120"/>
          </a:xfrm>
          <a:prstGeom prst="rect">
            <a:avLst/>
          </a:prstGeom>
          <a:noFill/>
        </p:spPr>
      </p:pic>
      <p:pic>
        <p:nvPicPr>
          <p:cNvPr id="9" name="Picture 7" descr="C:\Users\Milan\Desktop\M!l@N\bluetooth\images (16).jpg">
            <a:extLst>
              <a:ext uri="{FF2B5EF4-FFF2-40B4-BE49-F238E27FC236}">
                <a16:creationId xmlns="" xmlns:a16="http://schemas.microsoft.com/office/drawing/2014/main" id="{8BB06757-4FCA-7353-9F39-47676EB4C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45767" y="2071678"/>
            <a:ext cx="2993903" cy="2071702"/>
          </a:xfrm>
          <a:prstGeom prst="rect">
            <a:avLst/>
          </a:prstGeom>
          <a:noFill/>
        </p:spPr>
      </p:pic>
      <p:pic>
        <p:nvPicPr>
          <p:cNvPr id="10" name="Picture 4" descr="C:\Users\Milan\Desktop\M!l@N\bluetooth\images (19).jpg">
            <a:extLst>
              <a:ext uri="{FF2B5EF4-FFF2-40B4-BE49-F238E27FC236}">
                <a16:creationId xmlns="" xmlns:a16="http://schemas.microsoft.com/office/drawing/2014/main" id="{52EB17AB-A3DA-43A4-7172-A66C7FB42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39140" y="4557486"/>
            <a:ext cx="2149149" cy="871334"/>
          </a:xfrm>
          <a:prstGeom prst="rect">
            <a:avLst/>
          </a:prstGeom>
          <a:noFill/>
        </p:spPr>
      </p:pic>
      <p:pic>
        <p:nvPicPr>
          <p:cNvPr id="11" name="Picture 15" descr="C:\Users\Milan\Desktop\M!l@N\bluetooth\download (1).jpg">
            <a:extLst>
              <a:ext uri="{FF2B5EF4-FFF2-40B4-BE49-F238E27FC236}">
                <a16:creationId xmlns="" xmlns:a16="http://schemas.microsoft.com/office/drawing/2014/main" id="{0C7B13AC-1DE7-B947-47F2-F09A2F519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10514" y="0"/>
            <a:ext cx="2143140" cy="1643050"/>
          </a:xfrm>
          <a:prstGeom prst="rect">
            <a:avLst/>
          </a:prstGeom>
          <a:noFill/>
        </p:spPr>
      </p:pic>
      <p:pic>
        <p:nvPicPr>
          <p:cNvPr id="12" name="Picture 13" descr="C:\Users\Milan\Desktop\M!l@N\bluetooth\images (9).jpg">
            <a:extLst>
              <a:ext uri="{FF2B5EF4-FFF2-40B4-BE49-F238E27FC236}">
                <a16:creationId xmlns="" xmlns:a16="http://schemas.microsoft.com/office/drawing/2014/main" id="{9DD43C26-7C7E-5C26-E0AB-651942226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29731" y="642942"/>
            <a:ext cx="2251824" cy="2071678"/>
          </a:xfrm>
          <a:prstGeom prst="rect">
            <a:avLst/>
          </a:prstGeom>
          <a:noFill/>
        </p:spPr>
      </p:pic>
      <p:pic>
        <p:nvPicPr>
          <p:cNvPr id="13" name="Picture 12" descr="C:\Users\Milan\Desktop\M!l@N\bluetooth\images (12).jpg">
            <a:extLst>
              <a:ext uri="{FF2B5EF4-FFF2-40B4-BE49-F238E27FC236}">
                <a16:creationId xmlns="" xmlns:a16="http://schemas.microsoft.com/office/drawing/2014/main" id="{64D0E21D-6A76-2D18-6CBF-81B8C7BA4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428736"/>
            <a:ext cx="1952598" cy="2643206"/>
          </a:xfrm>
          <a:prstGeom prst="rect">
            <a:avLst/>
          </a:prstGeom>
          <a:noFill/>
        </p:spPr>
      </p:pic>
      <p:pic>
        <p:nvPicPr>
          <p:cNvPr id="14" name="Picture 8" descr="C:\Users\Milan\Desktop\M!l@N\bluetooth\unnamed.jpg">
            <a:extLst>
              <a:ext uri="{FF2B5EF4-FFF2-40B4-BE49-F238E27FC236}">
                <a16:creationId xmlns="" xmlns:a16="http://schemas.microsoft.com/office/drawing/2014/main" id="{A25BF975-3E35-4DEE-C56D-70A2ECA36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399" y="0"/>
            <a:ext cx="2524100" cy="2143116"/>
          </a:xfrm>
          <a:prstGeom prst="rect">
            <a:avLst/>
          </a:prstGeom>
          <a:noFill/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97C6F74A-6760-5D8E-4014-FF8EF15773F7}"/>
              </a:ext>
            </a:extLst>
          </p:cNvPr>
          <p:cNvSpPr txBox="1">
            <a:spLocks/>
          </p:cNvSpPr>
          <p:nvPr/>
        </p:nvSpPr>
        <p:spPr>
          <a:xfrm>
            <a:off x="3095604" y="1785926"/>
            <a:ext cx="6357983" cy="64294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Mechanization </a:t>
            </a:r>
          </a:p>
        </p:txBody>
      </p:sp>
      <p:pic>
        <p:nvPicPr>
          <p:cNvPr id="16" name="Picture 14" descr="C:\Users\Milan\Desktop\M!l@N\bluetooth\images (10).jpg">
            <a:extLst>
              <a:ext uri="{FF2B5EF4-FFF2-40B4-BE49-F238E27FC236}">
                <a16:creationId xmlns="" xmlns:a16="http://schemas.microsoft.com/office/drawing/2014/main" id="{9AC79E6A-4DF1-451C-7E3E-9106BC91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881327" y="857236"/>
            <a:ext cx="2358343" cy="1669389"/>
          </a:xfrm>
          <a:prstGeom prst="rect">
            <a:avLst/>
          </a:prstGeom>
          <a:noFill/>
        </p:spPr>
      </p:pic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9C3697F7-10AF-9968-0F22-FADAB0611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2711251"/>
              </p:ext>
            </p:extLst>
          </p:nvPr>
        </p:nvGraphicFramePr>
        <p:xfrm>
          <a:off x="2024035" y="2500306"/>
          <a:ext cx="750099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7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3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574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Sr.No</a:t>
                      </a: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Machinery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Gen,</a:t>
                      </a:r>
                      <a:r>
                        <a:rPr lang="en-IN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SC, Group Societies etc)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Tractor,</a:t>
                      </a:r>
                      <a:r>
                        <a:rPr lang="en-IN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Mini Tractor, Power Tiller &amp; Paddy Combine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 Tiller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Weedcutter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</a:t>
                      </a:r>
                      <a:r>
                        <a:rPr lang="en-I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</a:t>
                      </a:r>
                      <a:r>
                        <a:rPr lang="en-IN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Machinery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048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Milan\Desktop\M!l@N\bluetooth\download (1).jpg">
            <a:extLst>
              <a:ext uri="{FF2B5EF4-FFF2-40B4-BE49-F238E27FC236}">
                <a16:creationId xmlns="" xmlns:a16="http://schemas.microsoft.com/office/drawing/2014/main" id="{FC92F524-7C5D-F703-CBC7-60739A677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9" y="-9828"/>
            <a:ext cx="2428892" cy="2163551"/>
          </a:xfrm>
          <a:prstGeom prst="rect">
            <a:avLst/>
          </a:prstGeom>
          <a:noFill/>
        </p:spPr>
      </p:pic>
      <p:pic>
        <p:nvPicPr>
          <p:cNvPr id="3" name="Picture 3" descr="C:\Users\Milan\Desktop\maxresdefault.jpg">
            <a:extLst>
              <a:ext uri="{FF2B5EF4-FFF2-40B4-BE49-F238E27FC236}">
                <a16:creationId xmlns="" xmlns:a16="http://schemas.microsoft.com/office/drawing/2014/main" id="{34132FE3-0A3F-411A-52FD-3105470F6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55" y="4347862"/>
            <a:ext cx="3952860" cy="2223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754997C-6383-77B9-7132-7AC581E0B1D5}"/>
              </a:ext>
            </a:extLst>
          </p:cNvPr>
          <p:cNvSpPr/>
          <p:nvPr/>
        </p:nvSpPr>
        <p:spPr>
          <a:xfrm>
            <a:off x="4667242" y="490210"/>
            <a:ext cx="6715172" cy="107721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IN" sz="3200" b="1" dirty="0">
                <a:latin typeface="Cambria" pitchFamily="18" charset="0"/>
              </a:rPr>
              <a:t>Hiring of Agriculture machinery</a:t>
            </a:r>
          </a:p>
          <a:p>
            <a:pPr algn="ctr"/>
            <a:r>
              <a:rPr lang="en-IN" sz="3200" b="1" dirty="0">
                <a:solidFill>
                  <a:srgbClr val="FF0000"/>
                </a:solidFill>
                <a:latin typeface="Cambria" pitchFamily="18" charset="0"/>
              </a:rPr>
              <a:t>50 % subsidy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1DCC763-F438-1A18-026A-501C813CA2B2}"/>
              </a:ext>
            </a:extLst>
          </p:cNvPr>
          <p:cNvSpPr/>
          <p:nvPr/>
        </p:nvSpPr>
        <p:spPr>
          <a:xfrm>
            <a:off x="5095869" y="5199470"/>
            <a:ext cx="6215107" cy="107721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IN" sz="3200" b="1" dirty="0">
                <a:latin typeface="Cambria" pitchFamily="18" charset="0"/>
              </a:rPr>
              <a:t>Harvesting of Paddy</a:t>
            </a:r>
          </a:p>
          <a:p>
            <a:pPr algn="ctr"/>
            <a:r>
              <a:rPr lang="en-IN" sz="3200" b="1" dirty="0">
                <a:solidFill>
                  <a:srgbClr val="FF0000"/>
                </a:solidFill>
                <a:latin typeface="Cambria" pitchFamily="18" charset="0"/>
              </a:rPr>
              <a:t>50 % subsidy</a:t>
            </a:r>
          </a:p>
        </p:txBody>
      </p:sp>
      <p:pic>
        <p:nvPicPr>
          <p:cNvPr id="6" name="Picture 2" descr="C:\Users\Milan\Desktop\image-01_p_1335441_219189.jpg">
            <a:extLst>
              <a:ext uri="{FF2B5EF4-FFF2-40B4-BE49-F238E27FC236}">
                <a16:creationId xmlns="" xmlns:a16="http://schemas.microsoft.com/office/drawing/2014/main" id="{472E93B7-6C33-708E-C7F2-404A3D4D0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0579" y="1998181"/>
            <a:ext cx="3500463" cy="2349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4BB74A8-C5E6-4AD5-FE01-8624504D170B}"/>
              </a:ext>
            </a:extLst>
          </p:cNvPr>
          <p:cNvSpPr/>
          <p:nvPr/>
        </p:nvSpPr>
        <p:spPr>
          <a:xfrm>
            <a:off x="738149" y="2276160"/>
            <a:ext cx="7643867" cy="181588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IN" sz="2800" b="1" dirty="0">
                <a:latin typeface="Cambria" pitchFamily="18" charset="0"/>
              </a:rPr>
              <a:t>Transplanting of Paddy</a:t>
            </a:r>
          </a:p>
          <a:p>
            <a:pPr algn="ctr"/>
            <a:r>
              <a:rPr lang="en-IN" sz="2800" b="1" dirty="0">
                <a:solidFill>
                  <a:srgbClr val="FF0000"/>
                </a:solidFill>
                <a:latin typeface="Cambria" pitchFamily="18" charset="0"/>
              </a:rPr>
              <a:t>50 % subsidy</a:t>
            </a:r>
          </a:p>
          <a:p>
            <a:pPr algn="ctr"/>
            <a:r>
              <a:rPr lang="en-IN" sz="2800" dirty="0">
                <a:latin typeface="Cambria" pitchFamily="18" charset="0"/>
              </a:rPr>
              <a:t>Max. Rs.15,000/- per ha (individual) </a:t>
            </a:r>
          </a:p>
          <a:p>
            <a:pPr algn="ctr"/>
            <a:r>
              <a:rPr lang="en-IN" sz="2800" dirty="0">
                <a:latin typeface="Cambria" pitchFamily="18" charset="0"/>
              </a:rPr>
              <a:t>&amp; Rs.18,000/- per ha (Group)</a:t>
            </a:r>
          </a:p>
        </p:txBody>
      </p:sp>
    </p:spTree>
    <p:extLst>
      <p:ext uri="{BB962C8B-B14F-4D97-AF65-F5344CB8AC3E}">
        <p14:creationId xmlns="" xmlns:p14="http://schemas.microsoft.com/office/powerpoint/2010/main" val="3842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C756107-B94A-1E21-6A84-E7AF4D9E6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84" y="0"/>
            <a:ext cx="1032483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9E81BF5-0D60-4D58-2A7D-9F830DFBFB97}"/>
              </a:ext>
            </a:extLst>
          </p:cNvPr>
          <p:cNvSpPr txBox="1"/>
          <p:nvPr/>
        </p:nvSpPr>
        <p:spPr>
          <a:xfrm>
            <a:off x="1302327" y="609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Nutrition</a:t>
            </a:r>
            <a:endParaRPr lang="en-I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05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90DCDB-BC13-5461-B7D7-D47EF7DA0C2F}"/>
              </a:ext>
            </a:extLst>
          </p:cNvPr>
          <p:cNvSpPr txBox="1"/>
          <p:nvPr/>
        </p:nvSpPr>
        <p:spPr>
          <a:xfrm>
            <a:off x="1265382" y="557351"/>
            <a:ext cx="35467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Micronutrients</a:t>
            </a:r>
            <a:b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(Zinc, Boron)</a:t>
            </a:r>
            <a:endParaRPr lang="en-I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ilan\Desktop\M!l@N\bluetooth\download (4).jpg">
            <a:extLst>
              <a:ext uri="{FF2B5EF4-FFF2-40B4-BE49-F238E27FC236}">
                <a16:creationId xmlns="" xmlns:a16="http://schemas.microsoft.com/office/drawing/2014/main" id="{B48D7DE4-D421-B7FA-28C8-951811766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8339" y="3864189"/>
            <a:ext cx="7899223" cy="243646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29C9D8D-A013-4944-205F-714446DCC229}"/>
              </a:ext>
            </a:extLst>
          </p:cNvPr>
          <p:cNvSpPr txBox="1"/>
          <p:nvPr/>
        </p:nvSpPr>
        <p:spPr>
          <a:xfrm>
            <a:off x="923636" y="2560503"/>
            <a:ext cx="4165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subsidy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7500/- per ha</a:t>
            </a:r>
          </a:p>
          <a:p>
            <a:pPr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4.0 ha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6F1ECE-6F0A-996E-516C-3265FA9222DE}"/>
              </a:ext>
            </a:extLst>
          </p:cNvPr>
          <p:cNvSpPr txBox="1"/>
          <p:nvPr/>
        </p:nvSpPr>
        <p:spPr>
          <a:xfrm>
            <a:off x="6613236" y="557351"/>
            <a:ext cx="39716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conditioner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(Rock Phosphate, Lime)</a:t>
            </a:r>
            <a:endParaRPr lang="en-I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3882176-2F14-2B04-B4F2-6E8FC0D5D3A6}"/>
              </a:ext>
            </a:extLst>
          </p:cNvPr>
          <p:cNvSpPr txBox="1"/>
          <p:nvPr/>
        </p:nvSpPr>
        <p:spPr>
          <a:xfrm>
            <a:off x="6345383" y="2560502"/>
            <a:ext cx="48029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75 % subsidy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Rs.6000/- per ha</a:t>
            </a:r>
          </a:p>
          <a:p>
            <a:pPr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4.0 ha</a:t>
            </a:r>
          </a:p>
        </p:txBody>
      </p:sp>
    </p:spTree>
    <p:extLst>
      <p:ext uri="{BB962C8B-B14F-4D97-AF65-F5344CB8AC3E}">
        <p14:creationId xmlns="" xmlns:p14="http://schemas.microsoft.com/office/powerpoint/2010/main" val="16483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ilan\Desktop\M!l@N\bluetooth\1.jpg">
            <a:extLst>
              <a:ext uri="{FF2B5EF4-FFF2-40B4-BE49-F238E27FC236}">
                <a16:creationId xmlns="" xmlns:a16="http://schemas.microsoft.com/office/drawing/2014/main" id="{56B4E5A7-D7EA-5FB6-B4EC-8CCA46BA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703" y="1336405"/>
            <a:ext cx="3302788" cy="2057061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See the source image">
            <a:extLst>
              <a:ext uri="{FF2B5EF4-FFF2-40B4-BE49-F238E27FC236}">
                <a16:creationId xmlns="" xmlns:a16="http://schemas.microsoft.com/office/drawing/2014/main" id="{8C3F1C19-C777-8C0C-6202-704EE6FFE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009" y="3220604"/>
            <a:ext cx="1615498" cy="3230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7BC3313-B5AC-4A3B-58F8-C2C8E91B0D21}"/>
              </a:ext>
            </a:extLst>
          </p:cNvPr>
          <p:cNvSpPr txBox="1"/>
          <p:nvPr/>
        </p:nvSpPr>
        <p:spPr>
          <a:xfrm>
            <a:off x="4414981" y="457261"/>
            <a:ext cx="4285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Inputs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2A31C3-2CAE-75C9-7CE8-CE2573DF21B8}"/>
              </a:ext>
            </a:extLst>
          </p:cNvPr>
          <p:cNvSpPr txBox="1"/>
          <p:nvPr/>
        </p:nvSpPr>
        <p:spPr>
          <a:xfrm>
            <a:off x="738909" y="2440072"/>
            <a:ext cx="691803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Fertilizer: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Vermicompost, neem cake, mushroom waste, ground nut cake, organic manure of plant origin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Bio-fertilizers: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Rhizobium, Azotobacter, Nitrogen Fixing Biofertilizer, Phosphate Solubilizing Bacteria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Bio-pesticides: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Verticillium,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Metarhizium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Trichoderma spp.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B5067B-2D7D-B5D4-C076-1F9DFD06B5F0}"/>
              </a:ext>
            </a:extLst>
          </p:cNvPr>
          <p:cNvSpPr txBox="1"/>
          <p:nvPr/>
        </p:nvSpPr>
        <p:spPr>
          <a:xfrm>
            <a:off x="1246909" y="141788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subsidy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Rs.10000/- per ha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2 ha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0F0727B-586A-11B6-D0C0-36AD387D1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77" y="3611505"/>
            <a:ext cx="2495999" cy="2260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86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="" xmlns:a16="http://schemas.microsoft.com/office/drawing/2014/main" id="{988CA512-0D24-FA70-99D7-E7F01FF63A8F}"/>
              </a:ext>
            </a:extLst>
          </p:cNvPr>
          <p:cNvSpPr/>
          <p:nvPr/>
        </p:nvSpPr>
        <p:spPr>
          <a:xfrm>
            <a:off x="0" y="341745"/>
            <a:ext cx="3352800" cy="76661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1B31D20-91C3-1DCC-4C6C-9F62857FEC9C}"/>
              </a:ext>
            </a:extLst>
          </p:cNvPr>
          <p:cNvSpPr txBox="1"/>
          <p:nvPr/>
        </p:nvSpPr>
        <p:spPr>
          <a:xfrm>
            <a:off x="858982" y="448025"/>
            <a:ext cx="1847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5F0E71-75D5-06DE-C24A-8CA598E7119B}"/>
              </a:ext>
            </a:extLst>
          </p:cNvPr>
          <p:cNvSpPr txBox="1"/>
          <p:nvPr/>
        </p:nvSpPr>
        <p:spPr>
          <a:xfrm>
            <a:off x="2743202" y="110836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Tribal Sub Plan</a:t>
            </a:r>
          </a:p>
        </p:txBody>
      </p:sp>
      <p:pic>
        <p:nvPicPr>
          <p:cNvPr id="7" name="Picture 2" descr="C:\Users\Milan\Desktop\M!l@N\bluetooth\5-47.jpg">
            <a:extLst>
              <a:ext uri="{FF2B5EF4-FFF2-40B4-BE49-F238E27FC236}">
                <a16:creationId xmlns="" xmlns:a16="http://schemas.microsoft.com/office/drawing/2014/main" id="{DAED7F3F-5F69-5C3B-84DD-398368BB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2857500"/>
            <a:ext cx="3000396" cy="2625347"/>
          </a:xfrm>
          <a:prstGeom prst="rect">
            <a:avLst/>
          </a:prstGeom>
          <a:noFill/>
        </p:spPr>
      </p:pic>
      <p:pic>
        <p:nvPicPr>
          <p:cNvPr id="8" name="Picture 3" descr="C:\Users\Milan\Desktop\M!l@N\bluetooth\unnamed (1).png">
            <a:extLst>
              <a:ext uri="{FF2B5EF4-FFF2-40B4-BE49-F238E27FC236}">
                <a16:creationId xmlns="" xmlns:a16="http://schemas.microsoft.com/office/drawing/2014/main" id="{3221242E-C0A2-0D0B-1685-1101AC39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9406" y="928674"/>
            <a:ext cx="2381251" cy="2505075"/>
          </a:xfrm>
          <a:prstGeom prst="rect">
            <a:avLst/>
          </a:prstGeom>
          <a:noFill/>
        </p:spPr>
      </p:pic>
      <p:pic>
        <p:nvPicPr>
          <p:cNvPr id="9" name="Picture 4" descr="C:\Users\Milan\Desktop\M!l@N\bluetooth\images (95).jpg">
            <a:extLst>
              <a:ext uri="{FF2B5EF4-FFF2-40B4-BE49-F238E27FC236}">
                <a16:creationId xmlns="" xmlns:a16="http://schemas.microsoft.com/office/drawing/2014/main" id="{F195C544-BA12-A458-24D2-A32AB3DAC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8442" y="4429136"/>
            <a:ext cx="7167571" cy="212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 descr="C:\Users\Milan\Desktop\M!l@N\bluetooth\images (94).jpg">
            <a:extLst>
              <a:ext uri="{FF2B5EF4-FFF2-40B4-BE49-F238E27FC236}">
                <a16:creationId xmlns="" xmlns:a16="http://schemas.microsoft.com/office/drawing/2014/main" id="{731D23C7-0408-F377-56AE-03705DA45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0740" y="3571876"/>
            <a:ext cx="3000396" cy="2248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EECFED9-23C7-9810-F9A8-7D729E1D4175}"/>
              </a:ext>
            </a:extLst>
          </p:cNvPr>
          <p:cNvSpPr/>
          <p:nvPr/>
        </p:nvSpPr>
        <p:spPr>
          <a:xfrm>
            <a:off x="2135568" y="178592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Seeds, planting materials, pesticides, fertilizers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12000/- ha or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subsidy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2.0 ha</a:t>
            </a:r>
          </a:p>
        </p:txBody>
      </p:sp>
    </p:spTree>
    <p:extLst>
      <p:ext uri="{BB962C8B-B14F-4D97-AF65-F5344CB8AC3E}">
        <p14:creationId xmlns="" xmlns:p14="http://schemas.microsoft.com/office/powerpoint/2010/main" val="5818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FD692FE9-8589-D1AB-2EC1-63B930B53A54}"/>
              </a:ext>
            </a:extLst>
          </p:cNvPr>
          <p:cNvSpPr/>
          <p:nvPr/>
        </p:nvSpPr>
        <p:spPr>
          <a:xfrm>
            <a:off x="-1" y="341745"/>
            <a:ext cx="3629891" cy="76661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ACBDD5-057F-7889-DB29-241385E63927}"/>
              </a:ext>
            </a:extLst>
          </p:cNvPr>
          <p:cNvSpPr txBox="1"/>
          <p:nvPr/>
        </p:nvSpPr>
        <p:spPr>
          <a:xfrm>
            <a:off x="858982" y="420315"/>
            <a:ext cx="229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Agronomy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76C680B-9F20-86B9-6DF1-39EC4E9457F0}"/>
              </a:ext>
            </a:extLst>
          </p:cNvPr>
          <p:cNvSpPr txBox="1">
            <a:spLocks/>
          </p:cNvSpPr>
          <p:nvPr/>
        </p:nvSpPr>
        <p:spPr>
          <a:xfrm>
            <a:off x="1528667" y="1364529"/>
            <a:ext cx="3006388" cy="667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Paddy (Rice)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A95BFB-1ACC-FD9D-48E0-23AFE2F2C01E}"/>
              </a:ext>
            </a:extLst>
          </p:cNvPr>
          <p:cNvSpPr txBox="1">
            <a:spLocks/>
          </p:cNvSpPr>
          <p:nvPr/>
        </p:nvSpPr>
        <p:spPr>
          <a:xfrm>
            <a:off x="554259" y="2006812"/>
            <a:ext cx="4955204" cy="7666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of Rice Intensification (SRI)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Rs.10,000/- per ha (Rs.1/- per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Milan\Desktop\SRI - 1_0.jpg">
            <a:extLst>
              <a:ext uri="{FF2B5EF4-FFF2-40B4-BE49-F238E27FC236}">
                <a16:creationId xmlns="" xmlns:a16="http://schemas.microsoft.com/office/drawing/2014/main" id="{D4A91F2A-037A-A538-9691-F77E749E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4328" y="3569728"/>
            <a:ext cx="2540000" cy="2406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Milan\Desktop\Planting_paddy_rice_in_Laos.jpg">
            <a:extLst>
              <a:ext uri="{FF2B5EF4-FFF2-40B4-BE49-F238E27FC236}">
                <a16:creationId xmlns="" xmlns:a16="http://schemas.microsoft.com/office/drawing/2014/main" id="{E2950380-FA6B-77A9-F9B6-15CB65518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51" y="3476272"/>
            <a:ext cx="2723585" cy="2887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B13930F-678D-935B-EBD1-4733CC71CD1F}"/>
              </a:ext>
            </a:extLst>
          </p:cNvPr>
          <p:cNvSpPr txBox="1"/>
          <p:nvPr/>
        </p:nvSpPr>
        <p:spPr>
          <a:xfrm>
            <a:off x="8201890" y="312334"/>
            <a:ext cx="2632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Sugarcane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55C114F-EE4B-09B7-1641-1A35DA307321}"/>
              </a:ext>
            </a:extLst>
          </p:cNvPr>
          <p:cNvSpPr/>
          <p:nvPr/>
        </p:nvSpPr>
        <p:spPr>
          <a:xfrm>
            <a:off x="6005621" y="110836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of the cost of planting material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up to Rs. 22,500/- per ha for sugarcane seedling.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 15,000/- per ha for purchase of locally available sugarcane seed setts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 18750/- per Ha for sugarcane setts procured from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</a:t>
            </a:r>
            <a:endParaRPr lang="en-I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Milan\Desktop\sugarcane-seedling-of-single-eye-bud-500x500.jpg">
            <a:extLst>
              <a:ext uri="{FF2B5EF4-FFF2-40B4-BE49-F238E27FC236}">
                <a16:creationId xmlns="" xmlns:a16="http://schemas.microsoft.com/office/drawing/2014/main" id="{D7293F32-C143-494B-0E63-9A3DFD23D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0710" y="3999303"/>
            <a:ext cx="2927362" cy="1955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C:\Users\Milan\Desktop\shutterstock_81421441.jpg">
            <a:extLst>
              <a:ext uri="{FF2B5EF4-FFF2-40B4-BE49-F238E27FC236}">
                <a16:creationId xmlns="" xmlns:a16="http://schemas.microsoft.com/office/drawing/2014/main" id="{8E6DFCD4-13DD-7EDD-65AE-15299C52B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53621" y="4920092"/>
            <a:ext cx="2703128" cy="1749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7347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lan\Desktop\_img.jpg">
            <a:extLst>
              <a:ext uri="{FF2B5EF4-FFF2-40B4-BE49-F238E27FC236}">
                <a16:creationId xmlns="" xmlns:a16="http://schemas.microsoft.com/office/drawing/2014/main" id="{A6D29832-F804-BF76-31BF-DD2657D8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056" y="1500150"/>
            <a:ext cx="8572560" cy="5357850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10F266AB-B58B-7928-6827-22B2C21E0EF2}"/>
              </a:ext>
            </a:extLst>
          </p:cNvPr>
          <p:cNvSpPr txBox="1">
            <a:spLocks/>
          </p:cNvSpPr>
          <p:nvPr/>
        </p:nvSpPr>
        <p:spPr>
          <a:xfrm>
            <a:off x="2932076" y="806416"/>
            <a:ext cx="8096264" cy="1387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latin typeface="Cooper Black" pitchFamily="18" charset="0"/>
              </a:rPr>
              <a:t>Horticulture</a:t>
            </a:r>
            <a:r>
              <a:rPr lang="en-US" dirty="0">
                <a:latin typeface="Cooper Std Black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328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>
            <a:extLst>
              <a:ext uri="{FF2B5EF4-FFF2-40B4-BE49-F238E27FC236}">
                <a16:creationId xmlns="" xmlns:a16="http://schemas.microsoft.com/office/drawing/2014/main" id="{AB65CA0A-7888-0F47-2224-270A614C1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909" y="2116668"/>
            <a:ext cx="4114800" cy="2621171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="" xmlns:a16="http://schemas.microsoft.com/office/drawing/2014/main" id="{2CC748FC-670A-4DD8-34A6-D5986E145101}"/>
              </a:ext>
            </a:extLst>
          </p:cNvPr>
          <p:cNvSpPr/>
          <p:nvPr/>
        </p:nvSpPr>
        <p:spPr>
          <a:xfrm rot="10800000">
            <a:off x="-424873" y="340149"/>
            <a:ext cx="12616873" cy="74974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839D4A-5FE3-BD83-0EAC-8FF2FCEB03FE}"/>
              </a:ext>
            </a:extLst>
          </p:cNvPr>
          <p:cNvSpPr txBox="1"/>
          <p:nvPr/>
        </p:nvSpPr>
        <p:spPr>
          <a:xfrm>
            <a:off x="7831254" y="411141"/>
            <a:ext cx="23379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Krishi Card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IN" sz="3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2320EF-3AA5-DB12-29BB-F950B5CF2EAF}"/>
              </a:ext>
            </a:extLst>
          </p:cNvPr>
          <p:cNvSpPr txBox="1"/>
          <p:nvPr/>
        </p:nvSpPr>
        <p:spPr>
          <a:xfrm>
            <a:off x="489528" y="2116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Documents required:-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F5BE04B-3739-66C8-8883-247A71ABF648}"/>
              </a:ext>
            </a:extLst>
          </p:cNvPr>
          <p:cNvSpPr txBox="1"/>
          <p:nvPr/>
        </p:nvSpPr>
        <p:spPr>
          <a:xfrm>
            <a:off x="1345073" y="2753551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Election card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Adhar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card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Affidavit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Land index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Passport size photo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Bank pass book Xerox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Mandate form/cancel cheque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Nominee pass book xerox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9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339150-CA4F-5DD7-67C4-9C131CF5301D}"/>
              </a:ext>
            </a:extLst>
          </p:cNvPr>
          <p:cNvSpPr txBox="1">
            <a:spLocks/>
          </p:cNvSpPr>
          <p:nvPr/>
        </p:nvSpPr>
        <p:spPr>
          <a:xfrm>
            <a:off x="3664528" y="232181"/>
            <a:ext cx="4472709" cy="7623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A6667A-0B71-98D8-529E-D364D79AAD43}"/>
              </a:ext>
            </a:extLst>
          </p:cNvPr>
          <p:cNvSpPr/>
          <p:nvPr/>
        </p:nvSpPr>
        <p:spPr>
          <a:xfrm>
            <a:off x="1297362" y="1070101"/>
            <a:ext cx="60960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Yielding Seeds/Hybrid Seeds</a:t>
            </a:r>
          </a:p>
          <a:p>
            <a:pPr algn="ctr">
              <a:buNone/>
            </a:pPr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subsidy</a:t>
            </a:r>
          </a:p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subsidy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vegetable seedlings sold through Departmental outlets.</a:t>
            </a:r>
            <a:endParaRPr lang="en-I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9F74DC-8FFD-B2B6-62E0-777B2B0DC5D3}"/>
              </a:ext>
            </a:extLst>
          </p:cNvPr>
          <p:cNvSpPr/>
          <p:nvPr/>
        </p:nvSpPr>
        <p:spPr>
          <a:xfrm>
            <a:off x="5734627" y="4428783"/>
            <a:ext cx="538162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Cultivation of Vegetables</a:t>
            </a:r>
          </a:p>
          <a:p>
            <a:pPr algn="ctr"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Rs.80,000/ha</a:t>
            </a:r>
          </a:p>
          <a:p>
            <a:pPr algn="ctr"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5 ha for SHG’s and 1 ha for individual farmer.</a:t>
            </a:r>
          </a:p>
        </p:txBody>
      </p:sp>
      <p:pic>
        <p:nvPicPr>
          <p:cNvPr id="5" name="Picture 2" descr="C:\Users\Milan\Desktop\Chillies-2.jpg">
            <a:extLst>
              <a:ext uri="{FF2B5EF4-FFF2-40B4-BE49-F238E27FC236}">
                <a16:creationId xmlns="" xmlns:a16="http://schemas.microsoft.com/office/drawing/2014/main" id="{1ABC9039-C7B3-0225-EBCF-BC7695F8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99" y="2857500"/>
            <a:ext cx="2643207" cy="352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Milan\Desktop\vegetables_organic_farming_creditjoanna_poe_flickr.jpeg">
            <a:extLst>
              <a:ext uri="{FF2B5EF4-FFF2-40B4-BE49-F238E27FC236}">
                <a16:creationId xmlns="" xmlns:a16="http://schemas.microsoft.com/office/drawing/2014/main" id="{6BF16035-A56A-052C-1AA2-747536FEE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916" y="4008034"/>
            <a:ext cx="3214711" cy="2413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C:\Users\Milan\Desktop\belok.jpg">
            <a:extLst>
              <a:ext uri="{FF2B5EF4-FFF2-40B4-BE49-F238E27FC236}">
                <a16:creationId xmlns="" xmlns:a16="http://schemas.microsoft.com/office/drawing/2014/main" id="{F927A613-240A-BF55-5661-889489779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3362" y="613335"/>
            <a:ext cx="4089215" cy="2301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213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F6D04E-A7B5-3E12-C0B7-4E90EF6C4301}"/>
              </a:ext>
            </a:extLst>
          </p:cNvPr>
          <p:cNvSpPr txBox="1"/>
          <p:nvPr/>
        </p:nvSpPr>
        <p:spPr>
          <a:xfrm>
            <a:off x="1283854" y="318762"/>
            <a:ext cx="101230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 for cultivation Of fruit plant under NHM and State</a:t>
            </a:r>
            <a:endParaRPr lang="en-I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Milan\Desktop\M!l@N\bluetooth\images (32).jpg">
            <a:extLst>
              <a:ext uri="{FF2B5EF4-FFF2-40B4-BE49-F238E27FC236}">
                <a16:creationId xmlns="" xmlns:a16="http://schemas.microsoft.com/office/drawing/2014/main" id="{2B643C91-7585-25F3-6FF2-CDA05CC0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0933" y="3084908"/>
            <a:ext cx="2557685" cy="1916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Milan\Desktop\M!l@N\bluetooth\farm.jpg">
            <a:extLst>
              <a:ext uri="{FF2B5EF4-FFF2-40B4-BE49-F238E27FC236}">
                <a16:creationId xmlns="" xmlns:a16="http://schemas.microsoft.com/office/drawing/2014/main" id="{C2BE9A05-D273-228D-34C7-CC9642F73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2891" y="1107902"/>
            <a:ext cx="3293291" cy="2176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:\Users\Milan\Desktop\M!l@N\bluetooth\images (30).jpg">
            <a:extLst>
              <a:ext uri="{FF2B5EF4-FFF2-40B4-BE49-F238E27FC236}">
                <a16:creationId xmlns="" xmlns:a16="http://schemas.microsoft.com/office/drawing/2014/main" id="{02AE8CEE-D366-B82B-3B52-EF336BE10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074" y="3693670"/>
            <a:ext cx="3544154" cy="265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69FCB4-0A75-5BC9-ACD1-6A7309106EC6}"/>
              </a:ext>
            </a:extLst>
          </p:cNvPr>
          <p:cNvSpPr/>
          <p:nvPr/>
        </p:nvSpPr>
        <p:spPr>
          <a:xfrm>
            <a:off x="4719935" y="5101871"/>
            <a:ext cx="3500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Pineapple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Rs.1,20,000/- per ha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4 ha</a:t>
            </a:r>
          </a:p>
        </p:txBody>
      </p:sp>
      <p:pic>
        <p:nvPicPr>
          <p:cNvPr id="9" name="Picture 2" descr="C:\Users\Milan\Desktop\M!l@N\bluetooth\images (29).jpg">
            <a:extLst>
              <a:ext uri="{FF2B5EF4-FFF2-40B4-BE49-F238E27FC236}">
                <a16:creationId xmlns="" xmlns:a16="http://schemas.microsoft.com/office/drawing/2014/main" id="{624784AE-68D6-8C82-9F41-BF71F0C67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9596" y="1125043"/>
            <a:ext cx="2123051" cy="2428892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810CF10-CE9A-372E-C57E-382A6409B1E9}"/>
              </a:ext>
            </a:extLst>
          </p:cNvPr>
          <p:cNvSpPr txBox="1">
            <a:spLocks/>
          </p:cNvSpPr>
          <p:nvPr/>
        </p:nvSpPr>
        <p:spPr>
          <a:xfrm>
            <a:off x="1432903" y="2309775"/>
            <a:ext cx="3429024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Rs.1,20,000/- per ha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. 4 ha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7D2E9600-B386-783C-23CD-9F48565B7A59}"/>
              </a:ext>
            </a:extLst>
          </p:cNvPr>
          <p:cNvSpPr txBox="1">
            <a:spLocks/>
          </p:cNvSpPr>
          <p:nvPr/>
        </p:nvSpPr>
        <p:spPr>
          <a:xfrm>
            <a:off x="8220398" y="1292984"/>
            <a:ext cx="3471851" cy="20335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Papaya</a:t>
            </a:r>
          </a:p>
          <a:p>
            <a:pPr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Rs.1,20,000/- per ha</a:t>
            </a:r>
          </a:p>
          <a:p>
            <a:pPr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4 ha</a:t>
            </a:r>
          </a:p>
          <a:p>
            <a:endParaRPr lang="en-IN" dirty="0"/>
          </a:p>
        </p:txBody>
      </p:sp>
      <p:pic>
        <p:nvPicPr>
          <p:cNvPr id="11" name="Picture 2" descr="C:\Users\Milan\Desktop\how-to-grow-papaya.jpg">
            <a:extLst>
              <a:ext uri="{FF2B5EF4-FFF2-40B4-BE49-F238E27FC236}">
                <a16:creationId xmlns="" xmlns:a16="http://schemas.microsoft.com/office/drawing/2014/main" id="{5BF90676-3D22-818F-CFB5-4CB0E82EB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27323" y="2615534"/>
            <a:ext cx="2753073" cy="224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7E89AA29-9689-F893-D23E-8872482DF8BC}"/>
              </a:ext>
            </a:extLst>
          </p:cNvPr>
          <p:cNvSpPr txBox="1">
            <a:spLocks/>
          </p:cNvSpPr>
          <p:nvPr/>
        </p:nvSpPr>
        <p:spPr>
          <a:xfrm>
            <a:off x="4172228" y="2102141"/>
            <a:ext cx="4048170" cy="173957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u="sng" dirty="0">
                <a:solidFill>
                  <a:srgbClr val="FF0000"/>
                </a:solidFill>
                <a:latin typeface="Cambria" pitchFamily="18" charset="0"/>
              </a:rPr>
              <a:t>Other fruit Crops or Spice crop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Rs.60,000/- per ha</a:t>
            </a:r>
          </a:p>
        </p:txBody>
      </p:sp>
    </p:spTree>
    <p:extLst>
      <p:ext uri="{BB962C8B-B14F-4D97-AF65-F5344CB8AC3E}">
        <p14:creationId xmlns="" xmlns:p14="http://schemas.microsoft.com/office/powerpoint/2010/main" val="38094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87321C-F059-CE83-D8D2-7246B5A92C3C}"/>
              </a:ext>
            </a:extLst>
          </p:cNvPr>
          <p:cNvSpPr txBox="1"/>
          <p:nvPr/>
        </p:nvSpPr>
        <p:spPr>
          <a:xfrm>
            <a:off x="1427018" y="282687"/>
            <a:ext cx="9337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 for cultivation Of Flower under state and NHM </a:t>
            </a:r>
            <a:endParaRPr lang="en-I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C:\Users\Milan\Desktop\M!l@N\bluetooth\download (6).jpg">
            <a:extLst>
              <a:ext uri="{FF2B5EF4-FFF2-40B4-BE49-F238E27FC236}">
                <a16:creationId xmlns="" xmlns:a16="http://schemas.microsoft.com/office/drawing/2014/main" id="{9B731EB3-D88F-B030-CDA4-1D796E16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260" y="1224693"/>
            <a:ext cx="1785951" cy="2105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C:\Users\Milan\Desktop\M!l@N\bluetooth\images (38).jpg">
            <a:extLst>
              <a:ext uri="{FF2B5EF4-FFF2-40B4-BE49-F238E27FC236}">
                <a16:creationId xmlns="" xmlns:a16="http://schemas.microsoft.com/office/drawing/2014/main" id="{94111A07-3A87-C22E-EFD1-D8675DAFF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937" y="4814014"/>
            <a:ext cx="2214579" cy="1761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6E83498-5397-C7AC-964F-E62355619A27}"/>
              </a:ext>
            </a:extLst>
          </p:cNvPr>
          <p:cNvSpPr txBox="1">
            <a:spLocks/>
          </p:cNvSpPr>
          <p:nvPr/>
        </p:nvSpPr>
        <p:spPr>
          <a:xfrm>
            <a:off x="766760" y="1520287"/>
            <a:ext cx="5329239" cy="164307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latin typeface="Cambria" pitchFamily="18" charset="0"/>
              </a:rPr>
              <a:t>Loose Flowers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75 % subsidy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Cambria" pitchFamily="18" charset="0"/>
              </a:rPr>
              <a:t>Rs.75,000/- per ha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Cambria" pitchFamily="18" charset="0"/>
              </a:rPr>
              <a:t>(Marigold, Jasmine, </a:t>
            </a:r>
            <a:r>
              <a:rPr lang="en-US" dirty="0" err="1">
                <a:latin typeface="Cambria" pitchFamily="18" charset="0"/>
              </a:rPr>
              <a:t>Crossandra</a:t>
            </a:r>
            <a:r>
              <a:rPr lang="en-US" dirty="0">
                <a:latin typeface="Cambria" pitchFamily="18" charset="0"/>
              </a:rPr>
              <a:t>)</a:t>
            </a:r>
          </a:p>
        </p:txBody>
      </p:sp>
      <p:pic>
        <p:nvPicPr>
          <p:cNvPr id="7" name="Picture 2" descr="C:\Users\Milan\Desktop\M!l@N\bluetooth\images (35).jpg">
            <a:extLst>
              <a:ext uri="{FF2B5EF4-FFF2-40B4-BE49-F238E27FC236}">
                <a16:creationId xmlns="" xmlns:a16="http://schemas.microsoft.com/office/drawing/2014/main" id="{873C1A3E-5CAD-5C78-41C8-FD0B49FC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5481" y="4242510"/>
            <a:ext cx="2500331" cy="1872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Milan\Desktop\M!l@N\bluetooth\download (5).jpg">
            <a:extLst>
              <a:ext uri="{FF2B5EF4-FFF2-40B4-BE49-F238E27FC236}">
                <a16:creationId xmlns="" xmlns:a16="http://schemas.microsoft.com/office/drawing/2014/main" id="{9C1FE360-80D3-79D5-A2E3-D8BDCA09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3331" y="1581883"/>
            <a:ext cx="2214579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C:\Users\Milan\Desktop\M!l@N\bluetooth\images (34).jpg">
            <a:extLst>
              <a:ext uri="{FF2B5EF4-FFF2-40B4-BE49-F238E27FC236}">
                <a16:creationId xmlns="" xmlns:a16="http://schemas.microsoft.com/office/drawing/2014/main" id="{E77DE956-9AAC-2864-0024-CEC37C239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219" y="3528130"/>
            <a:ext cx="2058167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 descr="C:\Users\Milan\Desktop\M!l@N\bluetooth\download (7).jpg">
            <a:extLst>
              <a:ext uri="{FF2B5EF4-FFF2-40B4-BE49-F238E27FC236}">
                <a16:creationId xmlns="" xmlns:a16="http://schemas.microsoft.com/office/drawing/2014/main" id="{3133AAEA-62B7-5BF5-DCAD-BAC918F1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23599" y="1867635"/>
            <a:ext cx="2100263" cy="233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798EDAF-215E-7170-70FE-6EC3D3C69CBD}"/>
              </a:ext>
            </a:extLst>
          </p:cNvPr>
          <p:cNvSpPr/>
          <p:nvPr/>
        </p:nvSpPr>
        <p:spPr>
          <a:xfrm>
            <a:off x="6766074" y="4572437"/>
            <a:ext cx="55721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itchFamily="18" charset="0"/>
              </a:rPr>
              <a:t>Bulbous Flowers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75 % Subsidy</a:t>
            </a:r>
          </a:p>
          <a:p>
            <a:pPr algn="ctr"/>
            <a:r>
              <a:rPr lang="en-US" sz="2800" dirty="0">
                <a:latin typeface="Cambria" pitchFamily="18" charset="0"/>
              </a:rPr>
              <a:t>Rs.1,20,000/- per ha</a:t>
            </a:r>
          </a:p>
          <a:p>
            <a:pPr algn="ctr">
              <a:buNone/>
            </a:pPr>
            <a:r>
              <a:rPr lang="en-US" sz="2800" dirty="0">
                <a:latin typeface="Cambria" pitchFamily="18" charset="0"/>
              </a:rPr>
              <a:t>(Gladiolus, Tuberose, </a:t>
            </a:r>
            <a:r>
              <a:rPr lang="en-US" sz="2800" dirty="0" err="1">
                <a:latin typeface="Cambria" pitchFamily="18" charset="0"/>
              </a:rPr>
              <a:t>Heliconias</a:t>
            </a:r>
            <a:r>
              <a:rPr lang="en-US" sz="2800" dirty="0">
                <a:latin typeface="Cambria" pitchFamily="18" charset="0"/>
              </a:rPr>
              <a:t>)</a:t>
            </a:r>
            <a:endParaRPr lang="en-IN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6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Pentagon 8">
            <a:extLst>
              <a:ext uri="{FF2B5EF4-FFF2-40B4-BE49-F238E27FC236}">
                <a16:creationId xmlns="" xmlns:a16="http://schemas.microsoft.com/office/drawing/2014/main" id="{503FB18E-5220-68A4-CF60-BBB3920C06FC}"/>
              </a:ext>
            </a:extLst>
          </p:cNvPr>
          <p:cNvSpPr/>
          <p:nvPr/>
        </p:nvSpPr>
        <p:spPr>
          <a:xfrm rot="10800000">
            <a:off x="6687126" y="5374285"/>
            <a:ext cx="5504873" cy="76661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Pentagon 7">
            <a:extLst>
              <a:ext uri="{FF2B5EF4-FFF2-40B4-BE49-F238E27FC236}">
                <a16:creationId xmlns="" xmlns:a16="http://schemas.microsoft.com/office/drawing/2014/main" id="{47CEE7CC-898C-A095-2482-495411302400}"/>
              </a:ext>
            </a:extLst>
          </p:cNvPr>
          <p:cNvSpPr/>
          <p:nvPr/>
        </p:nvSpPr>
        <p:spPr>
          <a:xfrm>
            <a:off x="-1" y="341745"/>
            <a:ext cx="6363856" cy="76661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2" descr="C:\Users\Milan\Desktop\M!l@N\bluetooth\20730058-Coconut-tree-on-white-background-Stock-Photo.jpg">
            <a:extLst>
              <a:ext uri="{FF2B5EF4-FFF2-40B4-BE49-F238E27FC236}">
                <a16:creationId xmlns="" xmlns:a16="http://schemas.microsoft.com/office/drawing/2014/main" id="{D92A1071-DAEB-FFA7-4ED1-82E0638A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968" y="1776690"/>
            <a:ext cx="4501669" cy="508131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EFA2F1-25E8-EF03-7931-35FDDA88AA58}"/>
              </a:ext>
            </a:extLst>
          </p:cNvPr>
          <p:cNvSpPr txBox="1"/>
          <p:nvPr/>
        </p:nvSpPr>
        <p:spPr>
          <a:xfrm>
            <a:off x="692728" y="452619"/>
            <a:ext cx="4793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Coconut Development Board </a:t>
            </a:r>
            <a:endParaRPr lang="en-I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40CC6613-DD64-CB0B-C53C-041C9F044C92}"/>
              </a:ext>
            </a:extLst>
          </p:cNvPr>
          <p:cNvSpPr txBox="1">
            <a:spLocks/>
          </p:cNvSpPr>
          <p:nvPr/>
        </p:nvSpPr>
        <p:spPr>
          <a:xfrm>
            <a:off x="-299123" y="2065591"/>
            <a:ext cx="4429156" cy="1857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subsidy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Rs.50,000/- per ha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 palm per ha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area 0.1ha and Max 5ha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1AD77A-2831-91AE-5E09-537F8B8EE646}"/>
              </a:ext>
            </a:extLst>
          </p:cNvPr>
          <p:cNvSpPr txBox="1"/>
          <p:nvPr/>
        </p:nvSpPr>
        <p:spPr>
          <a:xfrm>
            <a:off x="7465291" y="5412570"/>
            <a:ext cx="6211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expansion in cashew</a:t>
            </a:r>
            <a:endParaRPr lang="en-I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DEA00F22-0D91-B7E5-27E6-31611A023CB8}"/>
              </a:ext>
            </a:extLst>
          </p:cNvPr>
          <p:cNvSpPr txBox="1">
            <a:spLocks/>
          </p:cNvSpPr>
          <p:nvPr/>
        </p:nvSpPr>
        <p:spPr>
          <a:xfrm>
            <a:off x="5803966" y="1543460"/>
            <a:ext cx="2576946" cy="10325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area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Rs.60,000/- per ha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Area – 4 Ha.</a:t>
            </a:r>
          </a:p>
        </p:txBody>
      </p:sp>
      <p:pic>
        <p:nvPicPr>
          <p:cNvPr id="11" name="Picture 2" descr="C:\Users\Milan\Desktop\M!l@N\bluetooth\download (8).jpg">
            <a:extLst>
              <a:ext uri="{FF2B5EF4-FFF2-40B4-BE49-F238E27FC236}">
                <a16:creationId xmlns="" xmlns:a16="http://schemas.microsoft.com/office/drawing/2014/main" id="{0607AB3F-E99D-C24A-DB62-43172C650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9456" y="1543460"/>
            <a:ext cx="4019125" cy="2664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3E7725CA-2B0A-D308-8D58-39D068D2DBD4}"/>
              </a:ext>
            </a:extLst>
          </p:cNvPr>
          <p:cNvSpPr txBox="1">
            <a:spLocks/>
          </p:cNvSpPr>
          <p:nvPr/>
        </p:nvSpPr>
        <p:spPr>
          <a:xfrm>
            <a:off x="6090323" y="3649840"/>
            <a:ext cx="2613892" cy="10325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</a:p>
          <a:p>
            <a:pPr marL="228600" marR="0" lvl="0" indent="-22860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0,000/- per ha</a:t>
            </a:r>
          </a:p>
          <a:p>
            <a:pPr marL="228600" marR="0" lvl="0" indent="-22860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Max. Area 2 Ha.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889ADE-D409-E074-F63D-7FF8EA952983}"/>
              </a:ext>
            </a:extLst>
          </p:cNvPr>
          <p:cNvSpPr txBox="1"/>
          <p:nvPr/>
        </p:nvSpPr>
        <p:spPr>
          <a:xfrm>
            <a:off x="183419" y="1110761"/>
            <a:ext cx="50931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Cultivation of Coconut with local tall varieties.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3765880-9D87-3D85-1205-BAB76143D711}"/>
              </a:ext>
            </a:extLst>
          </p:cNvPr>
          <p:cNvSpPr txBox="1"/>
          <p:nvPr/>
        </p:nvSpPr>
        <p:spPr>
          <a:xfrm>
            <a:off x="183419" y="4704684"/>
            <a:ext cx="47301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Cultivation of Hy. Coconut saplings/Dwarf: 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subsidy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limited to Rs. 150/- per Hy. Coconut saplings.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0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Pentagon 8">
            <a:extLst>
              <a:ext uri="{FF2B5EF4-FFF2-40B4-BE49-F238E27FC236}">
                <a16:creationId xmlns="" xmlns:a16="http://schemas.microsoft.com/office/drawing/2014/main" id="{4E9C4A99-D80C-A1E7-23B3-9C8ED9C79EE9}"/>
              </a:ext>
            </a:extLst>
          </p:cNvPr>
          <p:cNvSpPr/>
          <p:nvPr/>
        </p:nvSpPr>
        <p:spPr>
          <a:xfrm rot="10800000">
            <a:off x="6363854" y="5181601"/>
            <a:ext cx="5828143" cy="108989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Pentagon 5">
            <a:extLst>
              <a:ext uri="{FF2B5EF4-FFF2-40B4-BE49-F238E27FC236}">
                <a16:creationId xmlns="" xmlns:a16="http://schemas.microsoft.com/office/drawing/2014/main" id="{445970A3-C9FD-6F5D-B988-518F1864210A}"/>
              </a:ext>
            </a:extLst>
          </p:cNvPr>
          <p:cNvSpPr/>
          <p:nvPr/>
        </p:nvSpPr>
        <p:spPr>
          <a:xfrm>
            <a:off x="-1" y="341745"/>
            <a:ext cx="6363856" cy="76661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8A1D5F-EF4B-D9A0-697C-FE6931500573}"/>
              </a:ext>
            </a:extLst>
          </p:cNvPr>
          <p:cNvSpPr txBox="1"/>
          <p:nvPr/>
        </p:nvSpPr>
        <p:spPr>
          <a:xfrm>
            <a:off x="628073" y="3741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Mango Orchard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66BE812C-5070-E78A-9331-670ECC62958A}"/>
              </a:ext>
            </a:extLst>
          </p:cNvPr>
          <p:cNvSpPr txBox="1">
            <a:spLocks/>
          </p:cNvSpPr>
          <p:nvPr/>
        </p:nvSpPr>
        <p:spPr>
          <a:xfrm>
            <a:off x="475201" y="1544204"/>
            <a:ext cx="5223636" cy="17462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IN" sz="2000" dirty="0">
                <a:latin typeface="Cambria" pitchFamily="18" charset="0"/>
              </a:rPr>
              <a:t>Assistance of max. Rs. 2 lakhs/ha- Rocky Area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000" dirty="0">
                <a:latin typeface="Cambria" pitchFamily="18" charset="0"/>
              </a:rPr>
              <a:t>Assistance of max. Rs. 1 lakhs/ha – Normal Lateritic Area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000" dirty="0">
                <a:latin typeface="Cambria" pitchFamily="18" charset="0"/>
              </a:rPr>
              <a:t>Mini. 0.5 Ha. &amp;Max. </a:t>
            </a:r>
            <a:r>
              <a:rPr lang="en-IN" sz="2000" dirty="0" err="1">
                <a:latin typeface="Cambria" pitchFamily="18" charset="0"/>
              </a:rPr>
              <a:t>Upto</a:t>
            </a:r>
            <a:r>
              <a:rPr lang="en-IN" sz="2000" dirty="0">
                <a:latin typeface="Cambria" pitchFamily="18" charset="0"/>
              </a:rPr>
              <a:t> 5 Ha</a:t>
            </a:r>
          </a:p>
        </p:txBody>
      </p:sp>
      <p:pic>
        <p:nvPicPr>
          <p:cNvPr id="5" name="Picture 2" descr="C:\Users\Milan\Desktop\Mango-Farming-600x330.jpg">
            <a:extLst>
              <a:ext uri="{FF2B5EF4-FFF2-40B4-BE49-F238E27FC236}">
                <a16:creationId xmlns="" xmlns:a16="http://schemas.microsoft.com/office/drawing/2014/main" id="{6E184711-BF37-942D-DA0F-04C23D16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073" y="3633153"/>
            <a:ext cx="4422663" cy="2432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BD04159-89BA-53D6-DD87-94E67A2D33B7}"/>
              </a:ext>
            </a:extLst>
          </p:cNvPr>
          <p:cNvSpPr txBox="1"/>
          <p:nvPr/>
        </p:nvSpPr>
        <p:spPr>
          <a:xfrm>
            <a:off x="6096000" y="530990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time assistance for removal of weeds/ bushes/ shrubs/ aquatic weeds.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BE180CE-1844-593E-2165-D4B2B1E880C9}"/>
              </a:ext>
            </a:extLst>
          </p:cNvPr>
          <p:cNvSpPr txBox="1"/>
          <p:nvPr/>
        </p:nvSpPr>
        <p:spPr>
          <a:xfrm>
            <a:off x="6248399" y="3817931"/>
            <a:ext cx="61883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IN" sz="2000" b="1" dirty="0">
                <a:solidFill>
                  <a:srgbClr val="FF0000"/>
                </a:solidFill>
                <a:latin typeface="Cambria" pitchFamily="18" charset="0"/>
              </a:rPr>
              <a:t>50 % Assistance</a:t>
            </a:r>
          </a:p>
          <a:p>
            <a:pPr algn="ctr">
              <a:buNone/>
            </a:pPr>
            <a:r>
              <a:rPr lang="en-IN" sz="2000" dirty="0">
                <a:latin typeface="Cambria" pitchFamily="18" charset="0"/>
              </a:rPr>
              <a:t>Max. Rs.15,000/ha</a:t>
            </a:r>
          </a:p>
        </p:txBody>
      </p:sp>
      <p:pic>
        <p:nvPicPr>
          <p:cNvPr id="12" name="Picture 3" descr="C:\Users\Milan\Desktop\DSCN0546-2lfranv.jpg">
            <a:extLst>
              <a:ext uri="{FF2B5EF4-FFF2-40B4-BE49-F238E27FC236}">
                <a16:creationId xmlns="" xmlns:a16="http://schemas.microsoft.com/office/drawing/2014/main" id="{6B9D8249-8A80-36BB-23FA-C84AF6B0D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3701" y="1035624"/>
            <a:ext cx="4637757" cy="2390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438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="" xmlns:a16="http://schemas.microsoft.com/office/drawing/2014/main" id="{03BD4CF1-C935-630A-DEB2-86CCDDF9B607}"/>
              </a:ext>
            </a:extLst>
          </p:cNvPr>
          <p:cNvSpPr/>
          <p:nvPr/>
        </p:nvSpPr>
        <p:spPr>
          <a:xfrm>
            <a:off x="0" y="831459"/>
            <a:ext cx="6363856" cy="76661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D93123-547C-2A89-FF28-764CE06873AC}"/>
              </a:ext>
            </a:extLst>
          </p:cNvPr>
          <p:cNvSpPr txBox="1"/>
          <p:nvPr/>
        </p:nvSpPr>
        <p:spPr>
          <a:xfrm>
            <a:off x="318941" y="92238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 for Mulching Paper</a:t>
            </a:r>
            <a:endParaRPr lang="en-I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ilan\Desktop\M!l@N\bluetooth\images (100).jpg">
            <a:extLst>
              <a:ext uri="{FF2B5EF4-FFF2-40B4-BE49-F238E27FC236}">
                <a16:creationId xmlns="" xmlns:a16="http://schemas.microsoft.com/office/drawing/2014/main" id="{7C0660DE-7E97-6C40-86F8-A55179E0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581" y="1507157"/>
            <a:ext cx="6096000" cy="3712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BC1EB0-CE32-CB02-3D9A-1095EEFE78BB}"/>
              </a:ext>
            </a:extLst>
          </p:cNvPr>
          <p:cNvSpPr txBox="1"/>
          <p:nvPr/>
        </p:nvSpPr>
        <p:spPr>
          <a:xfrm>
            <a:off x="318941" y="4140337"/>
            <a:ext cx="57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  <a:latin typeface="Cambria" pitchFamily="18" charset="0"/>
              </a:rPr>
              <a:t>50 % subsidy </a:t>
            </a:r>
            <a:r>
              <a:rPr lang="en-IN" sz="2400" dirty="0">
                <a:latin typeface="Cambria" pitchFamily="18" charset="0"/>
              </a:rPr>
              <a:t>or 12,000/- per ha.</a:t>
            </a:r>
          </a:p>
          <a:p>
            <a:pPr algn="ctr"/>
            <a:r>
              <a:rPr lang="en-IN" sz="2400" dirty="0">
                <a:latin typeface="Cambria" pitchFamily="18" charset="0"/>
              </a:rPr>
              <a:t>Max. area 2.0 ha</a:t>
            </a:r>
          </a:p>
        </p:txBody>
      </p:sp>
    </p:spTree>
    <p:extLst>
      <p:ext uri="{BB962C8B-B14F-4D97-AF65-F5344CB8AC3E}">
        <p14:creationId xmlns="" xmlns:p14="http://schemas.microsoft.com/office/powerpoint/2010/main" val="37128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lan\Documents\ozone-treatment-on-corn-seed-germination-kinetics125_900_600_a.jpg">
            <a:extLst>
              <a:ext uri="{FF2B5EF4-FFF2-40B4-BE49-F238E27FC236}">
                <a16:creationId xmlns="" xmlns:a16="http://schemas.microsoft.com/office/drawing/2014/main" id="{2EA9CB1E-843F-BE78-CF55-D4066F390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32"/>
            <a:ext cx="12192000" cy="8128000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43CC4554-F137-8B59-9B90-B7BF2AB9E3D1}"/>
              </a:ext>
            </a:extLst>
          </p:cNvPr>
          <p:cNvSpPr txBox="1">
            <a:spLocks/>
          </p:cNvSpPr>
          <p:nvPr/>
        </p:nvSpPr>
        <p:spPr>
          <a:xfrm>
            <a:off x="1117601" y="3905688"/>
            <a:ext cx="8310579" cy="142876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Cooper Black" pitchFamily="18" charset="0"/>
              </a:rPr>
              <a:t>Integrated Pest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Cooper Black" pitchFamily="18" charset="0"/>
              </a:rPr>
              <a:t>Management</a:t>
            </a:r>
            <a:r>
              <a:rPr lang="en-US" sz="2400" dirty="0">
                <a:solidFill>
                  <a:schemeClr val="bg1"/>
                </a:solidFill>
                <a:latin typeface="Cooper Std Black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0899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8F2B20DD-CE46-711E-A862-312908576FDB}"/>
              </a:ext>
            </a:extLst>
          </p:cNvPr>
          <p:cNvSpPr txBox="1">
            <a:spLocks/>
          </p:cNvSpPr>
          <p:nvPr/>
        </p:nvSpPr>
        <p:spPr>
          <a:xfrm>
            <a:off x="1738281" y="1785926"/>
            <a:ext cx="8215371" cy="17145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Cambria" pitchFamily="18" charset="0"/>
              </a:rPr>
              <a:t>For Gen: Rs.4500/- per Ha. or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75% subsidy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Cambria" pitchFamily="18" charset="0"/>
              </a:rPr>
              <a:t>For ST/SC: Rs.5400/- per Ha. or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90% subsidy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Cambria" pitchFamily="18" charset="0"/>
              </a:rPr>
              <a:t>Max. area 4.0 ha</a:t>
            </a: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027C61FA-8275-B1D4-9F49-655A825170BF}"/>
              </a:ext>
            </a:extLst>
          </p:cNvPr>
          <p:cNvSpPr txBox="1">
            <a:spLocks/>
          </p:cNvSpPr>
          <p:nvPr/>
        </p:nvSpPr>
        <p:spPr>
          <a:xfrm>
            <a:off x="179804" y="467783"/>
            <a:ext cx="11787271" cy="770946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Weedicides, Pesticides, Fungicides </a:t>
            </a:r>
          </a:p>
        </p:txBody>
      </p:sp>
      <p:pic>
        <p:nvPicPr>
          <p:cNvPr id="4" name="Picture 2" descr="C:\Users\Milan\Desktop\M!l@N\bluetooth\images (95).jpg">
            <a:extLst>
              <a:ext uri="{FF2B5EF4-FFF2-40B4-BE49-F238E27FC236}">
                <a16:creationId xmlns="" xmlns:a16="http://schemas.microsoft.com/office/drawing/2014/main" id="{C3BD9331-3D37-821E-7753-9D3FFB9DD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092" y="3786190"/>
            <a:ext cx="938469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D680C1CD-2E67-50F8-5CFF-9E589585B3EF}"/>
              </a:ext>
            </a:extLst>
          </p:cNvPr>
          <p:cNvSpPr txBox="1">
            <a:spLocks/>
          </p:cNvSpPr>
          <p:nvPr/>
        </p:nvSpPr>
        <p:spPr>
          <a:xfrm>
            <a:off x="238086" y="357170"/>
            <a:ext cx="11787271" cy="992173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29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lan\Desktop\M!l@N\bluetooth\attractive_powerpoint_effect_background.jpg">
            <a:extLst>
              <a:ext uri="{FF2B5EF4-FFF2-40B4-BE49-F238E27FC236}">
                <a16:creationId xmlns="" xmlns:a16="http://schemas.microsoft.com/office/drawing/2014/main" id="{4625C516-5267-8A77-B92B-5E05CE9E3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2B631838-0F3D-1F23-519E-8480D61B3490}"/>
              </a:ext>
            </a:extLst>
          </p:cNvPr>
          <p:cNvSpPr txBox="1">
            <a:spLocks/>
          </p:cNvSpPr>
          <p:nvPr/>
        </p:nvSpPr>
        <p:spPr>
          <a:xfrm>
            <a:off x="238084" y="2143116"/>
            <a:ext cx="11715832" cy="121444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>
                <a:latin typeface="Bookman Old Style" pitchFamily="18" charset="0"/>
              </a:rPr>
              <a:t>Infrastructure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70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8E040C9D-BA11-8780-E3BB-88350B952D22}"/>
              </a:ext>
            </a:extLst>
          </p:cNvPr>
          <p:cNvSpPr txBox="1">
            <a:spLocks/>
          </p:cNvSpPr>
          <p:nvPr/>
        </p:nvSpPr>
        <p:spPr>
          <a:xfrm>
            <a:off x="6677470" y="2191751"/>
            <a:ext cx="4063999" cy="26111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90 % subsidy for New Biogas</a:t>
            </a: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50% Subsidy for repair of Old. (Mini 5 </a:t>
            </a:r>
            <a:r>
              <a:rPr lang="en-US" sz="2400" b="1" dirty="0" err="1">
                <a:solidFill>
                  <a:srgbClr val="002060"/>
                </a:solidFill>
                <a:latin typeface="Cambria" pitchFamily="18" charset="0"/>
              </a:rPr>
              <a:t>yrs</a:t>
            </a: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 old)</a:t>
            </a: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8C4F4F52-328C-61B9-F9DC-0FB971D393D2}"/>
              </a:ext>
            </a:extLst>
          </p:cNvPr>
          <p:cNvSpPr txBox="1">
            <a:spLocks/>
          </p:cNvSpPr>
          <p:nvPr/>
        </p:nvSpPr>
        <p:spPr>
          <a:xfrm>
            <a:off x="238084" y="214295"/>
            <a:ext cx="11715832" cy="928693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 for Construction of biogas unit</a:t>
            </a:r>
          </a:p>
        </p:txBody>
      </p:sp>
      <p:pic>
        <p:nvPicPr>
          <p:cNvPr id="4" name="Picture 3" descr="G:\biog\Biogas Anlage.jpg">
            <a:extLst>
              <a:ext uri="{FF2B5EF4-FFF2-40B4-BE49-F238E27FC236}">
                <a16:creationId xmlns="" xmlns:a16="http://schemas.microsoft.com/office/drawing/2014/main" id="{F9709599-1364-B534-6CC9-4E8534945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4067" y="3810000"/>
            <a:ext cx="3709219" cy="2590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Milan\Desktop\M!l@N\bluetooth\images (44).jpg">
            <a:extLst>
              <a:ext uri="{FF2B5EF4-FFF2-40B4-BE49-F238E27FC236}">
                <a16:creationId xmlns="" xmlns:a16="http://schemas.microsoft.com/office/drawing/2014/main" id="{3A3F44D6-97DB-C69E-ACA9-396AEDBF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1602279"/>
            <a:ext cx="3955225" cy="2443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668C4521-1BF1-7ECD-9976-C2D524D9BC55}"/>
              </a:ext>
            </a:extLst>
          </p:cNvPr>
          <p:cNvSpPr txBox="1">
            <a:spLocks/>
          </p:cNvSpPr>
          <p:nvPr/>
        </p:nvSpPr>
        <p:spPr>
          <a:xfrm>
            <a:off x="238084" y="214294"/>
            <a:ext cx="11715832" cy="928693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3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9720A0-11B8-5ECC-453E-7B81A6251C17}"/>
              </a:ext>
            </a:extLst>
          </p:cNvPr>
          <p:cNvSpPr txBox="1">
            <a:spLocks/>
          </p:cNvSpPr>
          <p:nvPr/>
        </p:nvSpPr>
        <p:spPr>
          <a:xfrm>
            <a:off x="238082" y="4077547"/>
            <a:ext cx="11787271" cy="1071570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latin typeface="Cooper Black" pitchFamily="18" charset="0"/>
              </a:rPr>
              <a:t>Soil Testing</a:t>
            </a:r>
          </a:p>
        </p:txBody>
      </p:sp>
      <p:pic>
        <p:nvPicPr>
          <p:cNvPr id="3" name="Picture 2" descr="C:\Users\Milan\Desktop\M!l@N\bluetooth\soil testing.jpg">
            <a:extLst>
              <a:ext uri="{FF2B5EF4-FFF2-40B4-BE49-F238E27FC236}">
                <a16:creationId xmlns="" xmlns:a16="http://schemas.microsoft.com/office/drawing/2014/main" id="{91B9C17D-E1AD-B5CC-8594-AE0E15758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"/>
            <a:ext cx="12192001" cy="3657601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C9DE7133-FEBE-AEA7-3346-AAA1128C63CC}"/>
              </a:ext>
            </a:extLst>
          </p:cNvPr>
          <p:cNvSpPr txBox="1">
            <a:spLocks/>
          </p:cNvSpPr>
          <p:nvPr/>
        </p:nvSpPr>
        <p:spPr>
          <a:xfrm>
            <a:off x="166647" y="3929066"/>
            <a:ext cx="11787271" cy="107157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2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lan\Desktop\M!l@N\bluetooth\DSC01157.JPG">
            <a:extLst>
              <a:ext uri="{FF2B5EF4-FFF2-40B4-BE49-F238E27FC236}">
                <a16:creationId xmlns="" xmlns:a16="http://schemas.microsoft.com/office/drawing/2014/main" id="{75B85190-6F03-F1D8-B0E2-E1A29BAE2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018" y="3649892"/>
            <a:ext cx="3733795" cy="2800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F9C196-B1D9-2034-744A-561E3DF61FB0}"/>
              </a:ext>
            </a:extLst>
          </p:cNvPr>
          <p:cNvSpPr txBox="1"/>
          <p:nvPr/>
        </p:nvSpPr>
        <p:spPr>
          <a:xfrm>
            <a:off x="380962" y="426623"/>
            <a:ext cx="5183896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 for organic manure unit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7E2D6AD-5BBE-DC51-084B-8F92930FADF9}"/>
              </a:ext>
            </a:extLst>
          </p:cNvPr>
          <p:cNvSpPr txBox="1">
            <a:spLocks/>
          </p:cNvSpPr>
          <p:nvPr/>
        </p:nvSpPr>
        <p:spPr>
          <a:xfrm>
            <a:off x="4029324" y="1722990"/>
            <a:ext cx="4686296" cy="19605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subsidy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1950/- per m3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Portable- 90% subsidy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3 units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7500/- per farmer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F4457FB-0619-BB2B-CE30-52B4398EF516}"/>
              </a:ext>
            </a:extLst>
          </p:cNvPr>
          <p:cNvSpPr txBox="1">
            <a:spLocks/>
          </p:cNvSpPr>
          <p:nvPr/>
        </p:nvSpPr>
        <p:spPr>
          <a:xfrm>
            <a:off x="6096000" y="460286"/>
            <a:ext cx="5412509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 for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-compost unit</a:t>
            </a:r>
          </a:p>
        </p:txBody>
      </p:sp>
      <p:pic>
        <p:nvPicPr>
          <p:cNvPr id="9" name="Picture 5" descr="C:\Users\Milan\Desktop\M!l@N\bluetooth\images (48).jpg">
            <a:extLst>
              <a:ext uri="{FF2B5EF4-FFF2-40B4-BE49-F238E27FC236}">
                <a16:creationId xmlns="" xmlns:a16="http://schemas.microsoft.com/office/drawing/2014/main" id="{89CA0926-6309-7279-26E1-EA3DCC7AA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304" y="3649892"/>
            <a:ext cx="3571900" cy="2800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099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053562-C76A-F47C-17B6-13A1A1E20B82}"/>
              </a:ext>
            </a:extLst>
          </p:cNvPr>
          <p:cNvSpPr txBox="1"/>
          <p:nvPr/>
        </p:nvSpPr>
        <p:spPr>
          <a:xfrm>
            <a:off x="2951544" y="320106"/>
            <a:ext cx="67914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Bee Keeping for honey production</a:t>
            </a:r>
            <a:endParaRPr lang="en-IN" sz="3200" dirty="0">
              <a:solidFill>
                <a:srgbClr val="C00000"/>
              </a:solidFill>
            </a:endParaRPr>
          </a:p>
        </p:txBody>
      </p:sp>
      <p:pic>
        <p:nvPicPr>
          <p:cNvPr id="4" name="Picture 15" descr="beekeeping">
            <a:extLst>
              <a:ext uri="{FF2B5EF4-FFF2-40B4-BE49-F238E27FC236}">
                <a16:creationId xmlns="" xmlns:a16="http://schemas.microsoft.com/office/drawing/2014/main" id="{DC951F2E-8794-4093-D905-A427A20D6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75" y="3197506"/>
            <a:ext cx="3048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ANd9GcRjpoEaGGr6QhU3fJMB-AdGM2ol38ywkae7oAJUXbbs1y8QMDzb">
            <a:extLst>
              <a:ext uri="{FF2B5EF4-FFF2-40B4-BE49-F238E27FC236}">
                <a16:creationId xmlns="" xmlns:a16="http://schemas.microsoft.com/office/drawing/2014/main" id="{ABE87713-1D29-B301-19E2-8F746C780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182" y="1284609"/>
            <a:ext cx="3221621" cy="2144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5DA5B04-5E5A-D25F-F4E4-A0B750E3BD65}"/>
              </a:ext>
            </a:extLst>
          </p:cNvPr>
          <p:cNvSpPr txBox="1"/>
          <p:nvPr/>
        </p:nvSpPr>
        <p:spPr>
          <a:xfrm>
            <a:off x="6096000" y="2108732"/>
            <a:ext cx="609407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75% Gen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limited to Rs.2.07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90% for ST &amp; SC.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limited to Rs. 2.48 Lakhs.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lan\Desktop\M!l@N\bluetooth\images (40).jpg">
            <a:extLst>
              <a:ext uri="{FF2B5EF4-FFF2-40B4-BE49-F238E27FC236}">
                <a16:creationId xmlns="" xmlns:a16="http://schemas.microsoft.com/office/drawing/2014/main" id="{832ED62F-CDB1-4549-75DE-A3A2CD49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5" y="1643049"/>
            <a:ext cx="3643339" cy="275935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C5CF3E-FF70-8D98-7065-FA66ECBD3920}"/>
              </a:ext>
            </a:extLst>
          </p:cNvPr>
          <p:cNvSpPr txBox="1">
            <a:spLocks/>
          </p:cNvSpPr>
          <p:nvPr/>
        </p:nvSpPr>
        <p:spPr>
          <a:xfrm>
            <a:off x="3524234" y="1571612"/>
            <a:ext cx="4929223" cy="207170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Cambria" pitchFamily="18" charset="0"/>
              </a:rPr>
              <a:t>Paddy – </a:t>
            </a:r>
            <a:r>
              <a:rPr lang="en-US" dirty="0" smtClean="0">
                <a:latin typeface="Cambria" pitchFamily="18" charset="0"/>
              </a:rPr>
              <a:t>Rs.22/- </a:t>
            </a:r>
            <a:r>
              <a:rPr lang="en-US" dirty="0">
                <a:latin typeface="Cambria" pitchFamily="18" charset="0"/>
              </a:rPr>
              <a:t>per kg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Cambria" pitchFamily="18" charset="0"/>
              </a:rPr>
              <a:t>Sugarcane – </a:t>
            </a:r>
            <a:r>
              <a:rPr lang="en-IN" dirty="0">
                <a:latin typeface="Cambria" pitchFamily="18" charset="0"/>
              </a:rPr>
              <a:t>Rs.3000</a:t>
            </a:r>
            <a:r>
              <a:rPr lang="en-US" dirty="0">
                <a:latin typeface="Cambria" pitchFamily="18" charset="0"/>
              </a:rPr>
              <a:t>/- per ton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Cambria" pitchFamily="18" charset="0"/>
              </a:rPr>
              <a:t>Cashew – </a:t>
            </a:r>
            <a:r>
              <a:rPr lang="en-US" dirty="0" smtClean="0">
                <a:latin typeface="Cambria" pitchFamily="18" charset="0"/>
              </a:rPr>
              <a:t>Rs.150/Kg </a:t>
            </a:r>
            <a:endParaRPr lang="en-US" dirty="0">
              <a:latin typeface="Cambria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Cambria" pitchFamily="18" charset="0"/>
              </a:rPr>
              <a:t>Coconut – </a:t>
            </a:r>
            <a:r>
              <a:rPr lang="en-US" dirty="0" smtClean="0">
                <a:latin typeface="Cambria" pitchFamily="18" charset="0"/>
              </a:rPr>
              <a:t>Rs.15/- </a:t>
            </a:r>
            <a:r>
              <a:rPr lang="en-US" dirty="0">
                <a:latin typeface="Cambria" pitchFamily="18" charset="0"/>
              </a:rPr>
              <a:t>per nut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dirty="0" err="1">
                <a:latin typeface="Cambria" pitchFamily="18" charset="0"/>
              </a:rPr>
              <a:t>Alsando</a:t>
            </a:r>
            <a:r>
              <a:rPr lang="en-US" dirty="0">
                <a:latin typeface="Cambria" pitchFamily="18" charset="0"/>
              </a:rPr>
              <a:t>- 100/Kg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Cambria" pitchFamily="18" charset="0"/>
              </a:rPr>
              <a:t>Oil palm – Rs.9000/- per ton</a:t>
            </a:r>
          </a:p>
          <a:p>
            <a:pPr algn="ctr"/>
            <a:endParaRPr lang="en-US" dirty="0">
              <a:latin typeface="Cambria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DDF021A5-5BE1-406D-9FE7-3AB01696AFAA}"/>
              </a:ext>
            </a:extLst>
          </p:cNvPr>
          <p:cNvSpPr txBox="1">
            <a:spLocks/>
          </p:cNvSpPr>
          <p:nvPr/>
        </p:nvSpPr>
        <p:spPr>
          <a:xfrm>
            <a:off x="130929" y="486678"/>
            <a:ext cx="11715832" cy="1071570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Bookman Old Style" pitchFamily="18" charset="0"/>
              </a:rPr>
              <a:t>Assured price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78E12CC-68A1-77CA-6C0F-CD5F21899C8A}"/>
              </a:ext>
            </a:extLst>
          </p:cNvPr>
          <p:cNvSpPr txBox="1">
            <a:spLocks/>
          </p:cNvSpPr>
          <p:nvPr/>
        </p:nvSpPr>
        <p:spPr>
          <a:xfrm>
            <a:off x="390484" y="366690"/>
            <a:ext cx="11715832" cy="107157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Picture 2" descr="C:\Users\Milan\Desktop\M!l@N\bluetooth\Lucky-Small-coconut--600x600.jpeg">
            <a:extLst>
              <a:ext uri="{FF2B5EF4-FFF2-40B4-BE49-F238E27FC236}">
                <a16:creationId xmlns="" xmlns:a16="http://schemas.microsoft.com/office/drawing/2014/main" id="{B1C9E978-B34C-26A0-A1DD-3C5232BE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3524" y="4746170"/>
            <a:ext cx="3298476" cy="2111829"/>
          </a:xfrm>
          <a:prstGeom prst="rect">
            <a:avLst/>
          </a:prstGeom>
          <a:noFill/>
        </p:spPr>
      </p:pic>
      <p:pic>
        <p:nvPicPr>
          <p:cNvPr id="7" name="Picture 6" descr="C:\Users\Milan\Desktop\M!l@N\bluetooth\images (42).jpg">
            <a:extLst>
              <a:ext uri="{FF2B5EF4-FFF2-40B4-BE49-F238E27FC236}">
                <a16:creationId xmlns="" xmlns:a16="http://schemas.microsoft.com/office/drawing/2014/main" id="{FCAAC02B-6CBF-83FA-12DB-05C284A3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372" y="4152046"/>
            <a:ext cx="3555999" cy="2714620"/>
          </a:xfrm>
          <a:prstGeom prst="rect">
            <a:avLst/>
          </a:prstGeom>
          <a:noFill/>
        </p:spPr>
      </p:pic>
      <p:pic>
        <p:nvPicPr>
          <p:cNvPr id="8" name="Picture 4" descr="C:\Users\Milan\Desktop\M!l@N\bluetooth\oil-palm-big.jpg">
            <a:extLst>
              <a:ext uri="{FF2B5EF4-FFF2-40B4-BE49-F238E27FC236}">
                <a16:creationId xmlns="" xmlns:a16="http://schemas.microsoft.com/office/drawing/2014/main" id="{B1ACCD18-142D-01E9-12CA-E04BEF8F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1573" y="1928805"/>
            <a:ext cx="3319467" cy="2310169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4772802-91F2-7336-4FC2-88FD22A2F3AF}"/>
              </a:ext>
            </a:extLst>
          </p:cNvPr>
          <p:cNvSpPr txBox="1"/>
          <p:nvPr/>
        </p:nvSpPr>
        <p:spPr>
          <a:xfrm>
            <a:off x="4180114" y="4876800"/>
            <a:ext cx="4963886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Assured price of </a:t>
            </a:r>
            <a:r>
              <a:rPr lang="en-US" dirty="0" smtClean="0"/>
              <a:t>Rs.15/-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min. rate will not be less than Rs. 6/-,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Max. Assistance is 50,000 nuts, up to 5 ha. and Min. 500 nuts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Subsidy limit of Rs 3, 00,000/year / farmer.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1691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1330F77-BB1B-6C6A-B043-D575B3CFB069}"/>
              </a:ext>
            </a:extLst>
          </p:cNvPr>
          <p:cNvSpPr txBox="1"/>
          <p:nvPr/>
        </p:nvSpPr>
        <p:spPr>
          <a:xfrm>
            <a:off x="3845689" y="423005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Shetkari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Adhar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Nidhi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18A8B6-4CB6-5F25-96B7-EE402DF13630}"/>
              </a:ext>
            </a:extLst>
          </p:cNvPr>
          <p:cNvSpPr txBox="1"/>
          <p:nvPr/>
        </p:nvSpPr>
        <p:spPr>
          <a:xfrm>
            <a:off x="798654" y="2274838"/>
            <a:ext cx="58336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Compensation to the farmer who suffers losses in agriculture due to Natural calamities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Maximum up to  Rs.40,000/- per ha for all crops and for sugarcane Rs.60,000/- per ha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Rs.1,60,000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/- per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individual farmer per year.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rop damage.jpg">
            <a:extLst>
              <a:ext uri="{FF2B5EF4-FFF2-40B4-BE49-F238E27FC236}">
                <a16:creationId xmlns="" xmlns:a16="http://schemas.microsoft.com/office/drawing/2014/main" id="{DACF97CC-D33B-4AD8-2BD1-CAB8BEAE9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724" y="1865156"/>
            <a:ext cx="5024694" cy="332030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19546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lan\Desktop\M!l@N\bluetooth\earth_and_world_powerpoint.jpg">
            <a:extLst>
              <a:ext uri="{FF2B5EF4-FFF2-40B4-BE49-F238E27FC236}">
                <a16:creationId xmlns="" xmlns:a16="http://schemas.microsoft.com/office/drawing/2014/main" id="{2F6A9C78-96B4-641B-8897-85BF4C083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26" y="0"/>
            <a:ext cx="9612803" cy="6458857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561E7E7C-9A84-05F6-B17F-03F12CAC233F}"/>
              </a:ext>
            </a:extLst>
          </p:cNvPr>
          <p:cNvSpPr txBox="1">
            <a:spLocks/>
          </p:cNvSpPr>
          <p:nvPr/>
        </p:nvSpPr>
        <p:spPr>
          <a:xfrm>
            <a:off x="2050601" y="3427184"/>
            <a:ext cx="7702999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latin typeface="Cooper Std Black" pitchFamily="18" charset="0"/>
              </a:rPr>
              <a:t>ATMA</a:t>
            </a:r>
            <a:br>
              <a:rPr lang="en-IN" dirty="0">
                <a:latin typeface="Cooper Std Black" pitchFamily="18" charset="0"/>
              </a:rPr>
            </a:br>
            <a:r>
              <a:rPr lang="en-IN" dirty="0">
                <a:latin typeface="Cooper Std Black" pitchFamily="18" charset="0"/>
              </a:rPr>
              <a:t>(Agriculture Technology Management Agency)</a:t>
            </a:r>
          </a:p>
        </p:txBody>
      </p:sp>
    </p:spTree>
    <p:extLst>
      <p:ext uri="{BB962C8B-B14F-4D97-AF65-F5344CB8AC3E}">
        <p14:creationId xmlns="" xmlns:p14="http://schemas.microsoft.com/office/powerpoint/2010/main" val="15971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46058B3B-A04A-0B7F-B608-AFC986F165CA}"/>
              </a:ext>
            </a:extLst>
          </p:cNvPr>
          <p:cNvSpPr txBox="1">
            <a:spLocks/>
          </p:cNvSpPr>
          <p:nvPr/>
        </p:nvSpPr>
        <p:spPr>
          <a:xfrm>
            <a:off x="7239008" y="3857628"/>
            <a:ext cx="4572032" cy="29289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IN" b="1">
              <a:latin typeface="Cambria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IN" b="1" u="sng">
                <a:latin typeface="Cambria" pitchFamily="18" charset="0"/>
              </a:rPr>
              <a:t>Exposure Visit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IN">
                <a:latin typeface="Cambria" pitchFamily="18" charset="0"/>
              </a:rPr>
              <a:t>Within district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IN">
                <a:latin typeface="Cambria" pitchFamily="18" charset="0"/>
              </a:rPr>
              <a:t>Within state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IN">
                <a:latin typeface="Cambria" pitchFamily="18" charset="0"/>
              </a:rPr>
              <a:t>Inter state</a:t>
            </a:r>
          </a:p>
          <a:p>
            <a:pPr algn="ctr">
              <a:buFont typeface="Arial" panose="020B0604020202020204" pitchFamily="34" charset="0"/>
              <a:buNone/>
            </a:pPr>
            <a:endParaRPr lang="en-IN" dirty="0">
              <a:latin typeface="Cambria" pitchFamily="18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="" xmlns:a16="http://schemas.microsoft.com/office/drawing/2014/main" id="{52CBE37F-E94E-2998-BFB8-7795EFD95550}"/>
              </a:ext>
            </a:extLst>
          </p:cNvPr>
          <p:cNvSpPr txBox="1">
            <a:spLocks/>
          </p:cNvSpPr>
          <p:nvPr/>
        </p:nvSpPr>
        <p:spPr>
          <a:xfrm>
            <a:off x="309523" y="365129"/>
            <a:ext cx="11501519" cy="1325563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>
                <a:latin typeface="Bookman Old Style" pitchFamily="18" charset="0"/>
              </a:rPr>
              <a:t>Farmers Activities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2C862F4-0C1C-49CE-1846-08C5C8F49A3F}"/>
              </a:ext>
            </a:extLst>
          </p:cNvPr>
          <p:cNvSpPr/>
          <p:nvPr/>
        </p:nvSpPr>
        <p:spPr>
          <a:xfrm>
            <a:off x="238084" y="1857364"/>
            <a:ext cx="485778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en-IN" sz="2800" b="1" dirty="0">
              <a:latin typeface="Cambria" pitchFamily="18" charset="0"/>
            </a:endParaRPr>
          </a:p>
          <a:p>
            <a:pPr algn="ctr">
              <a:buNone/>
            </a:pPr>
            <a:r>
              <a:rPr lang="en-IN" sz="2800" b="1" u="sng" dirty="0">
                <a:latin typeface="Cambria" pitchFamily="18" charset="0"/>
              </a:rPr>
              <a:t>Training of Farmers</a:t>
            </a:r>
          </a:p>
          <a:p>
            <a:pPr algn="ctr">
              <a:buNone/>
            </a:pPr>
            <a:r>
              <a:rPr lang="en-IN" sz="2800" dirty="0">
                <a:latin typeface="Cambria" pitchFamily="18" charset="0"/>
              </a:rPr>
              <a:t>Within district</a:t>
            </a:r>
          </a:p>
          <a:p>
            <a:pPr algn="ctr">
              <a:buNone/>
            </a:pPr>
            <a:r>
              <a:rPr lang="en-IN" sz="2800" dirty="0">
                <a:latin typeface="Cambria" pitchFamily="18" charset="0"/>
              </a:rPr>
              <a:t>Within state</a:t>
            </a:r>
          </a:p>
          <a:p>
            <a:pPr algn="ctr">
              <a:buNone/>
            </a:pPr>
            <a:r>
              <a:rPr lang="en-IN" sz="2800" dirty="0">
                <a:latin typeface="Cambria" pitchFamily="18" charset="0"/>
              </a:rPr>
              <a:t>Inter state</a:t>
            </a:r>
          </a:p>
          <a:p>
            <a:pPr algn="ctr">
              <a:buNone/>
            </a:pPr>
            <a:endParaRPr lang="en-IN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147D9E0-7CCF-288C-2ADF-E7FE988B9593}"/>
              </a:ext>
            </a:extLst>
          </p:cNvPr>
          <p:cNvSpPr/>
          <p:nvPr/>
        </p:nvSpPr>
        <p:spPr>
          <a:xfrm>
            <a:off x="4595801" y="3286126"/>
            <a:ext cx="2786083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en-IN" sz="2800" b="1" dirty="0">
              <a:latin typeface="Cambria" pitchFamily="18" charset="0"/>
            </a:endParaRPr>
          </a:p>
          <a:p>
            <a:pPr algn="ctr">
              <a:buNone/>
            </a:pPr>
            <a:r>
              <a:rPr lang="en-IN" sz="2800" b="1" u="sng" dirty="0">
                <a:latin typeface="Cambria" pitchFamily="18" charset="0"/>
              </a:rPr>
              <a:t>Demonstration</a:t>
            </a:r>
          </a:p>
          <a:p>
            <a:pPr algn="ctr">
              <a:buNone/>
            </a:pPr>
            <a:endParaRPr lang="en-IN" sz="2800" b="1" dirty="0">
              <a:latin typeface="Cambria" pitchFamily="18" charset="0"/>
            </a:endParaRPr>
          </a:p>
        </p:txBody>
      </p:sp>
      <p:sp>
        <p:nvSpPr>
          <p:cNvPr id="6" name="Title 8">
            <a:extLst>
              <a:ext uri="{FF2B5EF4-FFF2-40B4-BE49-F238E27FC236}">
                <a16:creationId xmlns="" xmlns:a16="http://schemas.microsoft.com/office/drawing/2014/main" id="{3CE08E15-AA56-4B4B-7FF1-4F81E6CD088E}"/>
              </a:ext>
            </a:extLst>
          </p:cNvPr>
          <p:cNvSpPr txBox="1">
            <a:spLocks/>
          </p:cNvSpPr>
          <p:nvPr/>
        </p:nvSpPr>
        <p:spPr>
          <a:xfrm>
            <a:off x="309523" y="357169"/>
            <a:ext cx="11501519" cy="132556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2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63" y="0"/>
            <a:ext cx="10972800" cy="785794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Community Farming</a:t>
            </a:r>
            <a:endParaRPr lang="en-IN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000108"/>
            <a:ext cx="11106189" cy="54292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Two types of groups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a. Joint community farming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b. Loosely Amalgamated community farming.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minimum 10 members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total combined land holding exceeding </a:t>
            </a:r>
            <a:r>
              <a:rPr lang="en-US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One hectare (10,000 sq. </a:t>
            </a:r>
            <a:r>
              <a:rPr lang="en-US" sz="28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mtrs</a:t>
            </a:r>
            <a:r>
              <a:rPr lang="en-US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compact block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CFG shall be registered with Directorate of Agriculture Goa./ Societies act 1860. and should possess </a:t>
            </a:r>
            <a:r>
              <a:rPr lang="en-US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Group </a:t>
            </a:r>
            <a:r>
              <a:rPr lang="en-US" sz="28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Krishi</a:t>
            </a:r>
            <a:r>
              <a:rPr lang="en-US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Card.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CFG is expected to engage in double or triple cropping of field crops.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Assistance for fencing, infrastructure and marketing</a:t>
            </a:r>
          </a:p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Assitance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Rs 2.5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lakhs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per ha.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@</a:t>
            </a:r>
            <a:r>
              <a:rPr lang="en-US" b="1" dirty="0" err="1" smtClean="0">
                <a:solidFill>
                  <a:schemeClr val="tx1"/>
                </a:solidFill>
              </a:rPr>
              <a:t>ZAO,Margao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61" y="1142984"/>
            <a:ext cx="11239579" cy="3810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Fertilizer license</a:t>
            </a:r>
            <a:br>
              <a:rPr lang="en-US" sz="5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Pesticide License</a:t>
            </a:r>
            <a:br>
              <a:rPr lang="en-US" sz="5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Pest Control Operator License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386286"/>
            <a:ext cx="3846286" cy="335190"/>
          </a:xfrm>
        </p:spPr>
        <p:txBody>
          <a:bodyPr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7BC3313-B5AC-4A3B-58F8-C2C8E91B0D21}"/>
              </a:ext>
            </a:extLst>
          </p:cNvPr>
          <p:cNvSpPr txBox="1"/>
          <p:nvPr/>
        </p:nvSpPr>
        <p:spPr>
          <a:xfrm>
            <a:off x="4414981" y="457261"/>
            <a:ext cx="42856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year of Millet</a:t>
            </a:r>
          </a:p>
          <a:p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B5067B-2D7D-B5D4-C076-1F9DFD06B5F0}"/>
              </a:ext>
            </a:extLst>
          </p:cNvPr>
          <p:cNvSpPr txBox="1"/>
          <p:nvPr/>
        </p:nvSpPr>
        <p:spPr>
          <a:xfrm>
            <a:off x="1291771" y="1814285"/>
            <a:ext cx="6778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subsidy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Rs.20000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/- per ha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2 ha</a:t>
            </a:r>
          </a:p>
        </p:txBody>
      </p:sp>
    </p:spTree>
    <p:extLst>
      <p:ext uri="{BB962C8B-B14F-4D97-AF65-F5344CB8AC3E}">
        <p14:creationId xmlns="" xmlns:p14="http://schemas.microsoft.com/office/powerpoint/2010/main" val="8586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876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Mushroom production</a:t>
            </a:r>
            <a:br>
              <a:rPr lang="en-US" dirty="0" smtClean="0"/>
            </a:br>
            <a:r>
              <a:rPr lang="en-US" sz="3600" dirty="0" smtClean="0"/>
              <a:t>Mushroom spawn of Pl. </a:t>
            </a:r>
            <a:r>
              <a:rPr lang="en-US" sz="3600" dirty="0" err="1" smtClean="0"/>
              <a:t>florida</a:t>
            </a:r>
            <a:r>
              <a:rPr lang="en-US" sz="3600" dirty="0" smtClean="0"/>
              <a:t> (Oyster mushroom is produced at </a:t>
            </a:r>
            <a:r>
              <a:rPr lang="en-US" sz="3600" dirty="0" err="1" smtClean="0"/>
              <a:t>Biocontrol</a:t>
            </a:r>
            <a:r>
              <a:rPr lang="en-US" sz="3600" dirty="0" smtClean="0"/>
              <a:t> laboratory and sold @ Rs 80/kg</a:t>
            </a:r>
            <a:endParaRPr lang="en-IN" sz="3600" dirty="0"/>
          </a:p>
        </p:txBody>
      </p:sp>
      <p:pic>
        <p:nvPicPr>
          <p:cNvPr id="1026" name="Picture 2" descr="C:\Users\Admin\Desktop\y2k\mushroom\oyster-mushroom-spawn-7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0171" y="2888343"/>
            <a:ext cx="2452915" cy="2975428"/>
          </a:xfrm>
          <a:prstGeom prst="rect">
            <a:avLst/>
          </a:prstGeom>
          <a:noFill/>
        </p:spPr>
      </p:pic>
      <p:pic>
        <p:nvPicPr>
          <p:cNvPr id="1027" name="Picture 3" descr="C:\Users\Admin\Desktop\y2k\mushroom\MA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2058" y="2975429"/>
            <a:ext cx="3207430" cy="2946400"/>
          </a:xfrm>
          <a:prstGeom prst="rect">
            <a:avLst/>
          </a:prstGeom>
          <a:noFill/>
        </p:spPr>
      </p:pic>
      <p:pic>
        <p:nvPicPr>
          <p:cNvPr id="1028" name="Picture 4" descr="C:\Users\Admin\Desktop\y2k\mushroom\flori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5311" y="2989943"/>
            <a:ext cx="2495550" cy="2931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ilan\Desktop\M!l@N\bluetooth\images (6).jpg">
            <a:extLst>
              <a:ext uri="{FF2B5EF4-FFF2-40B4-BE49-F238E27FC236}">
                <a16:creationId xmlns="" xmlns:a16="http://schemas.microsoft.com/office/drawing/2014/main" id="{800DCE5A-333E-3E6F-FB61-973F45F2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833" y="3251311"/>
            <a:ext cx="2840923" cy="24989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CB6DE6B-B21F-5AB6-3C7C-077B43F7E755}"/>
              </a:ext>
            </a:extLst>
          </p:cNvPr>
          <p:cNvSpPr/>
          <p:nvPr/>
        </p:nvSpPr>
        <p:spPr>
          <a:xfrm>
            <a:off x="3648362" y="221429"/>
            <a:ext cx="3979250" cy="8244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3901BD-7CC6-40FC-31BC-472AEDA0DC74}"/>
              </a:ext>
            </a:extLst>
          </p:cNvPr>
          <p:cNvSpPr txBox="1"/>
          <p:nvPr/>
        </p:nvSpPr>
        <p:spPr>
          <a:xfrm>
            <a:off x="4729228" y="282644"/>
            <a:ext cx="265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Fencing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B749BCC-5248-96CB-8421-D5BDFB6DCED2}"/>
              </a:ext>
            </a:extLst>
          </p:cNvPr>
          <p:cNvSpPr/>
          <p:nvPr/>
        </p:nvSpPr>
        <p:spPr>
          <a:xfrm>
            <a:off x="3648362" y="1287782"/>
            <a:ext cx="3652496" cy="2431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 wall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Rs. 740/RM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Specification :0.5m Width at base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: 0.25m width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: 1.2m  height</a:t>
            </a:r>
          </a:p>
          <a:p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Milan\Desktop\M!l@N\bluetooth\images (7).jpg">
            <a:extLst>
              <a:ext uri="{FF2B5EF4-FFF2-40B4-BE49-F238E27FC236}">
                <a16:creationId xmlns="" xmlns:a16="http://schemas.microsoft.com/office/drawing/2014/main" id="{7B185852-950A-2320-1F15-03B63C94B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3074" y="475952"/>
            <a:ext cx="2878627" cy="22915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2" descr="C:\Users\Milan\Desktop\M!l@N\bluetooth\download.jpg">
            <a:extLst>
              <a:ext uri="{FF2B5EF4-FFF2-40B4-BE49-F238E27FC236}">
                <a16:creationId xmlns="" xmlns:a16="http://schemas.microsoft.com/office/drawing/2014/main" id="{80487FFF-FA5C-7402-603E-750BDFDEC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11336"/>
          <a:stretch/>
        </p:blipFill>
        <p:spPr bwMode="auto">
          <a:xfrm>
            <a:off x="509833" y="1287782"/>
            <a:ext cx="2840923" cy="1963529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0E1035-79CC-EC34-DA44-E14FF057D430}"/>
              </a:ext>
            </a:extLst>
          </p:cNvPr>
          <p:cNvSpPr txBox="1"/>
          <p:nvPr/>
        </p:nvSpPr>
        <p:spPr>
          <a:xfrm>
            <a:off x="7068457" y="3009405"/>
            <a:ext cx="4702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Barbed/GI wire fence</a:t>
            </a:r>
          </a:p>
          <a:p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600DAC7-6E87-671C-BC1B-F868E2437427}"/>
              </a:ext>
            </a:extLst>
          </p:cNvPr>
          <p:cNvSpPr txBox="1"/>
          <p:nvPr/>
        </p:nvSpPr>
        <p:spPr>
          <a:xfrm>
            <a:off x="3512457" y="3615303"/>
            <a:ext cx="28593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Mesh/ Chain Link Fence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Standard cost Rs.320/RM for 4 ft height.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Standard cost of Rs. 390/RM for 5 ft height or above</a:t>
            </a:r>
          </a:p>
          <a:p>
            <a:pPr>
              <a:buNone/>
            </a:pPr>
            <a:endParaRPr lang="en-US" sz="2400" dirty="0"/>
          </a:p>
          <a:p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0A7C47-0810-7CE6-818F-7E80E68AE34F}"/>
              </a:ext>
            </a:extLst>
          </p:cNvPr>
          <p:cNvSpPr txBox="1"/>
          <p:nvPr/>
        </p:nvSpPr>
        <p:spPr>
          <a:xfrm>
            <a:off x="203201" y="5843788"/>
            <a:ext cx="288834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  <a:latin typeface="Cambria" pitchFamily="18" charset="0"/>
              </a:rPr>
              <a:t>75% Gen &amp; 90% ST/SC subsidy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4C3F7F1-34A7-3B47-E676-88E4B86D8133}"/>
              </a:ext>
            </a:extLst>
          </p:cNvPr>
          <p:cNvSpPr txBox="1"/>
          <p:nvPr/>
        </p:nvSpPr>
        <p:spPr>
          <a:xfrm>
            <a:off x="6226629" y="3396344"/>
            <a:ext cx="56460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03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Rs.28/mt. for barbed wire with wooden poles.</a:t>
            </a:r>
          </a:p>
          <a:p>
            <a:pPr marL="42703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Rs.32/ mt for barbed wire with RCC poles.</a:t>
            </a:r>
          </a:p>
          <a:p>
            <a:pPr marL="342900" indent="-258763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3-7 lines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F5645EAB-96DC-8A72-21D0-BCFDCBA32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4591508"/>
              </p:ext>
            </p:extLst>
          </p:nvPr>
        </p:nvGraphicFramePr>
        <p:xfrm>
          <a:off x="6923314" y="4470401"/>
          <a:ext cx="494937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9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26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52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0947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Sr.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MS Poles (Std Cost) per 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RCC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Poles (Std Cost) per pole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Rs. 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Rs. 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6”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Rs. 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Rs.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7”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Rs. 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Rs. 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B6A6429-298E-A39A-5AFA-9AF8EBCDCFE6}"/>
              </a:ext>
            </a:extLst>
          </p:cNvPr>
          <p:cNvSpPr txBox="1"/>
          <p:nvPr/>
        </p:nvSpPr>
        <p:spPr>
          <a:xfrm>
            <a:off x="8926286" y="4078514"/>
            <a:ext cx="262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Poles:</a:t>
            </a:r>
          </a:p>
        </p:txBody>
      </p:sp>
    </p:spTree>
    <p:extLst>
      <p:ext uri="{BB962C8B-B14F-4D97-AF65-F5344CB8AC3E}">
        <p14:creationId xmlns="" xmlns:p14="http://schemas.microsoft.com/office/powerpoint/2010/main" val="34930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35612 0.094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469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3055 L -0.34661 0.0724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70" y="208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3" grpId="0"/>
      <p:bldP spid="13" grpId="0" build="allAtOnce"/>
      <p:bldP spid="17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wo-stalk-wheat-two-twig-yellow-millet-one-red-millet-88449443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2540000" y="2035018"/>
            <a:ext cx="9652000" cy="48229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5D6155-635F-462A-B39A-699102C9C040}"/>
              </a:ext>
            </a:extLst>
          </p:cNvPr>
          <p:cNvSpPr/>
          <p:nvPr/>
        </p:nvSpPr>
        <p:spPr>
          <a:xfrm>
            <a:off x="6908397" y="1295400"/>
            <a:ext cx="4369203" cy="21336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69C9069-D940-440D-A4BD-D541B2DACFE2}"/>
              </a:ext>
            </a:extLst>
          </p:cNvPr>
          <p:cNvSpPr/>
          <p:nvPr/>
        </p:nvSpPr>
        <p:spPr>
          <a:xfrm>
            <a:off x="6908800" y="3739277"/>
            <a:ext cx="4376483" cy="25146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758287-530E-45AD-B854-5EF0537D1CE8}"/>
              </a:ext>
            </a:extLst>
          </p:cNvPr>
          <p:cNvSpPr txBox="1"/>
          <p:nvPr/>
        </p:nvSpPr>
        <p:spPr>
          <a:xfrm>
            <a:off x="6908800" y="1371601"/>
            <a:ext cx="426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85598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b="1" dirty="0"/>
              <a:t>Millets</a:t>
            </a:r>
            <a:r>
              <a:rPr lang="en-US" dirty="0"/>
              <a:t> are collective group of small seeded annual grasses that are grown as grain crops, primarily on marginal land in dry areas of temperate, sub tropical and tropical regions.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7D173-5184-4C04-993E-2F3B8204AFA1}"/>
              </a:ext>
            </a:extLst>
          </p:cNvPr>
          <p:cNvSpPr txBox="1"/>
          <p:nvPr/>
        </p:nvSpPr>
        <p:spPr>
          <a:xfrm>
            <a:off x="7010400" y="3739278"/>
            <a:ext cx="40720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85598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Earliest evidence  found in Indus civilization : 3000 BC. </a:t>
            </a:r>
          </a:p>
          <a:p>
            <a:pPr marL="285750" indent="-285750" algn="just" defTabSz="85598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Ancient food grains first plants domesticated for food.</a:t>
            </a:r>
          </a:p>
          <a:p>
            <a:pPr marL="285750" indent="-285750" algn="just" defTabSz="85598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Grown in 131 countries. Millets traditional food for 59 </a:t>
            </a:r>
            <a:r>
              <a:rPr lang="en-US" dirty="0" err="1">
                <a:solidFill>
                  <a:schemeClr val="tx1"/>
                </a:solidFill>
              </a:rPr>
              <a:t>crore</a:t>
            </a:r>
            <a:r>
              <a:rPr lang="en-US" dirty="0">
                <a:solidFill>
                  <a:schemeClr val="tx1"/>
                </a:solidFill>
              </a:rPr>
              <a:t> people in Asia &amp; Africa.</a:t>
            </a:r>
          </a:p>
        </p:txBody>
      </p:sp>
      <p:pic>
        <p:nvPicPr>
          <p:cNvPr id="8" name="Graphic 19" descr="Crops with solid fill">
            <a:extLst>
              <a:ext uri="{FF2B5EF4-FFF2-40B4-BE49-F238E27FC236}">
                <a16:creationId xmlns:a16="http://schemas.microsoft.com/office/drawing/2014/main" xmlns="" id="{EC273BEC-16B9-4A13-97D1-CD741BB05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213600" y="381000"/>
            <a:ext cx="1016000" cy="76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2D9924-A905-43ED-8629-960378A3D331}"/>
              </a:ext>
            </a:extLst>
          </p:cNvPr>
          <p:cNvSpPr txBox="1"/>
          <p:nvPr/>
        </p:nvSpPr>
        <p:spPr>
          <a:xfrm>
            <a:off x="8331200" y="609601"/>
            <a:ext cx="345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NUTRI-CEREALS</a:t>
            </a:r>
            <a:endParaRPr lang="en-IN" sz="24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Types And Benefits Of Millets – NutritionFact.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1295400"/>
            <a:ext cx="6197600" cy="4574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ealth benefits of millets – Fitso by Cult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b="5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 descr="two-stalk-wheat-two-twig-yellow-millet-one-red-millet-88449443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flipH="1">
            <a:off x="9245600" y="5257800"/>
            <a:ext cx="2946400" cy="160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-stalk-wheat-two-twig-yellow-millet-one-red-millet-88449443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5283200" y="3405760"/>
            <a:ext cx="6908800" cy="3452240"/>
          </a:xfrm>
          <a:prstGeom prst="rect">
            <a:avLst/>
          </a:prstGeom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228600"/>
            <a:ext cx="1219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Arial Rounded MT Bold" pitchFamily="34" charset="0"/>
              </a:rPr>
              <a:t>WHY TO GROW MILLETS?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04800" y="994857"/>
            <a:ext cx="12192000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500" dirty="0"/>
              <a:t> </a:t>
            </a:r>
            <a:r>
              <a:rPr lang="en-US" sz="2500" dirty="0">
                <a:cs typeface="Times New Roman" pitchFamily="18" charset="0"/>
              </a:rPr>
              <a:t>Millets can be grown almost throughout the year whereas wheat is  season specific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500" dirty="0">
                <a:cs typeface="Times New Roman" pitchFamily="18" charset="0"/>
              </a:rPr>
              <a:t>Millets provides multiple security-Food, fodder, health, nutrition, livelihood, ecological whereas paddy and wheat only provides food security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500" dirty="0" smtClean="0">
                <a:cs typeface="Times New Roman" pitchFamily="18" charset="0"/>
              </a:rPr>
              <a:t>It </a:t>
            </a:r>
            <a:r>
              <a:rPr lang="en-US" sz="2500" dirty="0">
                <a:cs typeface="Times New Roman" pitchFamily="18" charset="0"/>
              </a:rPr>
              <a:t>can minimize malnutrition in rain fed areas particularly in tribal areas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Farmers Awards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Krishi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Ratna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Rs. 2.00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Lakhs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Krishi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Vibhushan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Rs. 1.00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Lakhs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Krishi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Bhushan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Rs. 0.50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Lakhs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Best Organic Farmer – Rs. 0.50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Lakhs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CARRIERS IN AGRICULTURE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COLLAGE OF Agriculture at </a:t>
            </a:r>
            <a:r>
              <a:rPr lang="en-US" dirty="0" err="1" smtClean="0"/>
              <a:t>Ela</a:t>
            </a:r>
            <a:r>
              <a:rPr lang="en-US" dirty="0" smtClean="0"/>
              <a:t>, old-Goa Complex</a:t>
            </a:r>
          </a:p>
          <a:p>
            <a:r>
              <a:rPr lang="en-US" dirty="0" smtClean="0"/>
              <a:t>Four year degree course </a:t>
            </a:r>
          </a:p>
          <a:p>
            <a:r>
              <a:rPr lang="en-US" dirty="0" smtClean="0"/>
              <a:t>Sixty students per batch</a:t>
            </a:r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facilities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NOC to obtain electricity connection (LTAG)</a:t>
            </a:r>
          </a:p>
          <a:p>
            <a:r>
              <a:rPr lang="en-US" dirty="0" smtClean="0"/>
              <a:t>Status report of agriculture trees  as per the </a:t>
            </a:r>
            <a:r>
              <a:rPr lang="en-US" dirty="0" err="1" smtClean="0"/>
              <a:t>dirctived</a:t>
            </a:r>
            <a:r>
              <a:rPr lang="en-US" dirty="0" smtClean="0"/>
              <a:t> of </a:t>
            </a:r>
            <a:r>
              <a:rPr lang="en-US" dirty="0" err="1" smtClean="0"/>
              <a:t>Dy.Collector</a:t>
            </a:r>
            <a:r>
              <a:rPr lang="en-US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7600" y="609600"/>
            <a:ext cx="1036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“</a:t>
            </a:r>
            <a:r>
              <a:rPr lang="en-US" sz="3600" dirty="0" err="1" smtClean="0"/>
              <a:t>Pradhan</a:t>
            </a:r>
            <a:r>
              <a:rPr lang="en-US" sz="3600" dirty="0" smtClean="0"/>
              <a:t> </a:t>
            </a:r>
            <a:r>
              <a:rPr lang="en-US" sz="3600" dirty="0" err="1" smtClean="0"/>
              <a:t>Mantri</a:t>
            </a:r>
            <a:r>
              <a:rPr lang="en-US" sz="3600" dirty="0" smtClean="0"/>
              <a:t> </a:t>
            </a:r>
            <a:r>
              <a:rPr lang="en-US" sz="3600" dirty="0" err="1" smtClean="0"/>
              <a:t>KIsan</a:t>
            </a:r>
            <a:r>
              <a:rPr lang="en-US" sz="3600" dirty="0" smtClean="0"/>
              <a:t> </a:t>
            </a:r>
            <a:r>
              <a:rPr lang="en-US" sz="3600" dirty="0" err="1" smtClean="0"/>
              <a:t>SAmman</a:t>
            </a:r>
            <a:r>
              <a:rPr lang="en-US" sz="3600" dirty="0" smtClean="0"/>
              <a:t> </a:t>
            </a:r>
            <a:r>
              <a:rPr lang="en-US" sz="3600" dirty="0" err="1" smtClean="0"/>
              <a:t>Nidhi</a:t>
            </a:r>
            <a:r>
              <a:rPr lang="en-US" sz="3600" dirty="0" smtClean="0"/>
              <a:t> (PM-KISAN)” </a:t>
            </a:r>
          </a:p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Farmer families shall be provided a benefit of Rs.6000 per annum per family payable in three equal installments, every four months. </a:t>
            </a:r>
            <a:endParaRPr lang="en-US" sz="3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1"/>
            <a:ext cx="11582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Exclusions</a:t>
            </a:r>
          </a:p>
          <a:p>
            <a:r>
              <a:rPr lang="en-US" sz="2400" dirty="0" smtClean="0"/>
              <a:t> </a:t>
            </a:r>
            <a:r>
              <a:rPr lang="en-US" sz="2000" dirty="0" smtClean="0"/>
              <a:t>The following categories of beneficiaries of higher economic status shall not be eligible for benefit under the scheme: </a:t>
            </a:r>
          </a:p>
          <a:p>
            <a:pPr marL="342900" indent="-342900">
              <a:buAutoNum type="alphaLcParenBoth"/>
            </a:pPr>
            <a:r>
              <a:rPr lang="en-US" sz="2000" dirty="0" smtClean="0"/>
              <a:t>All Institutional Land holders; and </a:t>
            </a:r>
          </a:p>
          <a:p>
            <a:pPr marL="342900" indent="-342900">
              <a:buAutoNum type="alphaLcParenBoth"/>
            </a:pPr>
            <a:r>
              <a:rPr lang="en-US" sz="2000" dirty="0" smtClean="0"/>
              <a:t>Farmer families in which one or more of its members belong to following categories </a:t>
            </a:r>
          </a:p>
          <a:p>
            <a:pPr marL="342900" indent="-342900">
              <a:buAutoNum type="alphaLcParenBoth"/>
            </a:pPr>
            <a:r>
              <a:rPr lang="en-US" sz="2000" dirty="0" smtClean="0"/>
              <a:t>Former and present holders of constitutional posts </a:t>
            </a:r>
          </a:p>
          <a:p>
            <a:pPr marL="342900" indent="-342900">
              <a:buAutoNum type="alphaLcParenBoth"/>
            </a:pPr>
            <a:r>
              <a:rPr lang="en-US" sz="2000" dirty="0" smtClean="0"/>
              <a:t>Former and present Ministers/ State Ministers and former/present Members of </a:t>
            </a:r>
            <a:r>
              <a:rPr lang="en-US" sz="2000" dirty="0" err="1" smtClean="0"/>
              <a:t>Lok</a:t>
            </a:r>
            <a:r>
              <a:rPr lang="en-US" sz="2000" dirty="0" smtClean="0"/>
              <a:t> </a:t>
            </a:r>
            <a:r>
              <a:rPr lang="en-US" sz="2000" dirty="0" err="1" smtClean="0"/>
              <a:t>Sabha</a:t>
            </a:r>
            <a:r>
              <a:rPr lang="en-US" sz="2000" dirty="0" smtClean="0"/>
              <a:t>/ </a:t>
            </a:r>
            <a:r>
              <a:rPr lang="en-US" sz="2000" dirty="0" err="1" smtClean="0"/>
              <a:t>Rajya</a:t>
            </a:r>
            <a:r>
              <a:rPr lang="en-US" sz="2000" dirty="0" smtClean="0"/>
              <a:t> </a:t>
            </a:r>
            <a:r>
              <a:rPr lang="en-US" sz="2000" dirty="0" err="1" smtClean="0"/>
              <a:t>Sabha</a:t>
            </a:r>
            <a:r>
              <a:rPr lang="en-US" sz="2000" dirty="0" smtClean="0"/>
              <a:t>/ State Legislative Assemblies/ State Legislative Councils, former and present Mayors of Municipal Corporations, former and present Chairpersons of District </a:t>
            </a:r>
            <a:r>
              <a:rPr lang="en-US" sz="2000" dirty="0" err="1" smtClean="0"/>
              <a:t>Panchayats</a:t>
            </a:r>
            <a:r>
              <a:rPr lang="en-US" sz="20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2000" dirty="0" smtClean="0"/>
              <a:t> All serving or retired officers and employees of Central/ State Government Ministries /Offices/Departments and its field units Central or State PSEs and Attached offices /Autonomous Institutions under Government as well as regular employees of the Local Bodies (Excluding Multi Tasking Staff / Class IV/Group D employees) </a:t>
            </a:r>
          </a:p>
          <a:p>
            <a:pPr marL="342900" indent="-342900">
              <a:buAutoNum type="alphaLcParenBoth"/>
            </a:pPr>
            <a:r>
              <a:rPr lang="en-US" sz="2000" dirty="0" smtClean="0"/>
              <a:t>All superannuated/retired pensioners whose monthly pension is Rs.10,000/-or more(Excluding Multi Tasking Staff / Class IV/Group D employees) of above category 2.4.1</a:t>
            </a:r>
          </a:p>
          <a:p>
            <a:pPr marL="342900" indent="-342900">
              <a:buAutoNum type="alphaLcParenBoth"/>
            </a:pPr>
            <a:r>
              <a:rPr lang="en-US" sz="2000" dirty="0" smtClean="0"/>
              <a:t> All Persons who paid Income Tax in last assessment year. </a:t>
            </a:r>
          </a:p>
          <a:p>
            <a:pPr marL="342900" indent="-342900">
              <a:buAutoNum type="alphaLcParenBoth"/>
            </a:pPr>
            <a:r>
              <a:rPr lang="en-US" sz="2000" dirty="0" smtClean="0"/>
              <a:t>Professionals like Doctors, Engineers, Lawyers, Chartered Accountants, and Architects registered with Professional bodies and carrying out profession by undertaking practices. </a:t>
            </a:r>
            <a:endParaRPr lang="en-US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C5CF3E-FF70-8D98-7065-FA66ECBD3920}"/>
              </a:ext>
            </a:extLst>
          </p:cNvPr>
          <p:cNvSpPr txBox="1">
            <a:spLocks/>
          </p:cNvSpPr>
          <p:nvPr/>
        </p:nvSpPr>
        <p:spPr>
          <a:xfrm>
            <a:off x="3524234" y="1571612"/>
            <a:ext cx="4929223" cy="20717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dirty="0">
              <a:latin typeface="Cambria" pitchFamily="18" charset="0"/>
            </a:endParaRPr>
          </a:p>
          <a:p>
            <a:pPr algn="ctr"/>
            <a:endParaRPr lang="en-US" dirty="0">
              <a:latin typeface="Cambria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DDF021A5-5BE1-406D-9FE7-3AB01696AFAA}"/>
              </a:ext>
            </a:extLst>
          </p:cNvPr>
          <p:cNvSpPr txBox="1">
            <a:spLocks/>
          </p:cNvSpPr>
          <p:nvPr/>
        </p:nvSpPr>
        <p:spPr>
          <a:xfrm>
            <a:off x="130929" y="486678"/>
            <a:ext cx="11715832" cy="1071570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Bookman Old Style" pitchFamily="18" charset="0"/>
              </a:rPr>
              <a:t>For more information 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78E12CC-68A1-77CA-6C0F-CD5F21899C8A}"/>
              </a:ext>
            </a:extLst>
          </p:cNvPr>
          <p:cNvSpPr txBox="1">
            <a:spLocks/>
          </p:cNvSpPr>
          <p:nvPr/>
        </p:nvSpPr>
        <p:spPr>
          <a:xfrm>
            <a:off x="390484" y="366690"/>
            <a:ext cx="11715832" cy="107157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4772802-91F2-7336-4FC2-88FD22A2F3AF}"/>
              </a:ext>
            </a:extLst>
          </p:cNvPr>
          <p:cNvSpPr txBox="1"/>
          <p:nvPr/>
        </p:nvSpPr>
        <p:spPr>
          <a:xfrm>
            <a:off x="595085" y="1654629"/>
            <a:ext cx="11117943" cy="5078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/>
            <a:r>
              <a:rPr lang="en-US" sz="3200" dirty="0" smtClean="0"/>
              <a:t>DIRECTORATE OF AGRICULTURE</a:t>
            </a:r>
          </a:p>
          <a:p>
            <a:pPr marL="285750" indent="-285750" algn="ctr"/>
            <a:r>
              <a:rPr lang="en-US" sz="3200" dirty="0" smtClean="0"/>
              <a:t>KRISHI BHAVAN, TONCA, CARANZALEM-GOA</a:t>
            </a:r>
          </a:p>
          <a:p>
            <a:pPr marL="285750" indent="-285750" algn="ctr"/>
            <a:r>
              <a:rPr lang="en-US" sz="3200" dirty="0" smtClean="0"/>
              <a:t>PHONE:- (0832)2465845/2465443</a:t>
            </a:r>
          </a:p>
          <a:p>
            <a:pPr marL="285750" indent="-285750" algn="ctr"/>
            <a:r>
              <a:rPr lang="en-US" sz="3200" dirty="0" smtClean="0"/>
              <a:t>email:- </a:t>
            </a:r>
            <a:r>
              <a:rPr lang="en-US" sz="3200" dirty="0" smtClean="0">
                <a:hlinkClick r:id="rId2"/>
              </a:rPr>
              <a:t>dir-agri.goa@nic.in</a:t>
            </a:r>
            <a:r>
              <a:rPr lang="en-US" sz="3200" dirty="0" smtClean="0"/>
              <a:t>  Website:-www.agri.goa.gov.in</a:t>
            </a:r>
          </a:p>
          <a:p>
            <a:pPr marL="285750" indent="-285750" algn="ctr"/>
            <a:endParaRPr lang="en-US" sz="3200" dirty="0" smtClean="0"/>
          </a:p>
          <a:p>
            <a:pPr marL="285750" indent="-285750" algn="ctr"/>
            <a:r>
              <a:rPr lang="en-US" sz="3200" dirty="0" smtClean="0"/>
              <a:t>Also contact your </a:t>
            </a:r>
          </a:p>
          <a:p>
            <a:pPr marL="285750" indent="-285750" algn="ctr"/>
            <a:r>
              <a:rPr lang="en-US" sz="3200" dirty="0" smtClean="0"/>
              <a:t>Zonal Agriculture Offices:-Schemes &amp; Technical </a:t>
            </a:r>
            <a:r>
              <a:rPr lang="en-US" sz="3200" dirty="0" err="1" smtClean="0"/>
              <a:t>guidence</a:t>
            </a:r>
            <a:endParaRPr lang="en-US" sz="3200" dirty="0" smtClean="0"/>
          </a:p>
          <a:p>
            <a:pPr marL="285750" indent="-285750" algn="ctr"/>
            <a:r>
              <a:rPr lang="en-US" sz="3200" dirty="0" smtClean="0"/>
              <a:t>Mechanical Cultivation Offices:-</a:t>
            </a:r>
            <a:r>
              <a:rPr lang="en-US" sz="3200" dirty="0" err="1" smtClean="0"/>
              <a:t>Machinary</a:t>
            </a:r>
            <a:endParaRPr lang="en-US" sz="3200" dirty="0" smtClean="0"/>
          </a:p>
          <a:p>
            <a:pPr marL="285750" indent="-285750" algn="ctr"/>
            <a:r>
              <a:rPr lang="en-US" sz="3200" dirty="0" smtClean="0"/>
              <a:t>Govt. farms:- Quality planting material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21691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lan\Desktop\M!l@N\bluetooth\bca088c8788ec7c090d80ac043077af5--powerpoint-presentations-ppt.jpg">
            <a:extLst>
              <a:ext uri="{FF2B5EF4-FFF2-40B4-BE49-F238E27FC236}">
                <a16:creationId xmlns="" xmlns:a16="http://schemas.microsoft.com/office/drawing/2014/main" id="{B2E48059-F66A-2C2F-1E85-592409E14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88" y="0"/>
            <a:ext cx="7810512" cy="5849645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5426547-AE8B-7C3A-726D-978CC43934FB}"/>
              </a:ext>
            </a:extLst>
          </p:cNvPr>
          <p:cNvSpPr/>
          <p:nvPr/>
        </p:nvSpPr>
        <p:spPr>
          <a:xfrm>
            <a:off x="380962" y="3286120"/>
            <a:ext cx="9286940" cy="156966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u="sng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32224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96DB2C-4E0A-FEBE-97F7-D84A4E8EA6F9}"/>
              </a:ext>
            </a:extLst>
          </p:cNvPr>
          <p:cNvSpPr txBox="1"/>
          <p:nvPr/>
        </p:nvSpPr>
        <p:spPr>
          <a:xfrm>
            <a:off x="1546850" y="4009846"/>
            <a:ext cx="4000528" cy="11079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sz="2600" b="1" dirty="0">
                <a:latin typeface="Cambria" pitchFamily="18" charset="0"/>
              </a:rPr>
              <a:t>Solar Power fence</a:t>
            </a:r>
          </a:p>
          <a:p>
            <a:pPr algn="ctr"/>
            <a:r>
              <a:rPr lang="en-IN" sz="2000" b="1" dirty="0">
                <a:solidFill>
                  <a:srgbClr val="FF0000"/>
                </a:solidFill>
                <a:latin typeface="Cambria" pitchFamily="18" charset="0"/>
              </a:rPr>
              <a:t>90% subsidy to all farmers</a:t>
            </a:r>
          </a:p>
          <a:p>
            <a:pPr algn="ctr"/>
            <a:endParaRPr lang="en-IN" sz="2000" dirty="0">
              <a:latin typeface="Cambria" pitchFamily="18" charset="0"/>
            </a:endParaRPr>
          </a:p>
        </p:txBody>
      </p:sp>
      <p:pic>
        <p:nvPicPr>
          <p:cNvPr id="3" name="Picture 3" descr="C:\Users\Milan\Desktop\M!l@N\bluetooth\images (5).jpg">
            <a:extLst>
              <a:ext uri="{FF2B5EF4-FFF2-40B4-BE49-F238E27FC236}">
                <a16:creationId xmlns="" xmlns:a16="http://schemas.microsoft.com/office/drawing/2014/main" id="{29EC6414-C6E6-C51D-B6BB-320E3A124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4777" y="1316458"/>
            <a:ext cx="3155385" cy="25597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6D6884-3D8C-74EF-7626-A8E356FBE014}"/>
              </a:ext>
            </a:extLst>
          </p:cNvPr>
          <p:cNvSpPr txBox="1"/>
          <p:nvPr/>
        </p:nvSpPr>
        <p:spPr>
          <a:xfrm>
            <a:off x="6290060" y="1982450"/>
            <a:ext cx="50093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Special fencing for small vegetable grower’s</a:t>
            </a:r>
            <a:endParaRPr lang="en-US" sz="2400" b="1" dirty="0">
              <a:ln w="18415" cmpd="sng">
                <a:solidFill>
                  <a:schemeClr val="tx1"/>
                </a:solidFill>
                <a:prstDash val="solid"/>
              </a:ln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Plots min.500m²(barbed wire)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Limit  : 2 Lakh /farmer</a:t>
            </a:r>
          </a:p>
        </p:txBody>
      </p:sp>
    </p:spTree>
    <p:extLst>
      <p:ext uri="{BB962C8B-B14F-4D97-AF65-F5344CB8AC3E}">
        <p14:creationId xmlns="" xmlns:p14="http://schemas.microsoft.com/office/powerpoint/2010/main" val="13493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ilan\Desktop\M!l@N\bluetooth\3d-pattern-on-green-ppt-backgrounds-powerpoint.jpg">
            <a:extLst>
              <a:ext uri="{FF2B5EF4-FFF2-40B4-BE49-F238E27FC236}">
                <a16:creationId xmlns="" xmlns:a16="http://schemas.microsoft.com/office/drawing/2014/main" id="{B0F84FB4-CAFA-59DB-78BC-535AAD59D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4759F45A-E5DA-DC7C-4B6E-70C4B2440C49}"/>
              </a:ext>
            </a:extLst>
          </p:cNvPr>
          <p:cNvSpPr txBox="1">
            <a:spLocks/>
          </p:cNvSpPr>
          <p:nvPr/>
        </p:nvSpPr>
        <p:spPr>
          <a:xfrm>
            <a:off x="380961" y="3357562"/>
            <a:ext cx="6215107" cy="110171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Irrigation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757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757572-D77B-6D8C-9CF3-EC06AC4946EE}"/>
              </a:ext>
            </a:extLst>
          </p:cNvPr>
          <p:cNvSpPr txBox="1">
            <a:spLocks/>
          </p:cNvSpPr>
          <p:nvPr/>
        </p:nvSpPr>
        <p:spPr>
          <a:xfrm>
            <a:off x="166647" y="214290"/>
            <a:ext cx="11775971" cy="1785950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 for digging 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construction of irrigation well</a:t>
            </a:r>
          </a:p>
        </p:txBody>
      </p:sp>
      <p:pic>
        <p:nvPicPr>
          <p:cNvPr id="3" name="Picture 3" descr="C:\Users\Milan\Desktop\M!l@N\bluetooth\images (58).jpg">
            <a:extLst>
              <a:ext uri="{FF2B5EF4-FFF2-40B4-BE49-F238E27FC236}">
                <a16:creationId xmlns="" xmlns:a16="http://schemas.microsoft.com/office/drawing/2014/main" id="{06F93420-B1EF-C3E7-AFC4-916D830A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1555" y="2000240"/>
            <a:ext cx="4952992" cy="371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293DDF0-CB59-2114-CF33-14AACC7DC99D}"/>
              </a:ext>
            </a:extLst>
          </p:cNvPr>
          <p:cNvSpPr txBox="1"/>
          <p:nvPr/>
        </p:nvSpPr>
        <p:spPr>
          <a:xfrm>
            <a:off x="637309" y="2961554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Min. 0.125 ha</a:t>
            </a:r>
          </a:p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75 % subsidy</a:t>
            </a:r>
          </a:p>
          <a:p>
            <a:pPr algn="ctr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lakh for above 1 ha</a:t>
            </a:r>
          </a:p>
        </p:txBody>
      </p:sp>
    </p:spTree>
    <p:extLst>
      <p:ext uri="{BB962C8B-B14F-4D97-AF65-F5344CB8AC3E}">
        <p14:creationId xmlns="" xmlns:p14="http://schemas.microsoft.com/office/powerpoint/2010/main" val="105680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8A998F5-EFD3-FE14-E560-8244F4EC54B8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 for Water storage tank/pond</a:t>
            </a:r>
          </a:p>
        </p:txBody>
      </p:sp>
      <p:pic>
        <p:nvPicPr>
          <p:cNvPr id="5" name="Picture 3" descr="C:\Users\Milan\Desktop\IMG_4234_16545.JPG">
            <a:extLst>
              <a:ext uri="{FF2B5EF4-FFF2-40B4-BE49-F238E27FC236}">
                <a16:creationId xmlns="" xmlns:a16="http://schemas.microsoft.com/office/drawing/2014/main" id="{EEF4BE80-01CD-9F4B-8B53-4192CB9B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5518" y="2189921"/>
            <a:ext cx="3857652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Milan\Desktop\rain water storage.jpg">
            <a:extLst>
              <a:ext uri="{FF2B5EF4-FFF2-40B4-BE49-F238E27FC236}">
                <a16:creationId xmlns="" xmlns:a16="http://schemas.microsoft.com/office/drawing/2014/main" id="{05ACD41D-C358-8C77-F7A4-24A18517B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509" y="3912865"/>
            <a:ext cx="3649440" cy="2623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Milan\Desktop\M!l@N\bluetooth\images (60).jpg">
            <a:extLst>
              <a:ext uri="{FF2B5EF4-FFF2-40B4-BE49-F238E27FC236}">
                <a16:creationId xmlns="" xmlns:a16="http://schemas.microsoft.com/office/drawing/2014/main" id="{AD6EA51A-14E2-E189-A2B4-C3B7F94DF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6528" y="3912865"/>
            <a:ext cx="3500463" cy="2623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D14A932B-E88F-69B6-5F50-6311ECADD37F}"/>
              </a:ext>
            </a:extLst>
          </p:cNvPr>
          <p:cNvSpPr txBox="1">
            <a:spLocks/>
          </p:cNvSpPr>
          <p:nvPr/>
        </p:nvSpPr>
        <p:spPr>
          <a:xfrm>
            <a:off x="180214" y="1633449"/>
            <a:ext cx="7715304" cy="18573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subsidy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Size:15 m3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-100 m3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Rs.1000/- per m3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1 lakh per beneficiary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56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7A81AB-4799-01CF-752D-29845D59F758}"/>
              </a:ext>
            </a:extLst>
          </p:cNvPr>
          <p:cNvSpPr txBox="1">
            <a:spLocks/>
          </p:cNvSpPr>
          <p:nvPr/>
        </p:nvSpPr>
        <p:spPr>
          <a:xfrm>
            <a:off x="73892" y="431656"/>
            <a:ext cx="5772727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 for HDPE/UPVC Water Storage Tank</a:t>
            </a:r>
          </a:p>
        </p:txBody>
      </p:sp>
      <p:pic>
        <p:nvPicPr>
          <p:cNvPr id="3" name="Picture 2" descr="HDPE.jpg">
            <a:extLst>
              <a:ext uri="{FF2B5EF4-FFF2-40B4-BE49-F238E27FC236}">
                <a16:creationId xmlns="" xmlns:a16="http://schemas.microsoft.com/office/drawing/2014/main" id="{36A77CB9-1A76-E326-25C8-D9A5ECEFD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3" y="3023916"/>
            <a:ext cx="3571900" cy="3654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028045-88EC-CC84-44B2-779DAD8F9C74}"/>
              </a:ext>
            </a:extLst>
          </p:cNvPr>
          <p:cNvSpPr txBox="1"/>
          <p:nvPr/>
        </p:nvSpPr>
        <p:spPr>
          <a:xfrm>
            <a:off x="581893" y="169912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– 0.05 to 0.15 Ha.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Max. Capacity – 1000 </a:t>
            </a:r>
            <a:r>
              <a:rPr lang="en-I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Ltrs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Assisitance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3500/- per unit.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AC80F0-A43B-EDD9-D21C-44C7A6F3D53D}"/>
              </a:ext>
            </a:extLst>
          </p:cNvPr>
          <p:cNvSpPr txBox="1"/>
          <p:nvPr/>
        </p:nvSpPr>
        <p:spPr>
          <a:xfrm>
            <a:off x="6548581" y="347497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 for Installation of irrigation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Pumpset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Milan\Desktop\M!l@N\bluetooth\images (21).jpg">
            <a:extLst>
              <a:ext uri="{FF2B5EF4-FFF2-40B4-BE49-F238E27FC236}">
                <a16:creationId xmlns="" xmlns:a16="http://schemas.microsoft.com/office/drawing/2014/main" id="{D3C555EF-01C3-99C1-8F67-67A1281F4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5928" y="1616076"/>
            <a:ext cx="3756707" cy="294324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1EC0C3-A20D-C766-EB03-5E103341A090}"/>
              </a:ext>
            </a:extLst>
          </p:cNvPr>
          <p:cNvSpPr txBox="1"/>
          <p:nvPr/>
        </p:nvSpPr>
        <p:spPr>
          <a:xfrm>
            <a:off x="6759863" y="4851399"/>
            <a:ext cx="5673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subsidy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5hp pump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subsidy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above 5hp pump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- 50 % subsidy </a:t>
            </a:r>
          </a:p>
        </p:txBody>
      </p:sp>
    </p:spTree>
    <p:extLst>
      <p:ext uri="{BB962C8B-B14F-4D97-AF65-F5344CB8AC3E}">
        <p14:creationId xmlns="" xmlns:p14="http://schemas.microsoft.com/office/powerpoint/2010/main" val="1691467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1625</Words>
  <Application>Microsoft Office PowerPoint</Application>
  <PresentationFormat>Custom</PresentationFormat>
  <Paragraphs>307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Community Farming</vt:lpstr>
      <vt:lpstr>Fertilizer license  Pesticide License  Pest Control Operator License</vt:lpstr>
      <vt:lpstr>Slide 38</vt:lpstr>
      <vt:lpstr>Mushroom production Mushroom spawn of Pl. florida (Oyster mushroom is produced at Biocontrol laboratory and sold @ Rs 80/kg</vt:lpstr>
      <vt:lpstr>Slide 40</vt:lpstr>
      <vt:lpstr>Slide 41</vt:lpstr>
      <vt:lpstr>Slide 42</vt:lpstr>
      <vt:lpstr>Farmers Awards</vt:lpstr>
      <vt:lpstr>CARRIERS IN AGRICULTURE</vt:lpstr>
      <vt:lpstr>Other facilities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aarti</dc:creator>
  <cp:lastModifiedBy>Dattatraya Pandit</cp:lastModifiedBy>
  <cp:revision>30</cp:revision>
  <dcterms:created xsi:type="dcterms:W3CDTF">2022-10-19T16:31:30Z</dcterms:created>
  <dcterms:modified xsi:type="dcterms:W3CDTF">2023-08-17T15:09:23Z</dcterms:modified>
</cp:coreProperties>
</file>