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71" r:id="rId3"/>
    <p:sldId id="372" r:id="rId4"/>
    <p:sldId id="374" r:id="rId5"/>
    <p:sldId id="375" r:id="rId6"/>
    <p:sldId id="383" r:id="rId7"/>
    <p:sldId id="349" r:id="rId8"/>
    <p:sldId id="384" r:id="rId9"/>
    <p:sldId id="385" r:id="rId10"/>
    <p:sldId id="348" r:id="rId11"/>
    <p:sldId id="386" r:id="rId12"/>
    <p:sldId id="387" r:id="rId13"/>
    <p:sldId id="388" r:id="rId14"/>
    <p:sldId id="389" r:id="rId15"/>
    <p:sldId id="379" r:id="rId16"/>
    <p:sldId id="400" r:id="rId17"/>
    <p:sldId id="390" r:id="rId18"/>
    <p:sldId id="391" r:id="rId19"/>
    <p:sldId id="392" r:id="rId20"/>
    <p:sldId id="393" r:id="rId21"/>
    <p:sldId id="394" r:id="rId22"/>
    <p:sldId id="363" r:id="rId23"/>
    <p:sldId id="380" r:id="rId24"/>
    <p:sldId id="395" r:id="rId25"/>
    <p:sldId id="376" r:id="rId26"/>
    <p:sldId id="396" r:id="rId27"/>
    <p:sldId id="398" r:id="rId28"/>
    <p:sldId id="399" r:id="rId29"/>
    <p:sldId id="401" r:id="rId30"/>
    <p:sldId id="359" r:id="rId31"/>
    <p:sldId id="360" r:id="rId32"/>
    <p:sldId id="361" r:id="rId33"/>
    <p:sldId id="362" r:id="rId34"/>
    <p:sldId id="338" r:id="rId35"/>
    <p:sldId id="403" r:id="rId36"/>
    <p:sldId id="402" r:id="rId37"/>
    <p:sldId id="356" r:id="rId38"/>
    <p:sldId id="381" r:id="rId39"/>
    <p:sldId id="377" r:id="rId40"/>
    <p:sldId id="378" r:id="rId41"/>
    <p:sldId id="404" r:id="rId42"/>
    <p:sldId id="32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1273" autoAdjust="0"/>
  </p:normalViewPr>
  <p:slideViewPr>
    <p:cSldViewPr>
      <p:cViewPr>
        <p:scale>
          <a:sx n="60" d="100"/>
          <a:sy n="60" d="100"/>
        </p:scale>
        <p:origin x="-1656"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6A2F318-3000-463D-AD7B-7A6AA61BD2B0}" type="datetimeFigureOut">
              <a:rPr lang="en-US" smtClean="0"/>
              <a:pPr/>
              <a:t>8/17/2023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98540D-6D85-4323-A61A-1F0CC4B31C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2F318-3000-463D-AD7B-7A6AA61BD2B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2F318-3000-463D-AD7B-7A6AA61BD2B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2F318-3000-463D-AD7B-7A6AA61BD2B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A2F318-3000-463D-AD7B-7A6AA61BD2B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8540D-6D85-4323-A61A-1F0CC4B31C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A2F318-3000-463D-AD7B-7A6AA61BD2B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A2F318-3000-463D-AD7B-7A6AA61BD2B0}"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A2F318-3000-463D-AD7B-7A6AA61BD2B0}"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2F318-3000-463D-AD7B-7A6AA61BD2B0}"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A2F318-3000-463D-AD7B-7A6AA61BD2B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8540D-6D85-4323-A61A-1F0CC4B31C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A2F318-3000-463D-AD7B-7A6AA61BD2B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98540D-6D85-4323-A61A-1F0CC4B31C8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A2F318-3000-463D-AD7B-7A6AA61BD2B0}" type="datetimeFigureOut">
              <a:rPr lang="en-US" smtClean="0"/>
              <a:pPr/>
              <a:t>8/17/2023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98540D-6D85-4323-A61A-1F0CC4B31C8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dir-fish.goa@nic.in"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dmin\Desktop\fisherme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itle 1"/>
          <p:cNvSpPr txBox="1">
            <a:spLocks/>
          </p:cNvSpPr>
          <p:nvPr/>
        </p:nvSpPr>
        <p:spPr>
          <a:xfrm>
            <a:off x="642910" y="392906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0" u="sng" strike="noStrike" kern="1200" cap="none" spc="0" normalizeH="0" baseline="0" noProof="0" dirty="0" smtClean="0">
                <a:ln>
                  <a:noFill/>
                </a:ln>
                <a:solidFill>
                  <a:schemeClr val="bg1"/>
                </a:solidFill>
                <a:effectLst/>
                <a:uLnTx/>
                <a:uFillTx/>
                <a:latin typeface="Britannic Bold" pitchFamily="34" charset="0"/>
                <a:ea typeface="+mj-ea"/>
                <a:cs typeface="+mj-cs"/>
              </a:rPr>
              <a:t>DIRECTORATE OF FISHERIES PANAJI- GOA</a:t>
            </a:r>
            <a:endParaRPr kumimoji="0" lang="en-IN" sz="4400" b="1" i="0" u="sng" strike="noStrike" kern="1200" cap="none" spc="0" normalizeH="0" baseline="0" noProof="0" dirty="0">
              <a:ln>
                <a:noFill/>
              </a:ln>
              <a:solidFill>
                <a:schemeClr val="bg1"/>
              </a:solidFill>
              <a:effectLst/>
              <a:uLnTx/>
              <a:uFillTx/>
              <a:latin typeface="Britannic Bold" pitchFamily="34" charset="0"/>
              <a:ea typeface="+mj-ea"/>
              <a:cs typeface="+mj-cs"/>
            </a:endParaRPr>
          </a:p>
        </p:txBody>
      </p:sp>
      <p:pic>
        <p:nvPicPr>
          <p:cNvPr id="8" name="Picture 7" descr="C:\Users\Admin\Downloads\PMMSY logo.png"/>
          <p:cNvPicPr/>
          <p:nvPr/>
        </p:nvPicPr>
        <p:blipFill>
          <a:blip r:embed="rId3"/>
          <a:srcRect/>
          <a:stretch>
            <a:fillRect/>
          </a:stretch>
        </p:blipFill>
        <p:spPr bwMode="auto">
          <a:xfrm>
            <a:off x="5072066" y="0"/>
            <a:ext cx="1285884" cy="1070414"/>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2714612" y="0"/>
            <a:ext cx="1214446" cy="1143008"/>
          </a:xfrm>
          <a:prstGeom prst="rect">
            <a:avLst/>
          </a:prstGeom>
          <a:noFill/>
          <a:ln w="9525">
            <a:noFill/>
            <a:miter lim="800000"/>
            <a:headEnd/>
            <a:tailEnd/>
          </a:ln>
        </p:spPr>
      </p:pic>
      <p:pic>
        <p:nvPicPr>
          <p:cNvPr id="1026" name="Picture 2" descr="C:\Users\Hp\Desktop\logo_theme.jpg"/>
          <p:cNvPicPr>
            <a:picLocks noChangeAspect="1" noChangeArrowheads="1"/>
          </p:cNvPicPr>
          <p:nvPr/>
        </p:nvPicPr>
        <p:blipFill>
          <a:blip r:embed="rId5" cstate="print"/>
          <a:srcRect/>
          <a:stretch>
            <a:fillRect/>
          </a:stretch>
        </p:blipFill>
        <p:spPr bwMode="auto">
          <a:xfrm>
            <a:off x="0" y="0"/>
            <a:ext cx="1396685" cy="785794"/>
          </a:xfrm>
          <a:prstGeom prst="rect">
            <a:avLst/>
          </a:prstGeom>
          <a:noFill/>
        </p:spPr>
      </p:pic>
      <p:pic>
        <p:nvPicPr>
          <p:cNvPr id="1027" name="Picture 3" descr="C:\Users\Hp\Desktop\logo-poster-1.jpg"/>
          <p:cNvPicPr>
            <a:picLocks noChangeAspect="1" noChangeArrowheads="1"/>
          </p:cNvPicPr>
          <p:nvPr/>
        </p:nvPicPr>
        <p:blipFill>
          <a:blip r:embed="rId6" cstate="print"/>
          <a:srcRect/>
          <a:stretch>
            <a:fillRect/>
          </a:stretch>
        </p:blipFill>
        <p:spPr bwMode="auto">
          <a:xfrm>
            <a:off x="7643817" y="0"/>
            <a:ext cx="1500183" cy="10001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3" y="357166"/>
          <a:ext cx="8715436" cy="4786346"/>
        </p:xfrm>
        <a:graphic>
          <a:graphicData uri="http://schemas.openxmlformats.org/drawingml/2006/table">
            <a:tbl>
              <a:tblPr firstRow="1" bandRow="1">
                <a:tableStyleId>{5C22544A-7EE6-4342-B048-85BDC9FD1C3A}</a:tableStyleId>
              </a:tblPr>
              <a:tblGrid>
                <a:gridCol w="3046848"/>
                <a:gridCol w="2763421"/>
                <a:gridCol w="2905167"/>
              </a:tblGrid>
              <a:tr h="732233">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80339">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b="1" dirty="0" smtClean="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822056">
                <a:tc>
                  <a:txBody>
                    <a:bodyPr/>
                    <a:lstStyle/>
                    <a:p>
                      <a:pPr algn="just">
                        <a:lnSpc>
                          <a:spcPct val="115000"/>
                        </a:lnSpc>
                        <a:spcAft>
                          <a:spcPts val="0"/>
                        </a:spcAft>
                      </a:pPr>
                      <a:r>
                        <a:rPr kumimoji="0" lang="en-US" sz="1600" kern="1200" dirty="0" smtClean="0">
                          <a:solidFill>
                            <a:schemeClr val="dk1"/>
                          </a:solidFill>
                          <a:latin typeface="+mn-lt"/>
                          <a:ea typeface="+mn-ea"/>
                          <a:cs typeface="+mn-cs"/>
                        </a:rPr>
                        <a:t>Construction of </a:t>
                      </a:r>
                      <a:r>
                        <a:rPr kumimoji="0" lang="en-US" sz="1600" kern="1200" dirty="0" err="1" smtClean="0">
                          <a:solidFill>
                            <a:schemeClr val="dk1"/>
                          </a:solidFill>
                          <a:latin typeface="+mn-lt"/>
                          <a:ea typeface="+mn-ea"/>
                          <a:cs typeface="+mn-cs"/>
                        </a:rPr>
                        <a:t>Biofloc</a:t>
                      </a:r>
                      <a:r>
                        <a:rPr kumimoji="0" lang="en-US" sz="1600" kern="1200" dirty="0" smtClean="0">
                          <a:solidFill>
                            <a:schemeClr val="dk1"/>
                          </a:solidFill>
                          <a:latin typeface="+mn-lt"/>
                          <a:ea typeface="+mn-ea"/>
                          <a:cs typeface="+mn-cs"/>
                        </a:rPr>
                        <a:t> ponds for Brackish water/Saline/ Alkaline areas including inputs of Rs 8 </a:t>
                      </a:r>
                      <a:r>
                        <a:rPr kumimoji="0" lang="en-US" sz="1600" kern="1200" dirty="0" err="1" smtClean="0">
                          <a:solidFill>
                            <a:schemeClr val="dk1"/>
                          </a:solidFill>
                          <a:latin typeface="+mn-lt"/>
                          <a:ea typeface="+mn-ea"/>
                          <a:cs typeface="+mn-cs"/>
                        </a:rPr>
                        <a:t>lakhs</a:t>
                      </a:r>
                      <a:r>
                        <a:rPr kumimoji="0" lang="en-US" sz="1600" kern="1200" dirty="0" smtClean="0">
                          <a:solidFill>
                            <a:schemeClr val="dk1"/>
                          </a:solidFill>
                          <a:latin typeface="+mn-lt"/>
                          <a:ea typeface="+mn-ea"/>
                          <a:cs typeface="+mn-cs"/>
                        </a:rPr>
                        <a:t>/0.1Ha</a:t>
                      </a:r>
                      <a:endParaRPr lang="en-US" sz="1600" dirty="0">
                        <a:latin typeface="Calibri"/>
                        <a:ea typeface="Calibri"/>
                        <a:cs typeface="Times New Roman"/>
                      </a:endParaRPr>
                    </a:p>
                  </a:txBody>
                  <a:tcPr marL="68580" marR="68580" marT="0" marB="0" anchor="ctr"/>
                </a:tc>
                <a:tc>
                  <a:txBody>
                    <a:bodyPr/>
                    <a:lstStyle/>
                    <a:p>
                      <a:pPr algn="just">
                        <a:lnSpc>
                          <a:spcPct val="115000"/>
                        </a:lnSpc>
                        <a:spcAft>
                          <a:spcPts val="0"/>
                        </a:spcAft>
                      </a:pPr>
                      <a:r>
                        <a:rPr lang="en-US" sz="1600" dirty="0">
                          <a:solidFill>
                            <a:srgbClr val="000000"/>
                          </a:solidFill>
                          <a:latin typeface="Times New Roman"/>
                          <a:ea typeface="Times New Roman"/>
                          <a:cs typeface="Times New Roman"/>
                        </a:rPr>
                        <a:t>Financial assistance of 40% will be granted limited to unit cost of Rs. 18 </a:t>
                      </a:r>
                      <a:r>
                        <a:rPr lang="en-US" sz="1600" dirty="0" err="1">
                          <a:solidFill>
                            <a:srgbClr val="000000"/>
                          </a:solidFill>
                          <a:latin typeface="Times New Roman"/>
                          <a:ea typeface="Times New Roman"/>
                          <a:cs typeface="Times New Roman"/>
                        </a:rPr>
                        <a:t>lakhs</a:t>
                      </a:r>
                      <a:r>
                        <a:rPr lang="en-US" sz="1600" dirty="0">
                          <a:solidFill>
                            <a:srgbClr val="000000"/>
                          </a:solidFill>
                          <a:latin typeface="Times New Roman"/>
                          <a:ea typeface="Times New Roman"/>
                          <a:cs typeface="Times New Roman"/>
                        </a:rPr>
                        <a:t>/0.1Ha. </a:t>
                      </a:r>
                      <a:endParaRPr lang="en-US" sz="16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600" dirty="0">
                          <a:solidFill>
                            <a:srgbClr val="000000"/>
                          </a:solidFill>
                          <a:latin typeface="Times New Roman"/>
                          <a:ea typeface="Times New Roman"/>
                          <a:cs typeface="Times New Roman"/>
                        </a:rPr>
                        <a:t>Financial assistance of 60% will be granted limited to unit cost of Rs. 18 </a:t>
                      </a:r>
                      <a:r>
                        <a:rPr lang="en-US" sz="1600" dirty="0" err="1">
                          <a:solidFill>
                            <a:srgbClr val="000000"/>
                          </a:solidFill>
                          <a:latin typeface="Times New Roman"/>
                          <a:ea typeface="Times New Roman"/>
                          <a:cs typeface="Times New Roman"/>
                        </a:rPr>
                        <a:t>lakhs</a:t>
                      </a:r>
                      <a:r>
                        <a:rPr lang="en-US" sz="1600" dirty="0">
                          <a:solidFill>
                            <a:srgbClr val="000000"/>
                          </a:solidFill>
                          <a:latin typeface="Times New Roman"/>
                          <a:ea typeface="Times New Roman"/>
                          <a:cs typeface="Times New Roman"/>
                        </a:rPr>
                        <a:t>/0.1Ha </a:t>
                      </a:r>
                      <a:endParaRPr lang="en-US" sz="16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1651718">
                <a:tc>
                  <a:txBody>
                    <a:bodyPr/>
                    <a:lstStyle/>
                    <a:p>
                      <a:pPr algn="just">
                        <a:lnSpc>
                          <a:spcPct val="115000"/>
                        </a:lnSpc>
                        <a:spcAft>
                          <a:spcPts val="0"/>
                        </a:spcAft>
                      </a:pPr>
                      <a:r>
                        <a:rPr kumimoji="0" lang="en-US" sz="1600" kern="1200" dirty="0" smtClean="0">
                          <a:solidFill>
                            <a:schemeClr val="dk1"/>
                          </a:solidFill>
                          <a:latin typeface="+mn-lt"/>
                          <a:ea typeface="+mn-ea"/>
                          <a:cs typeface="+mn-cs"/>
                        </a:rPr>
                        <a:t>Construction of </a:t>
                      </a:r>
                      <a:r>
                        <a:rPr kumimoji="0" lang="en-US" sz="1600" kern="1200" dirty="0" err="1" smtClean="0">
                          <a:solidFill>
                            <a:schemeClr val="dk1"/>
                          </a:solidFill>
                          <a:latin typeface="+mn-lt"/>
                          <a:ea typeface="+mn-ea"/>
                          <a:cs typeface="+mn-cs"/>
                        </a:rPr>
                        <a:t>Biofloc</a:t>
                      </a:r>
                      <a:r>
                        <a:rPr kumimoji="0" lang="en-US" sz="1600" kern="1200" dirty="0" smtClean="0">
                          <a:solidFill>
                            <a:schemeClr val="dk1"/>
                          </a:solidFill>
                          <a:latin typeface="+mn-lt"/>
                          <a:ea typeface="+mn-ea"/>
                          <a:cs typeface="+mn-cs"/>
                        </a:rPr>
                        <a:t> ponds for Fresh water areas including inputs of Rs 4lakhs/0.1 Ha</a:t>
                      </a:r>
                      <a:endParaRPr lang="en-US" sz="16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600" dirty="0">
                          <a:solidFill>
                            <a:srgbClr val="000000"/>
                          </a:solidFill>
                          <a:latin typeface="Times New Roman"/>
                          <a:ea typeface="Times New Roman"/>
                          <a:cs typeface="Times New Roman"/>
                        </a:rPr>
                        <a:t>Financial assistance of 40% will be granted limited to unit cost of Rs. 14 </a:t>
                      </a:r>
                      <a:r>
                        <a:rPr lang="en-US" sz="1600" dirty="0" err="1">
                          <a:solidFill>
                            <a:srgbClr val="000000"/>
                          </a:solidFill>
                          <a:latin typeface="Times New Roman"/>
                          <a:ea typeface="Times New Roman"/>
                          <a:cs typeface="Times New Roman"/>
                        </a:rPr>
                        <a:t>lakhs</a:t>
                      </a:r>
                      <a:r>
                        <a:rPr lang="en-US" sz="1600" dirty="0">
                          <a:solidFill>
                            <a:srgbClr val="000000"/>
                          </a:solidFill>
                          <a:latin typeface="Times New Roman"/>
                          <a:ea typeface="Times New Roman"/>
                          <a:cs typeface="Times New Roman"/>
                        </a:rPr>
                        <a:t>/0.1Ha. </a:t>
                      </a:r>
                      <a:endParaRPr lang="en-US" sz="16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600" dirty="0">
                          <a:solidFill>
                            <a:srgbClr val="000000"/>
                          </a:solidFill>
                          <a:latin typeface="Times New Roman"/>
                          <a:ea typeface="Times New Roman"/>
                          <a:cs typeface="Times New Roman"/>
                        </a:rPr>
                        <a:t>Financial assistance of 60% will be granted limited to unit cost of Rs. 14 </a:t>
                      </a:r>
                      <a:r>
                        <a:rPr lang="en-US" sz="1600" dirty="0" err="1">
                          <a:solidFill>
                            <a:srgbClr val="000000"/>
                          </a:solidFill>
                          <a:latin typeface="Times New Roman"/>
                          <a:ea typeface="Times New Roman"/>
                          <a:cs typeface="Times New Roman"/>
                        </a:rPr>
                        <a:t>lakhs</a:t>
                      </a:r>
                      <a:r>
                        <a:rPr lang="en-US" sz="1600" dirty="0">
                          <a:solidFill>
                            <a:srgbClr val="000000"/>
                          </a:solidFill>
                          <a:latin typeface="Times New Roman"/>
                          <a:ea typeface="Times New Roman"/>
                          <a:cs typeface="Times New Roman"/>
                        </a:rPr>
                        <a:t>/0.1Ha </a:t>
                      </a:r>
                      <a:endParaRPr lang="en-US" sz="16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1760028589"/>
              </p:ext>
            </p:extLst>
          </p:nvPr>
        </p:nvGraphicFramePr>
        <p:xfrm>
          <a:off x="0" y="1"/>
          <a:ext cx="9144000" cy="2428867"/>
        </p:xfrm>
        <a:graphic>
          <a:graphicData uri="http://schemas.openxmlformats.org/drawingml/2006/table">
            <a:tbl>
              <a:tblPr firstRow="1" bandRow="1">
                <a:tableStyleId>{5C22544A-7EE6-4342-B048-85BDC9FD1C3A}</a:tableStyleId>
              </a:tblPr>
              <a:tblGrid>
                <a:gridCol w="3886199">
                  <a:extLst>
                    <a:ext uri="{9D8B030D-6E8A-4147-A177-3AD203B41FA5}">
                      <a16:colId xmlns="" xmlns:a16="http://schemas.microsoft.com/office/drawing/2014/main" val="20000"/>
                    </a:ext>
                  </a:extLst>
                </a:gridCol>
                <a:gridCol w="720970">
                  <a:extLst>
                    <a:ext uri="{9D8B030D-6E8A-4147-A177-3AD203B41FA5}">
                      <a16:colId xmlns="" xmlns:a16="http://schemas.microsoft.com/office/drawing/2014/main" val="20001"/>
                    </a:ext>
                  </a:extLst>
                </a:gridCol>
                <a:gridCol w="1031630"/>
                <a:gridCol w="1752600">
                  <a:extLst>
                    <a:ext uri="{9D8B030D-6E8A-4147-A177-3AD203B41FA5}">
                      <a16:colId xmlns="" xmlns:a16="http://schemas.microsoft.com/office/drawing/2014/main" val="20002"/>
                    </a:ext>
                  </a:extLst>
                </a:gridCol>
                <a:gridCol w="1752601"/>
              </a:tblGrid>
              <a:tr h="609600">
                <a:tc>
                  <a:txBody>
                    <a:bodyPr/>
                    <a:lstStyle/>
                    <a:p>
                      <a:pPr algn="ctr">
                        <a:lnSpc>
                          <a:spcPct val="100000"/>
                        </a:lnSpc>
                      </a:pPr>
                      <a:r>
                        <a:rPr lang="en-US" sz="2000" dirty="0">
                          <a:latin typeface="Times New Roman" pitchFamily="18" charset="0"/>
                          <a:cs typeface="Times New Roman" pitchFamily="18" charset="0"/>
                        </a:rPr>
                        <a:t>Scheme</a:t>
                      </a:r>
                    </a:p>
                  </a:txBody>
                  <a:tcPr/>
                </a:tc>
                <a:tc gridSpan="3">
                  <a:txBody>
                    <a:bodyPr/>
                    <a:lstStyle/>
                    <a:p>
                      <a:pPr algn="ctr">
                        <a:lnSpc>
                          <a:spcPct val="100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endParaRPr lang="en-US" sz="2000" dirty="0">
                        <a:solidFill>
                          <a:schemeClr val="bg1"/>
                        </a:solidFill>
                        <a:latin typeface="Times New Roman" pitchFamily="18" charset="0"/>
                        <a:ea typeface="Calibri"/>
                        <a:cs typeface="Times New Roman" pitchFamily="18" charset="0"/>
                      </a:endParaRPr>
                    </a:p>
                  </a:txBody>
                  <a:tcPr marL="68580" marR="68580" marT="0" marB="0" anchor="ctr"/>
                </a:tc>
                <a:extLst>
                  <a:ext uri="{0D108BD9-81ED-4DB2-BD59-A6C34878D82A}">
                    <a16:rowId xmlns="" xmlns:a16="http://schemas.microsoft.com/office/drawing/2014/main" val="10000"/>
                  </a:ext>
                </a:extLst>
              </a:tr>
              <a:tr h="100584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134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Times New Roman" pitchFamily="18" charset="0"/>
                          <a:ea typeface="+mn-ea"/>
                          <a:cs typeface="Times New Roman" pitchFamily="18" charset="0"/>
                        </a:rPr>
                        <a:t>Installation </a:t>
                      </a:r>
                      <a:r>
                        <a:rPr kumimoji="0" lang="en-US" sz="1800" b="1" kern="1200" dirty="0">
                          <a:solidFill>
                            <a:schemeClr val="dk1"/>
                          </a:solidFill>
                          <a:latin typeface="Times New Roman" pitchFamily="18" charset="0"/>
                          <a:ea typeface="+mn-ea"/>
                          <a:cs typeface="Times New Roman" pitchFamily="18" charset="0"/>
                        </a:rPr>
                        <a:t>of Cages in Reservoirs</a:t>
                      </a:r>
                      <a:endParaRPr lang="en-US" sz="18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kumimoji="0" lang="en-US" sz="1800" b="1" kern="1200" dirty="0" smtClean="0">
                          <a:solidFill>
                            <a:schemeClr val="dk1"/>
                          </a:solidFill>
                          <a:latin typeface="Times New Roman" pitchFamily="18" charset="0"/>
                          <a:ea typeface="+mn-ea"/>
                          <a:cs typeface="Times New Roman" pitchFamily="18" charset="0"/>
                        </a:rPr>
                        <a:t>40</a:t>
                      </a:r>
                      <a:endParaRPr kumimoji="0" lang="en-US" sz="1800" b="1" kern="1200" dirty="0">
                        <a:solidFill>
                          <a:schemeClr val="dk1"/>
                        </a:solidFill>
                        <a:latin typeface="Times New Roman" pitchFamily="18" charset="0"/>
                        <a:ea typeface="+mn-ea"/>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kumimoji="0" lang="en-US" sz="1800" b="1" kern="1200" dirty="0" smtClean="0">
                          <a:solidFill>
                            <a:schemeClr val="dk1"/>
                          </a:solidFill>
                          <a:latin typeface="Times New Roman" pitchFamily="18" charset="0"/>
                          <a:ea typeface="+mn-ea"/>
                          <a:cs typeface="Times New Roman" pitchFamily="18" charset="0"/>
                        </a:rPr>
                        <a:t>3.00 </a:t>
                      </a:r>
                      <a:r>
                        <a:rPr kumimoji="0" lang="en-US" sz="1800" b="1" kern="1200" dirty="0" err="1" smtClean="0">
                          <a:solidFill>
                            <a:schemeClr val="dk1"/>
                          </a:solidFill>
                          <a:latin typeface="Times New Roman" pitchFamily="18" charset="0"/>
                          <a:ea typeface="+mn-ea"/>
                          <a:cs typeface="Times New Roman" pitchFamily="18" charset="0"/>
                        </a:rPr>
                        <a:t>Lakh</a:t>
                      </a: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0" lang="en-US" sz="1800" b="1" kern="1200" dirty="0" smtClean="0">
                          <a:solidFill>
                            <a:schemeClr val="dk1"/>
                          </a:solidFill>
                          <a:latin typeface="Times New Roman" pitchFamily="18" charset="0"/>
                          <a:ea typeface="+mn-ea"/>
                          <a:cs typeface="Times New Roman" pitchFamily="18" charset="0"/>
                        </a:rPr>
                        <a:t> 1.20 </a:t>
                      </a:r>
                      <a:r>
                        <a:rPr kumimoji="0" lang="en-US" sz="1800" b="1" kern="1200" dirty="0" err="1" smtClean="0">
                          <a:solidFill>
                            <a:schemeClr val="dk1"/>
                          </a:solidFill>
                          <a:latin typeface="Times New Roman" pitchFamily="18" charset="0"/>
                          <a:ea typeface="+mn-ea"/>
                          <a:cs typeface="Times New Roman" pitchFamily="18" charset="0"/>
                        </a:rPr>
                        <a:t>lakhs</a:t>
                      </a:r>
                      <a:endParaRPr kumimoji="0" lang="en-US" sz="1800" b="1" kern="1200" dirty="0">
                        <a:solidFill>
                          <a:schemeClr val="dk1"/>
                        </a:solidFill>
                        <a:latin typeface="Times New Roman" pitchFamily="18" charset="0"/>
                        <a:ea typeface="+mn-ea"/>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pPr>
                      <a:r>
                        <a:rPr kumimoji="0" lang="en-US" sz="1800" b="1" kern="1200" dirty="0" smtClean="0">
                          <a:solidFill>
                            <a:schemeClr val="dk1"/>
                          </a:solidFill>
                          <a:latin typeface="Times New Roman" pitchFamily="18" charset="0"/>
                          <a:ea typeface="+mn-ea"/>
                          <a:cs typeface="Times New Roman" pitchFamily="18" charset="0"/>
                        </a:rPr>
                        <a:t>1.80 </a:t>
                      </a:r>
                      <a:r>
                        <a:rPr kumimoji="0" lang="en-US" sz="1800" b="1" kern="1200" dirty="0" err="1" smtClean="0">
                          <a:solidFill>
                            <a:schemeClr val="dk1"/>
                          </a:solidFill>
                          <a:latin typeface="Times New Roman" pitchFamily="18" charset="0"/>
                          <a:ea typeface="+mn-ea"/>
                          <a:cs typeface="Times New Roman" pitchFamily="18" charset="0"/>
                        </a:rPr>
                        <a:t>lakhs</a:t>
                      </a:r>
                      <a:endParaRPr kumimoji="0" lang="en-US" sz="1800" b="1" kern="1200" dirty="0">
                        <a:solidFill>
                          <a:schemeClr val="dk1"/>
                        </a:solidFill>
                        <a:latin typeface="Times New Roman" pitchFamily="18" charset="0"/>
                        <a:ea typeface="+mn-ea"/>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pic>
        <p:nvPicPr>
          <p:cNvPr id="3074" name="Picture 2" descr="C:\Users\Admin\Desktop\IMG-20170110-WA0005.jpg"/>
          <p:cNvPicPr>
            <a:picLocks noChangeAspect="1" noChangeArrowheads="1"/>
          </p:cNvPicPr>
          <p:nvPr/>
        </p:nvPicPr>
        <p:blipFill>
          <a:blip r:embed="rId2"/>
          <a:srcRect/>
          <a:stretch>
            <a:fillRect/>
          </a:stretch>
        </p:blipFill>
        <p:spPr bwMode="auto">
          <a:xfrm>
            <a:off x="0" y="2357430"/>
            <a:ext cx="9144000" cy="4500570"/>
          </a:xfrm>
          <a:prstGeom prst="rect">
            <a:avLst/>
          </a:prstGeom>
          <a:noFill/>
        </p:spPr>
      </p:pic>
      <p:sp>
        <p:nvSpPr>
          <p:cNvPr id="10" name="Slide Number Placeholder 9"/>
          <p:cNvSpPr>
            <a:spLocks noGrp="1"/>
          </p:cNvSpPr>
          <p:nvPr>
            <p:ph type="sldNum" sz="quarter" idx="12"/>
          </p:nvPr>
        </p:nvSpPr>
        <p:spPr/>
        <p:txBody>
          <a:bodyPr/>
          <a:lstStyle/>
          <a:p>
            <a:fld id="{0398540D-6D85-4323-A61A-1F0CC4B31C8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480283481"/>
              </p:ext>
            </p:extLst>
          </p:nvPr>
        </p:nvGraphicFramePr>
        <p:xfrm>
          <a:off x="0" y="0"/>
          <a:ext cx="9143998" cy="7209802"/>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20000"/>
                    </a:ext>
                  </a:extLst>
                </a:gridCol>
                <a:gridCol w="920262">
                  <a:extLst>
                    <a:ext uri="{9D8B030D-6E8A-4147-A177-3AD203B41FA5}">
                      <a16:colId xmlns="" xmlns:a16="http://schemas.microsoft.com/office/drawing/2014/main" val="20001"/>
                    </a:ext>
                  </a:extLst>
                </a:gridCol>
                <a:gridCol w="1060938"/>
                <a:gridCol w="1981200">
                  <a:extLst>
                    <a:ext uri="{9D8B030D-6E8A-4147-A177-3AD203B41FA5}">
                      <a16:colId xmlns="" xmlns:a16="http://schemas.microsoft.com/office/drawing/2014/main" val="20002"/>
                    </a:ext>
                  </a:extLst>
                </a:gridCol>
                <a:gridCol w="1828798"/>
              </a:tblGrid>
              <a:tr h="576179">
                <a:tc>
                  <a:txBody>
                    <a:bodyPr/>
                    <a:lstStyle/>
                    <a:p>
                      <a:pPr algn="ctr">
                        <a:lnSpc>
                          <a:spcPct val="100000"/>
                        </a:lnSpc>
                      </a:pPr>
                      <a:r>
                        <a:rPr lang="en-US" sz="2000" dirty="0">
                          <a:latin typeface="Times New Roman" pitchFamily="18" charset="0"/>
                          <a:cs typeface="Times New Roman" pitchFamily="18" charset="0"/>
                        </a:rPr>
                        <a:t>Scheme</a:t>
                      </a:r>
                    </a:p>
                  </a:txBody>
                  <a:tcPr/>
                </a:tc>
                <a:tc gridSpan="3">
                  <a:txBody>
                    <a:bodyPr/>
                    <a:lstStyle/>
                    <a:p>
                      <a:pPr algn="ctr">
                        <a:lnSpc>
                          <a:spcPct val="100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endParaRPr lang="en-US" sz="2000" dirty="0">
                        <a:latin typeface="Times New Roman" pitchFamily="18" charset="0"/>
                        <a:ea typeface="Calibri"/>
                        <a:cs typeface="Times New Roman" pitchFamily="18" charset="0"/>
                      </a:endParaRPr>
                    </a:p>
                  </a:txBody>
                  <a:tcPr marL="68580" marR="68580" marT="0" marB="0" anchor="ctr"/>
                </a:tc>
                <a:extLst>
                  <a:ext uri="{0D108BD9-81ED-4DB2-BD59-A6C34878D82A}">
                    <a16:rowId xmlns="" xmlns:a16="http://schemas.microsoft.com/office/drawing/2014/main" val="10000"/>
                  </a:ext>
                </a:extLst>
              </a:tr>
              <a:tr h="5960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86914">
                <a:tc>
                  <a:txBody>
                    <a:bodyPr/>
                    <a:lstStyle/>
                    <a:p>
                      <a:pPr algn="just">
                        <a:lnSpc>
                          <a:spcPct val="100000"/>
                        </a:lnSpc>
                        <a:spcAft>
                          <a:spcPts val="0"/>
                        </a:spcAft>
                      </a:pPr>
                      <a:r>
                        <a:rPr kumimoji="0" lang="en-US" sz="1800" b="1" kern="1200" dirty="0" smtClean="0">
                          <a:solidFill>
                            <a:schemeClr val="dk1"/>
                          </a:solidFill>
                          <a:latin typeface="Times New Roman" pitchFamily="18" charset="0"/>
                          <a:ea typeface="+mn-ea"/>
                          <a:cs typeface="Times New Roman" pitchFamily="18" charset="0"/>
                        </a:rPr>
                        <a:t>Establishment </a:t>
                      </a:r>
                      <a:r>
                        <a:rPr kumimoji="0" lang="en-US" sz="1800" b="1" kern="1200" dirty="0">
                          <a:solidFill>
                            <a:schemeClr val="dk1"/>
                          </a:solidFill>
                          <a:latin typeface="Times New Roman" pitchFamily="18" charset="0"/>
                          <a:ea typeface="+mn-ea"/>
                          <a:cs typeface="Times New Roman" pitchFamily="18" charset="0"/>
                        </a:rPr>
                        <a:t>of Open Sea cages (100-120 cubic meter volume)</a:t>
                      </a:r>
                      <a:endParaRPr lang="en-US" sz="1800" b="1" dirty="0">
                        <a:latin typeface="Times New Roman" pitchFamily="18" charset="0"/>
                        <a:ea typeface="Times New Roman"/>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solidFill>
                            <a:srgbClr val="000000"/>
                          </a:solidFill>
                          <a:latin typeface="Times New Roman" pitchFamily="18" charset="0"/>
                          <a:ea typeface="Times New Roman"/>
                          <a:cs typeface="Times New Roman" pitchFamily="18" charset="0"/>
                        </a:rPr>
                        <a:t>40</a:t>
                      </a:r>
                      <a:endParaRPr lang="en-US" sz="1800" b="1" dirty="0">
                        <a:solidFill>
                          <a:srgbClr val="000000"/>
                        </a:solidFill>
                        <a:latin typeface="Times New Roman" pitchFamily="18" charset="0"/>
                        <a:ea typeface="Times New Roman"/>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latin typeface="Times New Roman" pitchFamily="18" charset="0"/>
                          <a:ea typeface="Calibri"/>
                          <a:cs typeface="Times New Roman" pitchFamily="18" charset="0"/>
                        </a:rPr>
                        <a:t>5 </a:t>
                      </a:r>
                      <a:r>
                        <a:rPr lang="en-US" sz="1800" b="1" dirty="0" err="1" smtClean="0">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Times New Roman" pitchFamily="18" charset="0"/>
                          <a:ea typeface="Times New Roman"/>
                          <a:cs typeface="Times New Roman" pitchFamily="18" charset="0"/>
                        </a:rPr>
                        <a:t> 2.0 </a:t>
                      </a:r>
                      <a:r>
                        <a:rPr lang="en-US" sz="1800" b="1" dirty="0" err="1" smtClean="0">
                          <a:solidFill>
                            <a:srgbClr val="000000"/>
                          </a:solidFill>
                          <a:latin typeface="Times New Roman" pitchFamily="18" charset="0"/>
                          <a:ea typeface="Times New Roman"/>
                          <a:cs typeface="Times New Roman" pitchFamily="18" charset="0"/>
                        </a:rPr>
                        <a:t>lakhs</a:t>
                      </a:r>
                      <a:endParaRPr lang="en-US" sz="1800" b="1" dirty="0" smtClean="0">
                        <a:solidFill>
                          <a:srgbClr val="000000"/>
                        </a:solidFill>
                        <a:latin typeface="Times New Roman" pitchFamily="18" charset="0"/>
                        <a:ea typeface="Times New Roman"/>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3.0 </a:t>
                      </a:r>
                      <a:r>
                        <a:rPr lang="en-US" sz="1800" b="1" dirty="0" err="1" smtClean="0">
                          <a:latin typeface="Times New Roman" pitchFamily="18" charset="0"/>
                          <a:ea typeface="Calibri"/>
                          <a:cs typeface="Times New Roman" pitchFamily="18" charset="0"/>
                        </a:rPr>
                        <a:t>lakhs</a:t>
                      </a:r>
                      <a:endParaRPr lang="en-US" sz="1800" b="1" dirty="0" smtClean="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898888">
                <a:tc gridSpan="3">
                  <a:txBody>
                    <a:bodyPr/>
                    <a:lstStyle/>
                    <a:p>
                      <a:pPr algn="just">
                        <a:lnSpc>
                          <a:spcPct val="100000"/>
                        </a:lnSpc>
                        <a:spcAft>
                          <a:spcPts val="0"/>
                        </a:spcAft>
                        <a:buFont typeface="Wingdings" pitchFamily="2" charset="2"/>
                        <a:buChar char="§"/>
                      </a:pPr>
                      <a:endParaRPr kumimoji="0" lang="en-US" sz="1800" kern="1200" dirty="0">
                        <a:solidFill>
                          <a:schemeClr val="dk1"/>
                        </a:solidFill>
                        <a:latin typeface="Times New Roman" pitchFamily="18" charset="0"/>
                        <a:ea typeface="+mn-ea"/>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just">
                        <a:lnSpc>
                          <a:spcPct val="100000"/>
                        </a:lnSpc>
                        <a:spcAft>
                          <a:spcPts val="0"/>
                        </a:spcAft>
                      </a:pPr>
                      <a:endParaRPr lang="en-US" sz="18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endParaRPr lang="en-US" sz="18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pic>
        <p:nvPicPr>
          <p:cNvPr id="4098" name="Picture 2" descr="C:\Users\Admin\Desktop\DSC08862 (1).JPG"/>
          <p:cNvPicPr>
            <a:picLocks noChangeAspect="1" noChangeArrowheads="1"/>
          </p:cNvPicPr>
          <p:nvPr/>
        </p:nvPicPr>
        <p:blipFill>
          <a:blip r:embed="rId2" cstate="print"/>
          <a:srcRect/>
          <a:stretch>
            <a:fillRect/>
          </a:stretch>
        </p:blipFill>
        <p:spPr bwMode="auto">
          <a:xfrm>
            <a:off x="76200" y="3000372"/>
            <a:ext cx="8991600" cy="3857628"/>
          </a:xfrm>
          <a:prstGeom prst="rect">
            <a:avLst/>
          </a:prstGeom>
          <a:noFill/>
        </p:spPr>
      </p:pic>
      <p:sp>
        <p:nvSpPr>
          <p:cNvPr id="10" name="Slide Number Placeholder 9"/>
          <p:cNvSpPr>
            <a:spLocks noGrp="1"/>
          </p:cNvSpPr>
          <p:nvPr>
            <p:ph type="sldNum" sz="quarter" idx="12"/>
          </p:nvPr>
        </p:nvSpPr>
        <p:spPr/>
        <p:txBody>
          <a:bodyPr/>
          <a:lstStyle/>
          <a:p>
            <a:fld id="{0398540D-6D85-4323-A61A-1F0CC4B31C8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510566891"/>
              </p:ext>
            </p:extLst>
          </p:nvPr>
        </p:nvGraphicFramePr>
        <p:xfrm>
          <a:off x="0" y="0"/>
          <a:ext cx="9144001" cy="6853821"/>
        </p:xfrm>
        <a:graphic>
          <a:graphicData uri="http://schemas.openxmlformats.org/drawingml/2006/table">
            <a:tbl>
              <a:tblPr firstRow="1" bandRow="1">
                <a:tableStyleId>{5C22544A-7EE6-4342-B048-85BDC9FD1C3A}</a:tableStyleId>
              </a:tblPr>
              <a:tblGrid>
                <a:gridCol w="4038600">
                  <a:extLst>
                    <a:ext uri="{9D8B030D-6E8A-4147-A177-3AD203B41FA5}">
                      <a16:colId xmlns="" xmlns:a16="http://schemas.microsoft.com/office/drawing/2014/main" val="20000"/>
                    </a:ext>
                  </a:extLst>
                </a:gridCol>
                <a:gridCol w="819152">
                  <a:extLst>
                    <a:ext uri="{9D8B030D-6E8A-4147-A177-3AD203B41FA5}">
                      <a16:colId xmlns="" xmlns:a16="http://schemas.microsoft.com/office/drawing/2014/main" val="20001"/>
                    </a:ext>
                  </a:extLst>
                </a:gridCol>
                <a:gridCol w="933448"/>
                <a:gridCol w="1600200"/>
                <a:gridCol w="1752601">
                  <a:extLst>
                    <a:ext uri="{9D8B030D-6E8A-4147-A177-3AD203B41FA5}">
                      <a16:colId xmlns="" xmlns:a16="http://schemas.microsoft.com/office/drawing/2014/main" val="20002"/>
                    </a:ext>
                  </a:extLst>
                </a:gridCol>
              </a:tblGrid>
              <a:tr h="169004">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237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2968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Ice Plant </a:t>
                      </a:r>
                      <a:r>
                        <a:rPr kumimoji="0" lang="en-US" sz="1800" kern="1200" dirty="0">
                          <a:solidFill>
                            <a:schemeClr val="dk1"/>
                          </a:solidFill>
                          <a:latin typeface="+mn-lt"/>
                          <a:ea typeface="+mn-ea"/>
                          <a:cs typeface="+mn-cs"/>
                        </a:rPr>
                        <a:t>/Storage of minimum 10 tonne</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1</a:t>
                      </a:r>
                      <a:endParaRPr lang="en-US" sz="1800" b="1" dirty="0">
                        <a:solidFill>
                          <a:srgbClr val="000000"/>
                        </a:solidFill>
                        <a:latin typeface="Times New Roman"/>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40 </a:t>
                      </a:r>
                      <a:r>
                        <a:rPr lang="en-US" sz="1800" b="1" dirty="0" err="1" smtClean="0">
                          <a:solidFill>
                            <a:srgbClr val="000000"/>
                          </a:solidFill>
                          <a:latin typeface="Times New Roman"/>
                          <a:ea typeface="Times New Roman"/>
                          <a:cs typeface="Times New Roman"/>
                        </a:rPr>
                        <a:t>lakhs</a:t>
                      </a:r>
                      <a:r>
                        <a:rPr lang="en-US" sz="1800" b="1" dirty="0" smtClean="0">
                          <a:solidFill>
                            <a:srgbClr val="000000"/>
                          </a:solidFill>
                          <a:latin typeface="Times New Roman"/>
                          <a:ea typeface="Times New Roman"/>
                          <a:cs typeface="Times New Roman"/>
                        </a:rPr>
                        <a:t>.</a:t>
                      </a:r>
                      <a:endParaRPr lang="en-US" sz="1800" b="1" dirty="0">
                        <a:solidFill>
                          <a:srgbClr val="0000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Calibri"/>
                          <a:cs typeface="Times New Roman"/>
                        </a:rPr>
                        <a:t>16.0 </a:t>
                      </a:r>
                      <a:r>
                        <a:rPr lang="en-US" sz="1800" b="1" dirty="0" err="1" smtClean="0">
                          <a:solidFill>
                            <a:srgbClr val="000000"/>
                          </a:solidFill>
                          <a:latin typeface="Times New Roman"/>
                          <a:ea typeface="Calibri"/>
                          <a:cs typeface="Times New Roman"/>
                        </a:rPr>
                        <a:t>lakhs</a:t>
                      </a:r>
                      <a:endParaRPr lang="en-US" sz="1800" b="1" dirty="0" smtClean="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solidFill>
                            <a:srgbClr val="000000"/>
                          </a:solidFill>
                          <a:latin typeface="Times New Roman"/>
                          <a:ea typeface="Calibri"/>
                          <a:cs typeface="Times New Roman"/>
                        </a:rPr>
                        <a:t>24.0 </a:t>
                      </a:r>
                      <a:r>
                        <a:rPr lang="en-US" sz="1800" b="1" dirty="0">
                          <a:solidFill>
                            <a:srgbClr val="000000"/>
                          </a:solidFill>
                          <a:latin typeface="Times New Roman"/>
                          <a:ea typeface="Calibri"/>
                          <a:cs typeface="Times New Roman"/>
                        </a:rPr>
                        <a:t>lakhs</a:t>
                      </a: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664857">
                <a:tc>
                  <a:txBody>
                    <a:bodyPr/>
                    <a:lstStyle/>
                    <a:p>
                      <a:pPr algn="just">
                        <a:lnSpc>
                          <a:spcPct val="115000"/>
                        </a:lnSpc>
                        <a:spcAft>
                          <a:spcPts val="0"/>
                        </a:spcAft>
                      </a:pPr>
                      <a:r>
                        <a:rPr kumimoji="0" lang="en-US" sz="1800" kern="1200" dirty="0" smtClean="0">
                          <a:solidFill>
                            <a:schemeClr val="dk1"/>
                          </a:solidFill>
                          <a:latin typeface="+mn-lt"/>
                          <a:ea typeface="+mn-ea"/>
                          <a:cs typeface="+mn-cs"/>
                        </a:rPr>
                        <a:t>Ice Plant </a:t>
                      </a:r>
                      <a:r>
                        <a:rPr kumimoji="0" lang="en-US" sz="1800" kern="1200" dirty="0">
                          <a:solidFill>
                            <a:schemeClr val="dk1"/>
                          </a:solidFill>
                          <a:latin typeface="+mn-lt"/>
                          <a:ea typeface="+mn-ea"/>
                          <a:cs typeface="+mn-cs"/>
                        </a:rPr>
                        <a:t>/Storage of minimum 20 tonne</a:t>
                      </a:r>
                      <a:endParaRPr lang="en-US" sz="1800" dirty="0">
                        <a:latin typeface="Times New Roman" pitchFamily="18" charset="0"/>
                        <a:ea typeface="Times New Roman"/>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2</a:t>
                      </a:r>
                      <a:endParaRPr lang="en-US" sz="1800" b="1" dirty="0">
                        <a:solidFill>
                          <a:srgbClr val="000000"/>
                        </a:solidFill>
                        <a:latin typeface="Times New Roman"/>
                        <a:ea typeface="Times New Roman"/>
                        <a:cs typeface="Times New Roman"/>
                      </a:endParaRPr>
                    </a:p>
                    <a:p>
                      <a:pPr algn="ctr">
                        <a:lnSpc>
                          <a:spcPct val="115000"/>
                        </a:lnSpc>
                        <a:spcAft>
                          <a:spcPts val="0"/>
                        </a:spcAft>
                      </a:pPr>
                      <a:endParaRPr lang="en-US" sz="1800" b="1" dirty="0">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80 </a:t>
                      </a:r>
                      <a:r>
                        <a:rPr lang="en-US" sz="1800" b="1" dirty="0" err="1" smtClean="0">
                          <a:solidFill>
                            <a:srgbClr val="000000"/>
                          </a:solidFill>
                          <a:latin typeface="Times New Roman"/>
                          <a:ea typeface="Times New Roman"/>
                          <a:cs typeface="Times New Roman"/>
                        </a:rPr>
                        <a:t>lakhs</a:t>
                      </a:r>
                      <a:r>
                        <a:rPr lang="en-US" sz="1800" b="1" dirty="0" smtClean="0">
                          <a:solidFill>
                            <a:srgbClr val="000000"/>
                          </a:solidFill>
                          <a:latin typeface="Times New Roman"/>
                          <a:ea typeface="Times New Roman"/>
                          <a:cs typeface="Times New Roman"/>
                        </a:rPr>
                        <a:t> </a:t>
                      </a:r>
                      <a:endParaRPr lang="en-US" sz="18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Times New Roman"/>
                          <a:cs typeface="Times New Roman"/>
                        </a:rPr>
                        <a:t>32.0 </a:t>
                      </a:r>
                      <a:r>
                        <a:rPr lang="en-US" sz="1800" b="1" dirty="0" err="1" smtClean="0">
                          <a:solidFill>
                            <a:srgbClr val="000000"/>
                          </a:solidFill>
                          <a:latin typeface="Times New Roman"/>
                          <a:ea typeface="Times New Roman"/>
                          <a:cs typeface="Times New Roman"/>
                        </a:rPr>
                        <a:t>lakhs</a:t>
                      </a:r>
                      <a:endParaRPr lang="en-US" sz="1800" b="1" dirty="0" smtClean="0">
                        <a:solidFill>
                          <a:srgbClr val="000000"/>
                        </a:solidFill>
                        <a:latin typeface="Times New Roman"/>
                        <a:ea typeface="Times New Roman"/>
                        <a:cs typeface="Times New Roman"/>
                      </a:endParaRPr>
                    </a:p>
                    <a:p>
                      <a:pPr algn="ctr">
                        <a:lnSpc>
                          <a:spcPct val="115000"/>
                        </a:lnSpc>
                        <a:spcAft>
                          <a:spcPts val="0"/>
                        </a:spcAft>
                      </a:pPr>
                      <a:endParaRPr lang="en-US" sz="18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a:ea typeface="Calibri"/>
                          <a:cs typeface="Times New Roman"/>
                        </a:rPr>
                        <a:t>48.0 </a:t>
                      </a:r>
                      <a:r>
                        <a:rPr lang="en-US" sz="1800" b="1" dirty="0">
                          <a:solidFill>
                            <a:srgbClr val="000000"/>
                          </a:solidFill>
                          <a:latin typeface="Times New Roman"/>
                          <a:ea typeface="Calibri"/>
                          <a:cs typeface="Times New Roman"/>
                        </a:rPr>
                        <a:t>lakhs</a:t>
                      </a:r>
                      <a:endParaRPr lang="en-US" sz="1800" b="1"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560685">
                <a:tc gridSpan="3">
                  <a:txBody>
                    <a:bodyPr/>
                    <a:lstStyle/>
                    <a:p>
                      <a:pPr algn="just">
                        <a:lnSpc>
                          <a:spcPct val="115000"/>
                        </a:lnSpc>
                        <a:spcAft>
                          <a:spcPts val="0"/>
                        </a:spcAft>
                        <a:buFont typeface="Wingdings" pitchFamily="2" charset="2"/>
                        <a:buChar char="§"/>
                      </a:pPr>
                      <a:r>
                        <a:rPr lang="en-US" sz="1400" b="1" u="sng" dirty="0">
                          <a:latin typeface="Bahnschrift SemiCondensed" pitchFamily="34" charset="0"/>
                          <a:ea typeface="Times New Roman"/>
                          <a:cs typeface="Times New Roman"/>
                        </a:rPr>
                        <a:t>Documents</a:t>
                      </a:r>
                      <a:r>
                        <a:rPr lang="en-US" sz="1400" b="1" u="sng" baseline="0" dirty="0">
                          <a:latin typeface="Bahnschrift SemiCondensed" pitchFamily="34" charset="0"/>
                          <a:ea typeface="Times New Roman"/>
                          <a:cs typeface="Times New Roman"/>
                        </a:rPr>
                        <a:t> Required</a:t>
                      </a:r>
                    </a:p>
                    <a:p>
                      <a:pPr lvl="0">
                        <a:buFont typeface="Wingdings" pitchFamily="2" charset="2"/>
                        <a:buChar char="§"/>
                      </a:pPr>
                      <a:r>
                        <a:rPr kumimoji="0" lang="en-US" sz="1400" kern="1200" dirty="0">
                          <a:solidFill>
                            <a:schemeClr val="dk1"/>
                          </a:solidFill>
                          <a:latin typeface="+mn-lt"/>
                          <a:ea typeface="+mn-ea"/>
                          <a:cs typeface="+mn-cs"/>
                        </a:rPr>
                        <a:t>Residence Certificate of 15 years </a:t>
                      </a:r>
                    </a:p>
                    <a:p>
                      <a:pPr lvl="0">
                        <a:buFont typeface="Wingdings" pitchFamily="2" charset="2"/>
                        <a:buChar char="§"/>
                      </a:pPr>
                      <a:r>
                        <a:rPr kumimoji="0" lang="en-US" sz="1400" kern="1200" dirty="0">
                          <a:solidFill>
                            <a:schemeClr val="dk1"/>
                          </a:solidFill>
                          <a:latin typeface="+mn-lt"/>
                          <a:ea typeface="+mn-ea"/>
                          <a:cs typeface="+mn-cs"/>
                        </a:rPr>
                        <a:t>Aadhaar Card               </a:t>
                      </a:r>
                    </a:p>
                    <a:p>
                      <a:pPr lvl="0">
                        <a:buFont typeface="Wingdings" pitchFamily="2" charset="2"/>
                        <a:buChar char="§"/>
                      </a:pPr>
                      <a:r>
                        <a:rPr kumimoji="0" lang="en-US" sz="1400" kern="1200" dirty="0">
                          <a:solidFill>
                            <a:schemeClr val="dk1"/>
                          </a:solidFill>
                          <a:latin typeface="+mn-lt"/>
                          <a:ea typeface="+mn-ea"/>
                          <a:cs typeface="+mn-cs"/>
                        </a:rPr>
                        <a:t>SC/ST Certificate (if applicable)</a:t>
                      </a:r>
                    </a:p>
                    <a:p>
                      <a:pPr lvl="0">
                        <a:buFont typeface="Wingdings" pitchFamily="2" charset="2"/>
                        <a:buChar char="§"/>
                      </a:pPr>
                      <a:r>
                        <a:rPr kumimoji="0" lang="en-US" sz="1400" kern="1200" dirty="0">
                          <a:solidFill>
                            <a:schemeClr val="dk1"/>
                          </a:solidFill>
                          <a:latin typeface="+mn-lt"/>
                          <a:ea typeface="+mn-ea"/>
                          <a:cs typeface="+mn-cs"/>
                        </a:rPr>
                        <a:t>Quotation of Ice Plant/Cold Storage</a:t>
                      </a:r>
                    </a:p>
                    <a:p>
                      <a:pPr lvl="0">
                        <a:buFont typeface="Wingdings" pitchFamily="2" charset="2"/>
                        <a:buChar char="§"/>
                      </a:pPr>
                      <a:r>
                        <a:rPr kumimoji="0" lang="en-US" sz="1400" kern="1200" dirty="0">
                          <a:solidFill>
                            <a:schemeClr val="dk1"/>
                          </a:solidFill>
                          <a:latin typeface="+mn-lt"/>
                          <a:ea typeface="+mn-ea"/>
                          <a:cs typeface="+mn-cs"/>
                        </a:rPr>
                        <a:t>Detail Project Proposal</a:t>
                      </a:r>
                    </a:p>
                    <a:p>
                      <a:pPr lvl="0">
                        <a:buFont typeface="Wingdings" pitchFamily="2" charset="2"/>
                        <a:buChar char="§"/>
                      </a:pPr>
                      <a:r>
                        <a:rPr kumimoji="0" lang="en-US" sz="1400" kern="1200" dirty="0">
                          <a:solidFill>
                            <a:schemeClr val="dk1"/>
                          </a:solidFill>
                          <a:latin typeface="+mn-lt"/>
                          <a:ea typeface="+mn-ea"/>
                          <a:cs typeface="+mn-cs"/>
                        </a:rPr>
                        <a:t>Engineering Layout</a:t>
                      </a:r>
                    </a:p>
                    <a:p>
                      <a:pPr lvl="0">
                        <a:buFont typeface="Wingdings" pitchFamily="2" charset="2"/>
                        <a:buChar char="§"/>
                      </a:pPr>
                      <a:r>
                        <a:rPr kumimoji="0" lang="en-US" sz="1400" kern="1200" dirty="0">
                          <a:solidFill>
                            <a:schemeClr val="dk1"/>
                          </a:solidFill>
                          <a:latin typeface="+mn-lt"/>
                          <a:ea typeface="+mn-ea"/>
                          <a:cs typeface="+mn-cs"/>
                        </a:rPr>
                        <a:t>Survey Plan               </a:t>
                      </a:r>
                    </a:p>
                    <a:p>
                      <a:pPr lvl="0">
                        <a:buFont typeface="Wingdings" pitchFamily="2" charset="2"/>
                        <a:buChar char="§"/>
                      </a:pPr>
                      <a:r>
                        <a:rPr kumimoji="0" lang="en-US" sz="1400" kern="1200" dirty="0">
                          <a:solidFill>
                            <a:schemeClr val="dk1"/>
                          </a:solidFill>
                          <a:latin typeface="+mn-lt"/>
                          <a:ea typeface="+mn-ea"/>
                          <a:cs typeface="+mn-cs"/>
                        </a:rPr>
                        <a:t>Form I &amp; XIV</a:t>
                      </a:r>
                    </a:p>
                    <a:p>
                      <a:pPr lvl="0">
                        <a:buFont typeface="Wingdings" pitchFamily="2" charset="2"/>
                        <a:buChar char="§"/>
                      </a:pPr>
                      <a:r>
                        <a:rPr kumimoji="0" lang="en-US" sz="1400" kern="1200" dirty="0">
                          <a:solidFill>
                            <a:schemeClr val="dk1"/>
                          </a:solidFill>
                          <a:latin typeface="+mn-lt"/>
                          <a:ea typeface="+mn-ea"/>
                          <a:cs typeface="+mn-cs"/>
                        </a:rPr>
                        <a:t>Sale Deed/ Lease Deed</a:t>
                      </a:r>
                    </a:p>
                    <a:p>
                      <a:pPr lvl="0">
                        <a:buFont typeface="Wingdings" pitchFamily="2" charset="2"/>
                        <a:buChar char="§"/>
                      </a:pPr>
                      <a:r>
                        <a:rPr kumimoji="0" lang="en-US" sz="1400" kern="1200" dirty="0" smtClean="0">
                          <a:solidFill>
                            <a:schemeClr val="dk1"/>
                          </a:solidFill>
                          <a:latin typeface="+mn-lt"/>
                          <a:ea typeface="+mn-ea"/>
                          <a:cs typeface="+mn-cs"/>
                        </a:rPr>
                        <a:t>Registration </a:t>
                      </a:r>
                      <a:r>
                        <a:rPr kumimoji="0" lang="en-US" sz="1400" kern="1200" dirty="0">
                          <a:solidFill>
                            <a:schemeClr val="dk1"/>
                          </a:solidFill>
                          <a:latin typeface="+mn-lt"/>
                          <a:ea typeface="+mn-ea"/>
                          <a:cs typeface="+mn-cs"/>
                        </a:rPr>
                        <a:t>Detail (if any</a:t>
                      </a:r>
                      <a:r>
                        <a:rPr kumimoji="0" lang="en-US" sz="1400" kern="1200" dirty="0" smtClean="0">
                          <a:solidFill>
                            <a:schemeClr val="dk1"/>
                          </a:solidFill>
                          <a:latin typeface="+mn-lt"/>
                          <a:ea typeface="+mn-ea"/>
                          <a:cs typeface="+mn-cs"/>
                        </a:rPr>
                        <a:t>)</a:t>
                      </a:r>
                    </a:p>
                    <a:p>
                      <a:pPr lvl="0">
                        <a:buFont typeface="Wingdings" pitchFamily="2" charset="2"/>
                        <a:buChar char="§"/>
                      </a:pPr>
                      <a:r>
                        <a:rPr kumimoji="0" lang="en-US" sz="1400" kern="1200" dirty="0" smtClean="0">
                          <a:solidFill>
                            <a:schemeClr val="dk1"/>
                          </a:solidFill>
                          <a:latin typeface="+mn-lt"/>
                          <a:ea typeface="+mn-ea"/>
                          <a:cs typeface="+mn-cs"/>
                        </a:rPr>
                        <a:t>NOC from Pollution Control Board</a:t>
                      </a:r>
                    </a:p>
                    <a:p>
                      <a:pPr lvl="0">
                        <a:buFont typeface="Wingdings" pitchFamily="2" charset="2"/>
                        <a:buChar char="§"/>
                      </a:pPr>
                      <a:r>
                        <a:rPr kumimoji="0" lang="en-US" sz="1400" kern="1200" dirty="0" smtClean="0">
                          <a:solidFill>
                            <a:schemeClr val="dk1"/>
                          </a:solidFill>
                          <a:latin typeface="+mn-lt"/>
                          <a:ea typeface="+mn-ea"/>
                          <a:cs typeface="+mn-cs"/>
                        </a:rPr>
                        <a:t>Approval Letter of Power Load</a:t>
                      </a:r>
                    </a:p>
                    <a:p>
                      <a:pPr lvl="0">
                        <a:buFont typeface="Wingdings" pitchFamily="2" charset="2"/>
                        <a:buChar char="§"/>
                      </a:pPr>
                      <a:r>
                        <a:rPr kumimoji="0" lang="en-US" sz="1400" kern="1200" dirty="0" smtClean="0">
                          <a:solidFill>
                            <a:schemeClr val="dk1"/>
                          </a:solidFill>
                          <a:latin typeface="+mn-lt"/>
                          <a:ea typeface="+mn-ea"/>
                          <a:cs typeface="+mn-cs"/>
                        </a:rPr>
                        <a:t>Water Source</a:t>
                      </a:r>
                    </a:p>
                    <a:p>
                      <a:pPr lvl="0">
                        <a:buFont typeface="Wingdings" pitchFamily="2" charset="2"/>
                        <a:buChar char="§"/>
                      </a:pPr>
                      <a:r>
                        <a:rPr kumimoji="0" lang="en-US" sz="1400" kern="1200" dirty="0" smtClean="0">
                          <a:solidFill>
                            <a:schemeClr val="dk1"/>
                          </a:solidFill>
                          <a:latin typeface="+mn-lt"/>
                          <a:ea typeface="+mn-ea"/>
                          <a:cs typeface="+mn-cs"/>
                        </a:rPr>
                        <a:t>Letter from Bank to avail loan (if applicable) </a:t>
                      </a:r>
                    </a:p>
                    <a:p>
                      <a:pPr>
                        <a:buFont typeface="Wingdings" pitchFamily="2" charset="2"/>
                        <a:buChar char="§"/>
                      </a:pPr>
                      <a:r>
                        <a:rPr kumimoji="0" lang="en-US" sz="1400" kern="1200" dirty="0" smtClean="0">
                          <a:solidFill>
                            <a:schemeClr val="dk1"/>
                          </a:solidFill>
                          <a:latin typeface="+mn-lt"/>
                          <a:ea typeface="+mn-ea"/>
                          <a:cs typeface="+mn-cs"/>
                        </a:rPr>
                        <a:t>Mandate form (2 copies)</a:t>
                      </a:r>
                    </a:p>
                    <a:p>
                      <a:pPr lvl="0">
                        <a:buFont typeface="Wingdings" pitchFamily="2" charset="2"/>
                        <a:buChar char="§"/>
                      </a:pPr>
                      <a:endParaRPr kumimoji="0" lang="en-US" sz="1400" kern="1200" dirty="0">
                        <a:solidFill>
                          <a:schemeClr val="dk1"/>
                        </a:solidFill>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lvl="0">
                        <a:buFont typeface="Wingdings" pitchFamily="2" charset="2"/>
                        <a:buChar char="§"/>
                      </a:pPr>
                      <a:endParaRPr kumimoji="0" lang="en-US" sz="1400" kern="1200" dirty="0">
                        <a:solidFill>
                          <a:schemeClr val="dk1"/>
                        </a:solidFill>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tcPr>
                </a:tc>
                <a:tc>
                  <a:txBody>
                    <a:bodyPr/>
                    <a:lstStyle/>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kern="1200" dirty="0">
                        <a:solidFill>
                          <a:schemeClr val="dk1"/>
                        </a:solidFill>
                        <a:latin typeface="+mn-lt"/>
                        <a:ea typeface="+mn-ea"/>
                        <a:cs typeface="+mn-cs"/>
                      </a:endParaRPr>
                    </a:p>
                    <a:p>
                      <a:pPr>
                        <a:buFont typeface="Wingdings" pitchFamily="2" charset="2"/>
                        <a:buChar char="§"/>
                      </a:pPr>
                      <a:endParaRPr kumimoji="0" lang="en-US" sz="1400" b="1" u="sng" kern="1200" dirty="0">
                        <a:solidFill>
                          <a:schemeClr val="dk1"/>
                        </a:solidFill>
                        <a:latin typeface="+mn-lt"/>
                        <a:ea typeface="+mn-ea"/>
                        <a:cs typeface="+mn-cs"/>
                      </a:endParaRPr>
                    </a:p>
                    <a:p>
                      <a:pPr>
                        <a:buFont typeface="Wingdings" pitchFamily="2" charset="2"/>
                        <a:buChar char="§"/>
                      </a:pPr>
                      <a:endParaRPr kumimoji="0" lang="en-US" sz="1400" b="1" u="sng" kern="1200" dirty="0">
                        <a:solidFill>
                          <a:schemeClr val="dk1"/>
                        </a:solidFill>
                        <a:latin typeface="+mn-lt"/>
                        <a:ea typeface="+mn-ea"/>
                        <a:cs typeface="+mn-cs"/>
                      </a:endParaRPr>
                    </a:p>
                    <a:p>
                      <a:pPr>
                        <a:buFont typeface="Wingdings" pitchFamily="2" charset="2"/>
                        <a:buChar char="§"/>
                      </a:pPr>
                      <a:endParaRPr kumimoji="0" lang="en-US" sz="1400" b="1" u="sng" kern="1200" dirty="0">
                        <a:solidFill>
                          <a:schemeClr val="dk1"/>
                        </a:solidFill>
                        <a:latin typeface="+mn-lt"/>
                        <a:ea typeface="+mn-ea"/>
                        <a:cs typeface="+mn-cs"/>
                      </a:endParaRPr>
                    </a:p>
                    <a:p>
                      <a:pPr>
                        <a:buFont typeface="Wingdings" pitchFamily="2" charset="2"/>
                        <a:buChar char="§"/>
                      </a:pPr>
                      <a:endParaRPr kumimoji="0" lang="en-US" sz="1400" b="1" u="sng" kern="1200" dirty="0">
                        <a:solidFill>
                          <a:schemeClr val="dk1"/>
                        </a:solidFill>
                        <a:latin typeface="+mn-lt"/>
                        <a:ea typeface="+mn-ea"/>
                        <a:cs typeface="+mn-cs"/>
                      </a:endParaRPr>
                    </a:p>
                    <a:p>
                      <a:pPr>
                        <a:buFont typeface="Wingdings" pitchFamily="2" charset="2"/>
                        <a:buChar char="§"/>
                      </a:pPr>
                      <a:endParaRPr lang="en-US" sz="1400" b="1" u="sng" dirty="0">
                        <a:latin typeface="Bahnschrift SemiCondensed" pitchFamily="34" charset="0"/>
                        <a:ea typeface="Times New Roman"/>
                        <a:cs typeface="Times New Roman"/>
                      </a:endParaRPr>
                    </a:p>
                    <a:p>
                      <a:pPr algn="just">
                        <a:lnSpc>
                          <a:spcPct val="115000"/>
                        </a:lnSpc>
                        <a:spcAft>
                          <a:spcPts val="0"/>
                        </a:spcAft>
                      </a:pPr>
                      <a:endParaRPr lang="en-US" sz="14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13</a:t>
            </a:fld>
            <a:endParaRPr lang="en-US"/>
          </a:p>
        </p:txBody>
      </p:sp>
      <p:pic>
        <p:nvPicPr>
          <p:cNvPr id="8194" name="Picture 2" descr="C:\Users\Admin\Desktop\industrial-ice-plant-881.jpg"/>
          <p:cNvPicPr>
            <a:picLocks noChangeAspect="1" noChangeArrowheads="1"/>
          </p:cNvPicPr>
          <p:nvPr/>
        </p:nvPicPr>
        <p:blipFill>
          <a:blip r:embed="rId2"/>
          <a:srcRect/>
          <a:stretch>
            <a:fillRect/>
          </a:stretch>
        </p:blipFill>
        <p:spPr bwMode="auto">
          <a:xfrm>
            <a:off x="5791200" y="3200400"/>
            <a:ext cx="3352800" cy="3657600"/>
          </a:xfrm>
          <a:prstGeom prst="rect">
            <a:avLst/>
          </a:prstGeom>
          <a:noFill/>
        </p:spPr>
      </p:pic>
      <p:pic>
        <p:nvPicPr>
          <p:cNvPr id="8195" name="Picture 3" descr="C:\Users\Admin\Desktop\ammonia_block_ice_plant.jpg"/>
          <p:cNvPicPr>
            <a:picLocks noChangeAspect="1" noChangeArrowheads="1"/>
          </p:cNvPicPr>
          <p:nvPr/>
        </p:nvPicPr>
        <p:blipFill>
          <a:blip r:embed="rId3"/>
          <a:srcRect/>
          <a:stretch>
            <a:fillRect/>
          </a:stretch>
        </p:blipFill>
        <p:spPr bwMode="auto">
          <a:xfrm>
            <a:off x="3429000" y="3200400"/>
            <a:ext cx="3048000" cy="3657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947195161"/>
              </p:ext>
            </p:extLst>
          </p:nvPr>
        </p:nvGraphicFramePr>
        <p:xfrm>
          <a:off x="0" y="-23"/>
          <a:ext cx="9143999" cy="7504580"/>
        </p:xfrm>
        <a:graphic>
          <a:graphicData uri="http://schemas.openxmlformats.org/drawingml/2006/table">
            <a:tbl>
              <a:tblPr firstRow="1" bandRow="1">
                <a:tableStyleId>{5C22544A-7EE6-4342-B048-85BDC9FD1C3A}</a:tableStyleId>
              </a:tblPr>
              <a:tblGrid>
                <a:gridCol w="2971800">
                  <a:extLst>
                    <a:ext uri="{9D8B030D-6E8A-4147-A177-3AD203B41FA5}">
                      <a16:colId xmlns="" xmlns:a16="http://schemas.microsoft.com/office/drawing/2014/main" val="20000"/>
                    </a:ext>
                  </a:extLst>
                </a:gridCol>
                <a:gridCol w="1125415">
                  <a:extLst>
                    <a:ext uri="{9D8B030D-6E8A-4147-A177-3AD203B41FA5}">
                      <a16:colId xmlns="" xmlns:a16="http://schemas.microsoft.com/office/drawing/2014/main" val="20001"/>
                    </a:ext>
                  </a:extLst>
                </a:gridCol>
                <a:gridCol w="1389185"/>
                <a:gridCol w="1676400"/>
                <a:gridCol w="1981199">
                  <a:extLst>
                    <a:ext uri="{9D8B030D-6E8A-4147-A177-3AD203B41FA5}">
                      <a16:colId xmlns="" xmlns:a16="http://schemas.microsoft.com/office/drawing/2014/main" val="20002"/>
                    </a:ext>
                  </a:extLst>
                </a:gridCol>
              </a:tblGrid>
              <a:tr h="559525">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879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20262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Modernization </a:t>
                      </a:r>
                      <a:r>
                        <a:rPr kumimoji="0" lang="en-US" sz="2000" kern="1200" dirty="0">
                          <a:solidFill>
                            <a:schemeClr val="dk1"/>
                          </a:solidFill>
                          <a:latin typeface="+mn-lt"/>
                          <a:ea typeface="+mn-ea"/>
                          <a:cs typeface="+mn-cs"/>
                        </a:rPr>
                        <a:t>of cold storage / ice plant</a:t>
                      </a:r>
                      <a:endParaRPr lang="en-US" sz="200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2000" b="1" dirty="0" smtClean="0">
                          <a:solidFill>
                            <a:srgbClr val="000000"/>
                          </a:solidFill>
                          <a:latin typeface="Times New Roman" pitchFamily="18" charset="0"/>
                          <a:ea typeface="Times New Roman"/>
                          <a:cs typeface="Times New Roman" pitchFamily="18" charset="0"/>
                        </a:rPr>
                        <a:t>2</a:t>
                      </a:r>
                      <a:endParaRPr lang="en-US" sz="2000" b="1" dirty="0">
                        <a:solidFill>
                          <a:srgbClr val="000000"/>
                        </a:solidFill>
                        <a:latin typeface="Times New Roman" pitchFamily="18" charset="0"/>
                        <a:ea typeface="Times New Roman"/>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2000" b="1" dirty="0" smtClean="0">
                          <a:solidFill>
                            <a:srgbClr val="000000"/>
                          </a:solidFill>
                          <a:latin typeface="Times New Roman" pitchFamily="18" charset="0"/>
                          <a:ea typeface="Times New Roman"/>
                          <a:cs typeface="Times New Roman" pitchFamily="18" charset="0"/>
                        </a:rPr>
                        <a:t>50 </a:t>
                      </a:r>
                      <a:r>
                        <a:rPr lang="en-US" sz="2000" b="1" dirty="0" err="1" smtClean="0">
                          <a:solidFill>
                            <a:srgbClr val="000000"/>
                          </a:solidFill>
                          <a:latin typeface="Times New Roman" pitchFamily="18" charset="0"/>
                          <a:ea typeface="Times New Roman"/>
                          <a:cs typeface="Times New Roman" pitchFamily="18" charset="0"/>
                        </a:rPr>
                        <a:t>lakhs</a:t>
                      </a:r>
                      <a:endParaRPr lang="en-US" sz="2000" b="1" dirty="0">
                        <a:solidFill>
                          <a:srgbClr val="000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000000"/>
                          </a:solidFill>
                          <a:latin typeface="Times New Roman" pitchFamily="18" charset="0"/>
                          <a:ea typeface="Times New Roman"/>
                          <a:cs typeface="Times New Roman" pitchFamily="18" charset="0"/>
                        </a:rPr>
                        <a:t>20.0 </a:t>
                      </a:r>
                      <a:r>
                        <a:rPr lang="en-US" sz="2000" b="1" dirty="0" err="1" smtClean="0">
                          <a:solidFill>
                            <a:srgbClr val="000000"/>
                          </a:solidFill>
                          <a:latin typeface="Times New Roman" pitchFamily="18" charset="0"/>
                          <a:ea typeface="Times New Roman"/>
                          <a:cs typeface="Times New Roman" pitchFamily="18" charset="0"/>
                        </a:rPr>
                        <a:t>lakhs</a:t>
                      </a:r>
                      <a:r>
                        <a:rPr lang="en-US" sz="2000" b="1" dirty="0" smtClean="0">
                          <a:solidFill>
                            <a:srgbClr val="000000"/>
                          </a:solidFill>
                          <a:latin typeface="Times New Roman" pitchFamily="18" charset="0"/>
                          <a:ea typeface="Times New Roman"/>
                          <a:cs typeface="Times New Roman" pitchFamily="18" charset="0"/>
                        </a:rPr>
                        <a:t> </a:t>
                      </a:r>
                      <a:endParaRPr lang="en-US" sz="2000" b="1" dirty="0" smtClean="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2000" b="1" dirty="0" smtClean="0">
                          <a:latin typeface="Times New Roman" pitchFamily="18" charset="0"/>
                          <a:ea typeface="Calibri"/>
                          <a:cs typeface="Times New Roman" pitchFamily="18" charset="0"/>
                        </a:rPr>
                        <a:t>30.0 </a:t>
                      </a:r>
                      <a:r>
                        <a:rPr lang="en-US" sz="2000" b="1" dirty="0">
                          <a:latin typeface="Times New Roman" pitchFamily="18" charset="0"/>
                          <a:ea typeface="Calibri"/>
                          <a:cs typeface="Times New Roman" pitchFamily="18" charset="0"/>
                        </a:rPr>
                        <a:t>lakhs</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3786203">
                <a:tc gridSpan="3">
                  <a:txBody>
                    <a:bodyPr/>
                    <a:lstStyle/>
                    <a:p>
                      <a:pPr algn="just">
                        <a:lnSpc>
                          <a:spcPct val="115000"/>
                        </a:lnSpc>
                        <a:spcAft>
                          <a:spcPts val="0"/>
                        </a:spcAft>
                        <a:buFont typeface="Wingdings" pitchFamily="2" charset="2"/>
                        <a:buChar char="§"/>
                      </a:pPr>
                      <a:r>
                        <a:rPr lang="en-US" sz="1600" b="1" u="sng" dirty="0">
                          <a:latin typeface="Bahnschrift SemiCondensed" pitchFamily="34" charset="0"/>
                          <a:ea typeface="Times New Roman"/>
                          <a:cs typeface="Times New Roman"/>
                        </a:rPr>
                        <a:t>Documents</a:t>
                      </a:r>
                      <a:r>
                        <a:rPr lang="en-US" sz="1600" b="1" u="sng" baseline="0" dirty="0">
                          <a:latin typeface="Bahnschrift SemiCondensed" pitchFamily="34" charset="0"/>
                          <a:ea typeface="Times New Roman"/>
                          <a:cs typeface="Times New Roman"/>
                        </a:rPr>
                        <a:t> Required</a:t>
                      </a:r>
                    </a:p>
                    <a:p>
                      <a:pPr lvl="0">
                        <a:buFont typeface="Wingdings" pitchFamily="2" charset="2"/>
                        <a:buChar char="§"/>
                      </a:pPr>
                      <a:r>
                        <a:rPr kumimoji="0" lang="en-US" sz="1800" kern="1200" dirty="0">
                          <a:solidFill>
                            <a:schemeClr val="dk1"/>
                          </a:solidFill>
                          <a:latin typeface="+mn-lt"/>
                          <a:ea typeface="+mn-ea"/>
                          <a:cs typeface="+mn-cs"/>
                        </a:rPr>
                        <a:t>Residence Certificate of 15 years </a:t>
                      </a:r>
                    </a:p>
                    <a:p>
                      <a:pPr lvl="0">
                        <a:buFont typeface="Wingdings" pitchFamily="2" charset="2"/>
                        <a:buChar char="§"/>
                      </a:pPr>
                      <a:r>
                        <a:rPr kumimoji="0" lang="en-US" sz="1800" kern="1200" dirty="0">
                          <a:solidFill>
                            <a:schemeClr val="dk1"/>
                          </a:solidFill>
                          <a:latin typeface="+mn-lt"/>
                          <a:ea typeface="+mn-ea"/>
                          <a:cs typeface="+mn-cs"/>
                        </a:rPr>
                        <a:t>Aadhaar Card               </a:t>
                      </a:r>
                    </a:p>
                    <a:p>
                      <a:pPr lvl="0">
                        <a:buFont typeface="Wingdings" pitchFamily="2" charset="2"/>
                        <a:buChar char="§"/>
                      </a:pPr>
                      <a:r>
                        <a:rPr kumimoji="0" lang="en-US" sz="1800" kern="1200" dirty="0">
                          <a:solidFill>
                            <a:schemeClr val="dk1"/>
                          </a:solidFill>
                          <a:latin typeface="+mn-lt"/>
                          <a:ea typeface="+mn-ea"/>
                          <a:cs typeface="+mn-cs"/>
                        </a:rPr>
                        <a:t>SC/ST Certificate (if applicable)</a:t>
                      </a:r>
                    </a:p>
                    <a:p>
                      <a:pPr lvl="0">
                        <a:buFont typeface="Wingdings" pitchFamily="2" charset="2"/>
                        <a:buChar char="§"/>
                      </a:pPr>
                      <a:r>
                        <a:rPr kumimoji="0" lang="en-US" sz="1800" kern="1200" dirty="0">
                          <a:solidFill>
                            <a:schemeClr val="dk1"/>
                          </a:solidFill>
                          <a:latin typeface="+mn-lt"/>
                          <a:ea typeface="+mn-ea"/>
                          <a:cs typeface="+mn-cs"/>
                        </a:rPr>
                        <a:t>Quotation of Ice Plant/Cold Storage</a:t>
                      </a:r>
                    </a:p>
                    <a:p>
                      <a:pPr lvl="0">
                        <a:buFont typeface="Wingdings" pitchFamily="2" charset="2"/>
                        <a:buChar char="§"/>
                      </a:pPr>
                      <a:r>
                        <a:rPr kumimoji="0" lang="en-US" sz="1800" kern="1200" dirty="0">
                          <a:solidFill>
                            <a:schemeClr val="dk1"/>
                          </a:solidFill>
                          <a:latin typeface="+mn-lt"/>
                          <a:ea typeface="+mn-ea"/>
                          <a:cs typeface="+mn-cs"/>
                        </a:rPr>
                        <a:t>Detail Project Proposal</a:t>
                      </a:r>
                    </a:p>
                    <a:p>
                      <a:pPr lvl="0">
                        <a:buFont typeface="Wingdings" pitchFamily="2" charset="2"/>
                        <a:buChar char="§"/>
                      </a:pPr>
                      <a:r>
                        <a:rPr kumimoji="0" lang="en-US" sz="1800" kern="1200" dirty="0">
                          <a:solidFill>
                            <a:schemeClr val="dk1"/>
                          </a:solidFill>
                          <a:latin typeface="+mn-lt"/>
                          <a:ea typeface="+mn-ea"/>
                          <a:cs typeface="+mn-cs"/>
                        </a:rPr>
                        <a:t>Engineering Layout</a:t>
                      </a:r>
                    </a:p>
                    <a:p>
                      <a:pPr lvl="0">
                        <a:buFont typeface="Wingdings" pitchFamily="2" charset="2"/>
                        <a:buChar char="§"/>
                      </a:pPr>
                      <a:r>
                        <a:rPr kumimoji="0" lang="en-US" sz="1800" kern="1200" dirty="0">
                          <a:solidFill>
                            <a:schemeClr val="dk1"/>
                          </a:solidFill>
                          <a:latin typeface="+mn-lt"/>
                          <a:ea typeface="+mn-ea"/>
                          <a:cs typeface="+mn-cs"/>
                        </a:rPr>
                        <a:t>Survey Plan               </a:t>
                      </a:r>
                    </a:p>
                    <a:p>
                      <a:pPr lvl="0">
                        <a:buFont typeface="Wingdings" pitchFamily="2" charset="2"/>
                        <a:buChar char="§"/>
                      </a:pPr>
                      <a:r>
                        <a:rPr kumimoji="0" lang="en-US" sz="1800" kern="1200" dirty="0">
                          <a:solidFill>
                            <a:schemeClr val="dk1"/>
                          </a:solidFill>
                          <a:latin typeface="+mn-lt"/>
                          <a:ea typeface="+mn-ea"/>
                          <a:cs typeface="+mn-cs"/>
                        </a:rPr>
                        <a:t>Form I &amp; XIV</a:t>
                      </a:r>
                    </a:p>
                    <a:p>
                      <a:pPr lvl="0">
                        <a:buFont typeface="Wingdings" pitchFamily="2" charset="2"/>
                        <a:buChar char="§"/>
                      </a:pPr>
                      <a:r>
                        <a:rPr kumimoji="0" lang="en-US" sz="1800" kern="1200" dirty="0">
                          <a:solidFill>
                            <a:schemeClr val="dk1"/>
                          </a:solidFill>
                          <a:latin typeface="+mn-lt"/>
                          <a:ea typeface="+mn-ea"/>
                          <a:cs typeface="+mn-cs"/>
                        </a:rPr>
                        <a:t>Sale Deed/ Lease Deed</a:t>
                      </a:r>
                    </a:p>
                    <a:p>
                      <a:pPr lvl="0">
                        <a:buFont typeface="Wingdings" pitchFamily="2" charset="2"/>
                        <a:buChar char="§"/>
                      </a:pPr>
                      <a:r>
                        <a:rPr kumimoji="0" lang="en-US" sz="1800" kern="1200" dirty="0">
                          <a:solidFill>
                            <a:schemeClr val="dk1"/>
                          </a:solidFill>
                          <a:latin typeface="+mn-lt"/>
                          <a:ea typeface="+mn-ea"/>
                          <a:cs typeface="+mn-cs"/>
                        </a:rPr>
                        <a:t>Registration Detail (if </a:t>
                      </a:r>
                      <a:r>
                        <a:rPr kumimoji="0" lang="en-US" sz="1800" kern="1200" dirty="0" smtClean="0">
                          <a:solidFill>
                            <a:schemeClr val="dk1"/>
                          </a:solidFill>
                          <a:latin typeface="+mn-lt"/>
                          <a:ea typeface="+mn-ea"/>
                          <a:cs typeface="+mn-cs"/>
                        </a:rPr>
                        <a:t>any)</a:t>
                      </a:r>
                    </a:p>
                    <a:p>
                      <a:pPr lvl="0">
                        <a:buFont typeface="Wingdings" pitchFamily="2" charset="2"/>
                        <a:buChar char="§"/>
                      </a:pPr>
                      <a:r>
                        <a:rPr kumimoji="0" lang="en-US" sz="1600" kern="1200" dirty="0" smtClean="0">
                          <a:solidFill>
                            <a:schemeClr val="dk1"/>
                          </a:solidFill>
                          <a:latin typeface="+mn-lt"/>
                          <a:ea typeface="+mn-ea"/>
                          <a:cs typeface="+mn-cs"/>
                        </a:rPr>
                        <a:t>NOC from Pollution Control Board</a:t>
                      </a:r>
                    </a:p>
                    <a:p>
                      <a:pPr lvl="0">
                        <a:buFont typeface="Wingdings" pitchFamily="2" charset="2"/>
                        <a:buChar char="§"/>
                      </a:pPr>
                      <a:r>
                        <a:rPr kumimoji="0" lang="en-US" sz="1600" kern="1200" dirty="0" smtClean="0">
                          <a:solidFill>
                            <a:schemeClr val="dk1"/>
                          </a:solidFill>
                          <a:latin typeface="+mn-lt"/>
                          <a:ea typeface="+mn-ea"/>
                          <a:cs typeface="+mn-cs"/>
                        </a:rPr>
                        <a:t>Approval Letter of Power Load</a:t>
                      </a:r>
                    </a:p>
                    <a:p>
                      <a:pPr lvl="0">
                        <a:buFont typeface="Wingdings" pitchFamily="2" charset="2"/>
                        <a:buNone/>
                      </a:pPr>
                      <a:r>
                        <a:rPr kumimoji="0" lang="en-US" sz="1600" kern="1200" dirty="0" smtClean="0">
                          <a:solidFill>
                            <a:schemeClr val="dk1"/>
                          </a:solidFill>
                          <a:latin typeface="+mn-lt"/>
                          <a:ea typeface="+mn-ea"/>
                          <a:cs typeface="+mn-cs"/>
                        </a:rPr>
                        <a:t>  Water Source</a:t>
                      </a:r>
                    </a:p>
                    <a:p>
                      <a:pPr lvl="0">
                        <a:buFont typeface="Wingdings" pitchFamily="2" charset="2"/>
                        <a:buChar char="§"/>
                      </a:pPr>
                      <a:r>
                        <a:rPr kumimoji="0" lang="en-US" sz="1600" kern="1200" dirty="0" smtClean="0">
                          <a:solidFill>
                            <a:schemeClr val="dk1"/>
                          </a:solidFill>
                          <a:latin typeface="+mn-lt"/>
                          <a:ea typeface="+mn-ea"/>
                          <a:cs typeface="+mn-cs"/>
                        </a:rPr>
                        <a:t>Letter from Bank to avail loan (if applicable) </a:t>
                      </a:r>
                    </a:p>
                    <a:p>
                      <a:pPr lvl="0">
                        <a:buFont typeface="Wingdings" pitchFamily="2" charset="2"/>
                        <a:buChar char="§"/>
                      </a:pPr>
                      <a:r>
                        <a:rPr kumimoji="0" lang="en-US" sz="1600" kern="1200" dirty="0" smtClean="0">
                          <a:solidFill>
                            <a:schemeClr val="dk1"/>
                          </a:solidFill>
                          <a:latin typeface="+mn-lt"/>
                          <a:ea typeface="+mn-ea"/>
                          <a:cs typeface="+mn-cs"/>
                        </a:rPr>
                        <a:t>Mandate form (2 copies)</a:t>
                      </a:r>
                      <a:endParaRPr lang="en-US" sz="1600" b="1" u="sng" baseline="0" dirty="0" smtClean="0">
                        <a:latin typeface="Bahnschrift SemiCondensed" pitchFamily="34" charset="0"/>
                        <a:ea typeface="Times New Roman"/>
                        <a:cs typeface="Times New Roman"/>
                      </a:endParaRPr>
                    </a:p>
                    <a:p>
                      <a:pPr algn="just">
                        <a:lnSpc>
                          <a:spcPct val="115000"/>
                        </a:lnSpc>
                        <a:spcAft>
                          <a:spcPts val="0"/>
                        </a:spcAft>
                        <a:buFont typeface="Wingdings" pitchFamily="2" charset="2"/>
                        <a:buChar char="§"/>
                      </a:pPr>
                      <a:endParaRPr lang="en-US" sz="1600" b="1" u="sng" baseline="0"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just">
                        <a:lnSpc>
                          <a:spcPct val="115000"/>
                        </a:lnSpc>
                        <a:spcAft>
                          <a:spcPts val="0"/>
                        </a:spcAft>
                        <a:buFont typeface="Wingdings" pitchFamily="2" charset="2"/>
                        <a:buChar char="§"/>
                      </a:pPr>
                      <a:endParaRPr lang="en-US" sz="1600" b="1" u="sng" baseline="0" dirty="0">
                        <a:latin typeface="Bahnschrift SemiCondensed" pitchFamily="34" charset="0"/>
                        <a:ea typeface="Times New Roman"/>
                        <a:cs typeface="Times New Roman"/>
                      </a:endParaRPr>
                    </a:p>
                  </a:txBody>
                  <a:tcPr marL="68580" marR="68580" marT="0" marB="0"/>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14</a:t>
            </a:fld>
            <a:endParaRPr lang="en-US"/>
          </a:p>
        </p:txBody>
      </p:sp>
      <p:pic>
        <p:nvPicPr>
          <p:cNvPr id="6" name="Picture 3" descr="C:\Users\Admin\Desktop\ammonia_block_ice_plant.jpg"/>
          <p:cNvPicPr>
            <a:picLocks noChangeAspect="1" noChangeArrowheads="1"/>
          </p:cNvPicPr>
          <p:nvPr/>
        </p:nvPicPr>
        <p:blipFill>
          <a:blip r:embed="rId2"/>
          <a:srcRect/>
          <a:stretch>
            <a:fillRect/>
          </a:stretch>
        </p:blipFill>
        <p:spPr bwMode="auto">
          <a:xfrm>
            <a:off x="5334000" y="3124200"/>
            <a:ext cx="3810000" cy="4495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8229600" cy="1143000"/>
          </a:xfrm>
        </p:spPr>
        <p:txBody>
          <a:bodyPr>
            <a:normAutofit fontScale="90000"/>
          </a:bodyPr>
          <a:lstStyle/>
          <a:p>
            <a:pPr algn="ctr"/>
            <a:r>
              <a:rPr lang="en-US" dirty="0" smtClean="0">
                <a:latin typeface="Algerian" pitchFamily="82" charset="0"/>
              </a:rPr>
              <a:t>Individual Development and Self Sustaining Schemes  </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00108"/>
            <a:ext cx="8229600" cy="428628"/>
          </a:xfrm>
        </p:spPr>
        <p:txBody>
          <a:bodyPr>
            <a:normAutofit fontScale="90000"/>
          </a:bodyPr>
          <a:lstStyle/>
          <a:p>
            <a:r>
              <a:rPr lang="en-IN" sz="3600" b="1" u="sng" dirty="0">
                <a:latin typeface="Times New Roman" pitchFamily="18" charset="0"/>
                <a:cs typeface="Times New Roman" pitchFamily="18" charset="0"/>
              </a:rPr>
              <a:t/>
            </a:r>
            <a:br>
              <a:rPr lang="en-IN" sz="3600" b="1" u="sng" dirty="0">
                <a:latin typeface="Times New Roman" pitchFamily="18" charset="0"/>
                <a:cs typeface="Times New Roman" pitchFamily="18" charset="0"/>
              </a:rPr>
            </a:br>
            <a:r>
              <a:rPr lang="en-IN" sz="2800" b="1" u="sng" dirty="0">
                <a:latin typeface="Times New Roman" pitchFamily="18" charset="0"/>
                <a:cs typeface="Times New Roman" pitchFamily="18" charset="0"/>
              </a:rPr>
              <a:t/>
            </a:r>
            <a:br>
              <a:rPr lang="en-IN" sz="2800" b="1" u="sng" dirty="0">
                <a:latin typeface="Times New Roman" pitchFamily="18" charset="0"/>
                <a:cs typeface="Times New Roman" pitchFamily="18" charset="0"/>
              </a:rPr>
            </a:br>
            <a:endParaRPr lang="en-IN" sz="2800" b="1" u="sng" dirty="0">
              <a:latin typeface="Times New Roman" pitchFamily="18" charset="0"/>
              <a:cs typeface="Times New Roman" pitchFamily="18" charset="0"/>
            </a:endParaRPr>
          </a:p>
        </p:txBody>
      </p:sp>
      <p:sp>
        <p:nvSpPr>
          <p:cNvPr id="6" name="Rectangle 5"/>
          <p:cNvSpPr/>
          <p:nvPr/>
        </p:nvSpPr>
        <p:spPr>
          <a:xfrm>
            <a:off x="357158" y="785795"/>
            <a:ext cx="8429684" cy="3693319"/>
          </a:xfrm>
          <a:prstGeom prst="rect">
            <a:avLst/>
          </a:prstGeom>
        </p:spPr>
        <p:txBody>
          <a:bodyPr wrap="square">
            <a:spAutoFit/>
          </a:bodyPr>
          <a:lstStyle/>
          <a:p>
            <a:endParaRPr lang="en-IN" b="1" u="sng" dirty="0">
              <a:latin typeface="Times New Roman" pitchFamily="18" charset="0"/>
              <a:cs typeface="Times New Roman" pitchFamily="18" charset="0"/>
            </a:endParaRPr>
          </a:p>
          <a:p>
            <a:pPr lvl="0" algn="just"/>
            <a:endParaRPr lang="en-IN" b="1" u="sng" dirty="0">
              <a:solidFill>
                <a:schemeClr val="dk1"/>
              </a:solidFill>
              <a:latin typeface="Times New Roman" pitchFamily="18" charset="0"/>
              <a:cs typeface="Times New Roman" pitchFamily="18" charset="0"/>
            </a:endParaRPr>
          </a:p>
          <a:p>
            <a:pPr lvl="0"/>
            <a:r>
              <a:rPr lang="en-US" dirty="0"/>
              <a:t>Application in prescribed form, Joint Photograph of applicant with his/her spouse.</a:t>
            </a:r>
          </a:p>
          <a:p>
            <a:pPr lvl="0"/>
            <a:r>
              <a:rPr lang="en-US" dirty="0"/>
              <a:t>Survey Plan showing neighboring area in original, Engineering layout, Project Report, Affidavit, Form I&amp;XIV of the proposed land, N.O.C. from local Panchayat.</a:t>
            </a:r>
          </a:p>
          <a:p>
            <a:pPr lvl="0"/>
            <a:r>
              <a:rPr lang="en-US" dirty="0"/>
              <a:t>Proof of existence of the farm in case the farm is a existing as the traditional farm.</a:t>
            </a:r>
          </a:p>
          <a:p>
            <a:pPr lvl="0"/>
            <a:r>
              <a:rPr lang="en-US" dirty="0"/>
              <a:t>Ownership/leased document.</a:t>
            </a:r>
          </a:p>
          <a:p>
            <a:pPr lvl="0"/>
            <a:r>
              <a:rPr lang="en-US" dirty="0"/>
              <a:t>Residence Certificate of 15 years in Goa.</a:t>
            </a:r>
          </a:p>
          <a:p>
            <a:pPr lvl="0"/>
            <a:r>
              <a:rPr lang="en-US" dirty="0"/>
              <a:t>Training completion certificate of crab farming from Directorate of Fisheries/MPEDA/ ICAR/ any other Institute.</a:t>
            </a:r>
          </a:p>
          <a:p>
            <a:pPr lvl="0"/>
            <a:r>
              <a:rPr lang="en-US" dirty="0"/>
              <a:t>	Mandate Form.</a:t>
            </a:r>
          </a:p>
          <a:p>
            <a:pPr algn="just"/>
            <a:endParaRPr lang="en-IN" dirty="0">
              <a:solidFill>
                <a:schemeClr val="dk1"/>
              </a:solidFill>
              <a:latin typeface="Times New Roman" pitchFamily="18" charset="0"/>
              <a:cs typeface="Times New Roman" pitchFamily="18" charset="0"/>
            </a:endParaRPr>
          </a:p>
          <a:p>
            <a:endParaRPr lang="en-IN" b="1" u="sng"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0"/>
          <a:ext cx="9144000" cy="6705600"/>
        </p:xfrm>
        <a:graphic>
          <a:graphicData uri="http://schemas.openxmlformats.org/drawingml/2006/table">
            <a:tbl>
              <a:tblPr firstRow="1" bandRow="1">
                <a:tableStyleId>{5C22544A-7EE6-4342-B048-85BDC9FD1C3A}</a:tableStyleId>
              </a:tblPr>
              <a:tblGrid>
                <a:gridCol w="1975104">
                  <a:extLst>
                    <a:ext uri="{9D8B030D-6E8A-4147-A177-3AD203B41FA5}">
                      <a16:colId xmlns="" xmlns:a16="http://schemas.microsoft.com/office/drawing/2014/main" val="20000"/>
                    </a:ext>
                  </a:extLst>
                </a:gridCol>
                <a:gridCol w="2999265">
                  <a:extLst>
                    <a:ext uri="{9D8B030D-6E8A-4147-A177-3AD203B41FA5}">
                      <a16:colId xmlns="" xmlns:a16="http://schemas.microsoft.com/office/drawing/2014/main" val="20001"/>
                    </a:ext>
                  </a:extLst>
                </a:gridCol>
                <a:gridCol w="4169631">
                  <a:extLst>
                    <a:ext uri="{9D8B030D-6E8A-4147-A177-3AD203B41FA5}">
                      <a16:colId xmlns="" xmlns:a16="http://schemas.microsoft.com/office/drawing/2014/main" val="20002"/>
                    </a:ext>
                  </a:extLst>
                </a:gridCol>
              </a:tblGrid>
              <a:tr h="512663">
                <a:tc>
                  <a:txBody>
                    <a:bodyPr/>
                    <a:lstStyle/>
                    <a:p>
                      <a:pPr algn="ctr"/>
                      <a:r>
                        <a:rPr lang="en-US" dirty="0"/>
                        <a:t>Scheme</a:t>
                      </a:r>
                    </a:p>
                  </a:txBody>
                  <a:tcPr/>
                </a:tc>
                <a:tc gridSpan="2">
                  <a:txBody>
                    <a:bodyPr/>
                    <a:lstStyle/>
                    <a:p>
                      <a:pPr algn="ctr"/>
                      <a:r>
                        <a:rPr lang="en-US" dirty="0"/>
                        <a:t>Quantum of Assistance</a:t>
                      </a:r>
                    </a:p>
                  </a:txBody>
                  <a:tcPr/>
                </a:tc>
                <a:tc hMerge="1">
                  <a:txBody>
                    <a:bodyPr/>
                    <a:lstStyle/>
                    <a:p>
                      <a:endParaRPr lang="en-US"/>
                    </a:p>
                  </a:txBody>
                  <a:tcPr/>
                </a:tc>
                <a:extLst>
                  <a:ext uri="{0D108BD9-81ED-4DB2-BD59-A6C34878D82A}">
                    <a16:rowId xmlns="" xmlns:a16="http://schemas.microsoft.com/office/drawing/2014/main" val="10000"/>
                  </a:ext>
                </a:extLst>
              </a:tr>
              <a:tr h="23383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b="1" u="none" dirty="0" smtClean="0">
                          <a:latin typeface="Times New Roman" pitchFamily="18" charset="0"/>
                          <a:cs typeface="Times New Roman" pitchFamily="18" charset="0"/>
                        </a:rPr>
                        <a:t>9.Financial </a:t>
                      </a:r>
                      <a:r>
                        <a:rPr lang="en-IN" b="1" u="none" dirty="0">
                          <a:latin typeface="Times New Roman" pitchFamily="18" charset="0"/>
                          <a:cs typeface="Times New Roman" pitchFamily="18" charset="0"/>
                        </a:rPr>
                        <a:t>Assistance for setting up of Crab farming Unit in Goa</a:t>
                      </a:r>
                    </a:p>
                    <a:p>
                      <a:endParaRPr lang="en-US" dirty="0"/>
                    </a:p>
                  </a:txBody>
                  <a:tcPr/>
                </a:tc>
                <a:tc gridSpan="2">
                  <a:txBody>
                    <a:bodyPr/>
                    <a:lstStyle/>
                    <a:p>
                      <a:pPr lvl="0" algn="just"/>
                      <a:r>
                        <a:rPr lang="en-IN" u="sng" dirty="0">
                          <a:solidFill>
                            <a:schemeClr val="dk1"/>
                          </a:solidFill>
                          <a:latin typeface="Times New Roman" pitchFamily="18" charset="0"/>
                          <a:cs typeface="Times New Roman" pitchFamily="18" charset="0"/>
                        </a:rPr>
                        <a:t>Financial assistance for setting up of the crab culture unit</a:t>
                      </a:r>
                    </a:p>
                    <a:p>
                      <a:pPr algn="just"/>
                      <a:r>
                        <a:rPr lang="en-IN" dirty="0">
                          <a:solidFill>
                            <a:schemeClr val="dk1"/>
                          </a:solidFill>
                          <a:latin typeface="Times New Roman" pitchFamily="18" charset="0"/>
                          <a:cs typeface="Times New Roman" pitchFamily="18" charset="0"/>
                        </a:rPr>
                        <a:t>25% of the actual cost limited to Rs. 1,50,000/-, per ha. Farmer will be eligible upto 2 ha.</a:t>
                      </a:r>
                    </a:p>
                    <a:p>
                      <a:pPr lvl="0" algn="just"/>
                      <a:endParaRPr lang="en-IN" sz="800" u="sng" dirty="0">
                        <a:solidFill>
                          <a:schemeClr val="dk1"/>
                        </a:solidFill>
                        <a:latin typeface="Times New Roman" pitchFamily="18" charset="0"/>
                        <a:cs typeface="Times New Roman" pitchFamily="18" charset="0"/>
                      </a:endParaRPr>
                    </a:p>
                    <a:p>
                      <a:pPr lvl="0" algn="just"/>
                      <a:r>
                        <a:rPr lang="en-IN" u="sng" dirty="0">
                          <a:solidFill>
                            <a:schemeClr val="dk1"/>
                          </a:solidFill>
                          <a:latin typeface="Times New Roman" pitchFamily="18" charset="0"/>
                          <a:cs typeface="Times New Roman" pitchFamily="18" charset="0"/>
                        </a:rPr>
                        <a:t>Financial assistance for purchase of Seed and feed:</a:t>
                      </a:r>
                    </a:p>
                    <a:p>
                      <a:pPr algn="just"/>
                      <a:r>
                        <a:rPr lang="en-IN" dirty="0">
                          <a:solidFill>
                            <a:schemeClr val="dk1"/>
                          </a:solidFill>
                          <a:latin typeface="Times New Roman" pitchFamily="18" charset="0"/>
                          <a:cs typeface="Times New Roman" pitchFamily="18" charset="0"/>
                        </a:rPr>
                        <a:t>50% of the actual cost limited to Rs. 75,000/- per ha., limited to 2 ha. area.</a:t>
                      </a:r>
                    </a:p>
                    <a:p>
                      <a:pPr algn="just"/>
                      <a:endParaRPr lang="en-IN" dirty="0">
                        <a:solidFill>
                          <a:schemeClr val="dk1"/>
                        </a:solidFill>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 xmlns:a16="http://schemas.microsoft.com/office/drawing/2014/main" val="10001"/>
                  </a:ext>
                </a:extLst>
              </a:tr>
              <a:tr h="3854607">
                <a:tc gridSpan="2">
                  <a:txBody>
                    <a:bodyPr/>
                    <a:lstStyle/>
                    <a:p>
                      <a:pPr lvl="0">
                        <a:buFont typeface="Arial" pitchFamily="34" charset="0"/>
                        <a:buChar char="•"/>
                      </a:pPr>
                      <a:endParaRPr kumimoji="0" lang="en-US" sz="1600" kern="1200" dirty="0">
                        <a:solidFill>
                          <a:schemeClr val="dk1"/>
                        </a:solidFill>
                        <a:latin typeface="Times New Roman" pitchFamily="18" charset="0"/>
                        <a:ea typeface="+mn-ea"/>
                        <a:cs typeface="Times New Roman" pitchFamily="18" charset="0"/>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Char char="•"/>
                      </a:pPr>
                      <a:endParaRPr lang="en-US" sz="1800"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bl>
          </a:graphicData>
        </a:graphic>
      </p:graphicFrame>
      <p:sp>
        <p:nvSpPr>
          <p:cNvPr id="11" name="Slide Number Placeholder 10"/>
          <p:cNvSpPr>
            <a:spLocks noGrp="1"/>
          </p:cNvSpPr>
          <p:nvPr>
            <p:ph type="sldNum" sz="quarter" idx="12"/>
          </p:nvPr>
        </p:nvSpPr>
        <p:spPr/>
        <p:txBody>
          <a:bodyPr/>
          <a:lstStyle/>
          <a:p>
            <a:fld id="{0398540D-6D85-4323-A61A-1F0CC4B31C8E}" type="slidenum">
              <a:rPr lang="en-US" smtClean="0"/>
              <a:pPr/>
              <a:t>16</a:t>
            </a:fld>
            <a:endParaRPr 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304799" y="3048000"/>
            <a:ext cx="4572001" cy="3657600"/>
          </a:xfrm>
          <a:prstGeom prst="rect">
            <a:avLst/>
          </a:prstGeom>
          <a:noFill/>
          <a:ln w="9525">
            <a:noFill/>
            <a:miter lim="800000"/>
            <a:headEnd/>
            <a:tailEnd/>
          </a:ln>
          <a:effectLst/>
        </p:spPr>
      </p:pic>
      <p:pic>
        <p:nvPicPr>
          <p:cNvPr id="9" name="Picture 2" descr="C:\Users\Admin\Desktop\20170530_101321.jpg"/>
          <p:cNvPicPr>
            <a:picLocks noChangeAspect="1" noChangeArrowheads="1"/>
          </p:cNvPicPr>
          <p:nvPr/>
        </p:nvPicPr>
        <p:blipFill>
          <a:blip r:embed="rId3" cstate="print"/>
          <a:srcRect/>
          <a:stretch>
            <a:fillRect/>
          </a:stretch>
        </p:blipFill>
        <p:spPr bwMode="auto">
          <a:xfrm>
            <a:off x="4953000" y="3048000"/>
            <a:ext cx="4038600" cy="3657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3956673580"/>
              </p:ext>
            </p:extLst>
          </p:nvPr>
        </p:nvGraphicFramePr>
        <p:xfrm>
          <a:off x="0" y="-457200"/>
          <a:ext cx="9144000" cy="7172348"/>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900114">
                  <a:extLst>
                    <a:ext uri="{9D8B030D-6E8A-4147-A177-3AD203B41FA5}">
                      <a16:colId xmlns="" xmlns:a16="http://schemas.microsoft.com/office/drawing/2014/main" val="20001"/>
                    </a:ext>
                  </a:extLst>
                </a:gridCol>
                <a:gridCol w="1157286"/>
                <a:gridCol w="1447800"/>
                <a:gridCol w="1752600">
                  <a:extLst>
                    <a:ext uri="{9D8B030D-6E8A-4147-A177-3AD203B41FA5}">
                      <a16:colId xmlns="" xmlns:a16="http://schemas.microsoft.com/office/drawing/2014/main" val="20002"/>
                    </a:ext>
                  </a:extLst>
                </a:gridCol>
              </a:tblGrid>
              <a:tr h="495078">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233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73167">
                <a:tc>
                  <a:txBody>
                    <a:bodyPr/>
                    <a:lstStyle/>
                    <a:p>
                      <a:pPr algn="just">
                        <a:lnSpc>
                          <a:spcPct val="100000"/>
                        </a:lnSpc>
                        <a:spcAft>
                          <a:spcPts val="0"/>
                        </a:spcAft>
                      </a:pPr>
                      <a:r>
                        <a:rPr lang="en-US" sz="2000" dirty="0" smtClean="0">
                          <a:solidFill>
                            <a:srgbClr val="000000"/>
                          </a:solidFill>
                          <a:latin typeface="Times New Roman" pitchFamily="18" charset="0"/>
                          <a:ea typeface="Times New Roman"/>
                          <a:cs typeface="Times New Roman" pitchFamily="18" charset="0"/>
                        </a:rPr>
                        <a:t>Bivalve </a:t>
                      </a:r>
                      <a:r>
                        <a:rPr lang="en-US" sz="2000" dirty="0">
                          <a:solidFill>
                            <a:srgbClr val="000000"/>
                          </a:solidFill>
                          <a:latin typeface="Times New Roman" pitchFamily="18" charset="0"/>
                          <a:ea typeface="Times New Roman"/>
                          <a:cs typeface="Times New Roman" pitchFamily="18" charset="0"/>
                        </a:rPr>
                        <a:t>cultivation (mussels, clams, pearl etc.)</a:t>
                      </a:r>
                    </a:p>
                    <a:p>
                      <a:pPr algn="just">
                        <a:lnSpc>
                          <a:spcPct val="100000"/>
                        </a:lnSpc>
                        <a:spcAft>
                          <a:spcPts val="0"/>
                        </a:spcAft>
                      </a:pPr>
                      <a:endParaRPr lang="en-US" sz="2000" dirty="0">
                        <a:solidFill>
                          <a:srgbClr val="000000"/>
                        </a:solidFill>
                        <a:latin typeface="Times New Roman" pitchFamily="18" charset="0"/>
                        <a:ea typeface="Times New Roman"/>
                        <a:cs typeface="Times New Roman" pitchFamily="18" charset="0"/>
                      </a:endParaRPr>
                    </a:p>
                    <a:p>
                      <a:pPr algn="just">
                        <a:lnSpc>
                          <a:spcPct val="100000"/>
                        </a:lnSpc>
                        <a:spcAft>
                          <a:spcPts val="0"/>
                        </a:spcAft>
                      </a:pPr>
                      <a:endParaRPr lang="en-US" sz="2000" dirty="0">
                        <a:solidFill>
                          <a:srgbClr val="000000"/>
                        </a:solidFill>
                        <a:latin typeface="Times New Roman" pitchFamily="18" charset="0"/>
                        <a:ea typeface="Times New Roman"/>
                        <a:cs typeface="Times New Roman" pitchFamily="18" charset="0"/>
                      </a:endParaRPr>
                    </a:p>
                    <a:p>
                      <a:pPr algn="just">
                        <a:lnSpc>
                          <a:spcPct val="100000"/>
                        </a:lnSpc>
                        <a:spcAft>
                          <a:spcPts val="0"/>
                        </a:spcAft>
                      </a:pPr>
                      <a:endParaRPr lang="en-US" sz="2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US" sz="2000" dirty="0" smtClean="0">
                          <a:solidFill>
                            <a:srgbClr val="000000"/>
                          </a:solidFill>
                          <a:latin typeface="Times New Roman" pitchFamily="18" charset="0"/>
                          <a:ea typeface="Times New Roman"/>
                          <a:cs typeface="Times New Roman" pitchFamily="18" charset="0"/>
                        </a:rPr>
                        <a:t>10</a:t>
                      </a:r>
                      <a:endParaRPr lang="en-US" sz="2000" dirty="0">
                        <a:solidFill>
                          <a:srgbClr val="000000"/>
                        </a:solidFill>
                        <a:latin typeface="Times New Roman" pitchFamily="18" charset="0"/>
                        <a:ea typeface="Times New Roman"/>
                        <a:cs typeface="Times New Roman" pitchFamily="18" charset="0"/>
                      </a:endParaRPr>
                    </a:p>
                    <a:p>
                      <a:pPr algn="ctr">
                        <a:lnSpc>
                          <a:spcPct val="100000"/>
                        </a:lnSpc>
                        <a:spcAft>
                          <a:spcPts val="0"/>
                        </a:spcAft>
                      </a:pPr>
                      <a:endParaRPr lang="en-US" sz="2000" dirty="0">
                        <a:latin typeface="Times New Roman" pitchFamily="18" charset="0"/>
                        <a:ea typeface="Calibri"/>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dirty="0" smtClean="0">
                          <a:solidFill>
                            <a:srgbClr val="000000"/>
                          </a:solidFill>
                          <a:latin typeface="Times New Roman" pitchFamily="18" charset="0"/>
                          <a:ea typeface="Times New Roman"/>
                          <a:cs typeface="Times New Roman" pitchFamily="18" charset="0"/>
                        </a:rPr>
                        <a:t>20</a:t>
                      </a:r>
                    </a:p>
                    <a:p>
                      <a:pPr algn="ctr">
                        <a:lnSpc>
                          <a:spcPct val="100000"/>
                        </a:lnSpc>
                        <a:spcAft>
                          <a:spcPts val="0"/>
                        </a:spcAft>
                      </a:pPr>
                      <a:r>
                        <a:rPr lang="en-US" sz="2000" dirty="0" smtClean="0">
                          <a:solidFill>
                            <a:srgbClr val="000000"/>
                          </a:solidFill>
                          <a:latin typeface="Times New Roman" pitchFamily="18" charset="0"/>
                          <a:ea typeface="Times New Roman"/>
                          <a:cs typeface="Times New Roman" pitchFamily="18" charset="0"/>
                        </a:rPr>
                        <a:t>thousand</a:t>
                      </a:r>
                      <a:endParaRPr lang="en-US" sz="200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dirty="0" smtClean="0">
                          <a:latin typeface="Times New Roman" pitchFamily="18" charset="0"/>
                          <a:ea typeface="Calibri"/>
                          <a:cs typeface="Times New Roman" pitchFamily="18" charset="0"/>
                        </a:rPr>
                        <a:t>8 thousand</a:t>
                      </a:r>
                      <a:endParaRPr lang="en-US" sz="20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dirty="0" smtClean="0">
                          <a:solidFill>
                            <a:srgbClr val="000000"/>
                          </a:solidFill>
                          <a:latin typeface="Times New Roman" pitchFamily="18" charset="0"/>
                          <a:ea typeface="Times New Roman"/>
                          <a:cs typeface="Times New Roman" pitchFamily="18" charset="0"/>
                        </a:rPr>
                        <a:t>12 thousand</a:t>
                      </a:r>
                      <a:endParaRPr lang="en-US" sz="2000" b="1" dirty="0">
                        <a:solidFill>
                          <a:srgbClr val="000000"/>
                        </a:solidFill>
                        <a:latin typeface="Times New Roman" pitchFamily="18" charset="0"/>
                        <a:ea typeface="Calibri"/>
                        <a:cs typeface="Times New Roman" pitchFamily="18" charset="0"/>
                      </a:endParaRPr>
                    </a:p>
                    <a:p>
                      <a:pPr algn="ctr">
                        <a:lnSpc>
                          <a:spcPct val="100000"/>
                        </a:lnSpc>
                        <a:spcAft>
                          <a:spcPts val="0"/>
                        </a:spcAft>
                      </a:pPr>
                      <a:endParaRPr lang="en-US" sz="20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3480784">
                <a:tc gridSpan="3">
                  <a:txBody>
                    <a:bodyPr/>
                    <a:lstStyle/>
                    <a:p>
                      <a:pPr algn="just">
                        <a:lnSpc>
                          <a:spcPct val="115000"/>
                        </a:lnSpc>
                        <a:spcAft>
                          <a:spcPts val="0"/>
                        </a:spcAft>
                        <a:buFont typeface="Wingdings" pitchFamily="2" charset="2"/>
                        <a:buChar char="§"/>
                      </a:pPr>
                      <a:endParaRPr lang="en-US" sz="1600" b="1" u="sng" dirty="0">
                        <a:latin typeface="Bahnschrift SemiCondensed" pitchFamily="34" charset="0"/>
                        <a:ea typeface="Times New Roman"/>
                        <a:cs typeface="Times New Roman"/>
                      </a:endParaRPr>
                    </a:p>
                    <a:p>
                      <a:pPr algn="just">
                        <a:lnSpc>
                          <a:spcPct val="115000"/>
                        </a:lnSpc>
                        <a:spcAft>
                          <a:spcPts val="0"/>
                        </a:spcAft>
                        <a:buFont typeface="Wingdings" pitchFamily="2" charset="2"/>
                        <a:buChar char="§"/>
                      </a:pPr>
                      <a:r>
                        <a:rPr lang="en-US" sz="1600" b="1" u="sng" dirty="0">
                          <a:latin typeface="Bahnschrift SemiCondensed" pitchFamily="34" charset="0"/>
                          <a:ea typeface="Times New Roman"/>
                          <a:cs typeface="Times New Roman"/>
                        </a:rPr>
                        <a:t>Documents</a:t>
                      </a:r>
                      <a:r>
                        <a:rPr lang="en-US" sz="1600" b="1" u="sng" baseline="0" dirty="0">
                          <a:latin typeface="Bahnschrift SemiCondensed" pitchFamily="34" charset="0"/>
                          <a:ea typeface="Times New Roman"/>
                          <a:cs typeface="Times New Roman"/>
                        </a:rPr>
                        <a:t> Required</a:t>
                      </a:r>
                    </a:p>
                    <a:p>
                      <a:pPr lvl="0">
                        <a:buFont typeface="Wingdings" pitchFamily="2" charset="2"/>
                        <a:buChar char="§"/>
                      </a:pPr>
                      <a:r>
                        <a:rPr kumimoji="0" lang="en-US" sz="1600" kern="1200" dirty="0">
                          <a:solidFill>
                            <a:schemeClr val="dk1"/>
                          </a:solidFill>
                          <a:latin typeface="+mn-lt"/>
                          <a:ea typeface="+mn-ea"/>
                          <a:cs typeface="+mn-cs"/>
                        </a:rPr>
                        <a:t>15 years Residence Certificate of  applicant</a:t>
                      </a:r>
                    </a:p>
                    <a:p>
                      <a:pPr lvl="0">
                        <a:buFont typeface="Wingdings" pitchFamily="2" charset="2"/>
                        <a:buChar char="§"/>
                      </a:pPr>
                      <a:r>
                        <a:rPr kumimoji="0" lang="en-US" sz="1600" kern="1200" dirty="0">
                          <a:solidFill>
                            <a:schemeClr val="dk1"/>
                          </a:solidFill>
                          <a:latin typeface="+mn-lt"/>
                          <a:ea typeface="+mn-ea"/>
                          <a:cs typeface="+mn-cs"/>
                        </a:rPr>
                        <a:t>Aadhaar Card               </a:t>
                      </a:r>
                    </a:p>
                    <a:p>
                      <a:pPr lvl="0">
                        <a:buFont typeface="Wingdings" pitchFamily="2" charset="2"/>
                        <a:buChar char="§"/>
                      </a:pPr>
                      <a:r>
                        <a:rPr kumimoji="0" lang="en-US" sz="1600" kern="1200" dirty="0">
                          <a:solidFill>
                            <a:schemeClr val="dk1"/>
                          </a:solidFill>
                          <a:latin typeface="+mn-lt"/>
                          <a:ea typeface="+mn-ea"/>
                          <a:cs typeface="+mn-cs"/>
                        </a:rPr>
                        <a:t>SC/ST Certificate (if applicable)</a:t>
                      </a:r>
                    </a:p>
                    <a:p>
                      <a:pPr lvl="0">
                        <a:buFont typeface="Wingdings" pitchFamily="2" charset="2"/>
                        <a:buChar char="§"/>
                      </a:pPr>
                      <a:r>
                        <a:rPr kumimoji="0" lang="en-US" sz="1600" kern="1200" dirty="0">
                          <a:solidFill>
                            <a:schemeClr val="dk1"/>
                          </a:solidFill>
                          <a:latin typeface="+mn-lt"/>
                          <a:ea typeface="+mn-ea"/>
                          <a:cs typeface="+mn-cs"/>
                        </a:rPr>
                        <a:t>NOC from Captain of Ports </a:t>
                      </a:r>
                    </a:p>
                    <a:p>
                      <a:pPr lvl="0">
                        <a:buFont typeface="Wingdings" pitchFamily="2" charset="2"/>
                        <a:buChar char="§"/>
                      </a:pPr>
                      <a:r>
                        <a:rPr kumimoji="0" lang="en-US" sz="1600" kern="1200" dirty="0">
                          <a:solidFill>
                            <a:schemeClr val="dk1"/>
                          </a:solidFill>
                          <a:latin typeface="+mn-lt"/>
                          <a:ea typeface="+mn-ea"/>
                          <a:cs typeface="+mn-cs"/>
                        </a:rPr>
                        <a:t>Letter from Bank  (if applicable)</a:t>
                      </a:r>
                    </a:p>
                    <a:p>
                      <a:pPr lvl="0">
                        <a:buFont typeface="Wingdings" pitchFamily="2" charset="2"/>
                        <a:buChar char="§"/>
                      </a:pPr>
                      <a:r>
                        <a:rPr kumimoji="0" lang="en-US" sz="1600" kern="1200" dirty="0">
                          <a:solidFill>
                            <a:schemeClr val="dk1"/>
                          </a:solidFill>
                          <a:latin typeface="+mn-lt"/>
                          <a:ea typeface="+mn-ea"/>
                          <a:cs typeface="+mn-cs"/>
                        </a:rPr>
                        <a:t>Detailed Project Report</a:t>
                      </a:r>
                    </a:p>
                    <a:p>
                      <a:pPr lvl="0">
                        <a:buFont typeface="Wingdings" pitchFamily="2" charset="2"/>
                        <a:buChar char="§"/>
                      </a:pPr>
                      <a:r>
                        <a:rPr kumimoji="0" lang="en-US" sz="1600" kern="1200" dirty="0">
                          <a:solidFill>
                            <a:schemeClr val="dk1"/>
                          </a:solidFill>
                          <a:latin typeface="+mn-lt"/>
                          <a:ea typeface="+mn-ea"/>
                          <a:cs typeface="+mn-cs"/>
                        </a:rPr>
                        <a:t>Quotation/ Cost Estimates</a:t>
                      </a:r>
                    </a:p>
                    <a:p>
                      <a:pPr lvl="0">
                        <a:buFont typeface="Wingdings" pitchFamily="2" charset="2"/>
                        <a:buChar char="§"/>
                      </a:pPr>
                      <a:r>
                        <a:rPr kumimoji="0" lang="en-US" sz="1600" kern="1200" dirty="0">
                          <a:solidFill>
                            <a:schemeClr val="dk1"/>
                          </a:solidFill>
                          <a:latin typeface="+mn-lt"/>
                          <a:ea typeface="+mn-ea"/>
                          <a:cs typeface="+mn-cs"/>
                        </a:rPr>
                        <a:t>Design/Layout</a:t>
                      </a:r>
                    </a:p>
                    <a:p>
                      <a:pPr>
                        <a:buFont typeface="Wingdings" pitchFamily="2" charset="2"/>
                        <a:buChar char="§"/>
                      </a:pPr>
                      <a:r>
                        <a:rPr kumimoji="0" lang="en-US" sz="1600" kern="1200" dirty="0">
                          <a:solidFill>
                            <a:schemeClr val="dk1"/>
                          </a:solidFill>
                          <a:latin typeface="+mn-lt"/>
                          <a:ea typeface="+mn-ea"/>
                          <a:cs typeface="+mn-cs"/>
                        </a:rPr>
                        <a:t>Mandate form (2 copies</a:t>
                      </a:r>
                      <a:r>
                        <a:rPr kumimoji="0" lang="en-US" sz="1800" kern="1200" dirty="0">
                          <a:solidFill>
                            <a:schemeClr val="dk1"/>
                          </a:solidFill>
                          <a:latin typeface="+mn-lt"/>
                          <a:ea typeface="+mn-ea"/>
                          <a:cs typeface="+mn-cs"/>
                        </a:rPr>
                        <a:t>) </a:t>
                      </a:r>
                      <a:endParaRPr lang="en-US" sz="1600" b="1" u="sng"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buFont typeface="Wingdings" pitchFamily="2" charset="2"/>
                        <a:buChar char="§"/>
                      </a:pPr>
                      <a:endParaRPr lang="en-US" sz="1600" b="1" u="sng" dirty="0">
                        <a:latin typeface="Bahnschrift SemiCondensed" pitchFamily="34" charset="0"/>
                        <a:ea typeface="Times New Roman"/>
                        <a:cs typeface="Times New Roman"/>
                      </a:endParaRPr>
                    </a:p>
                  </a:txBody>
                  <a:tcPr marL="68580" marR="68580" marT="0" marB="0"/>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1030" name="Picture 6"/>
          <p:cNvPicPr>
            <a:picLocks noChangeAspect="1" noChangeArrowheads="1"/>
          </p:cNvPicPr>
          <p:nvPr/>
        </p:nvPicPr>
        <p:blipFill>
          <a:blip r:embed="rId2" cstate="print"/>
          <a:srcRect/>
          <a:stretch>
            <a:fillRect/>
          </a:stretch>
        </p:blipFill>
        <p:spPr bwMode="auto">
          <a:xfrm>
            <a:off x="3929058" y="3714752"/>
            <a:ext cx="2667000" cy="28194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a:stretch>
            <a:fillRect/>
          </a:stretch>
        </p:blipFill>
        <p:spPr bwMode="auto">
          <a:xfrm flipH="1">
            <a:off x="6595986" y="3643314"/>
            <a:ext cx="2548014" cy="281940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0398540D-6D85-4323-A61A-1F0CC4B31C8E}" type="slidenum">
              <a:rPr lang="en-US" smtClean="0"/>
              <a:pPr/>
              <a:t>17</a:t>
            </a:fld>
            <a:endParaRPr lang="en-US"/>
          </a:p>
        </p:txBody>
      </p:sp>
    </p:spTree>
    <p:extLst>
      <p:ext uri="{BB962C8B-B14F-4D97-AF65-F5344CB8AC3E}">
        <p14:creationId xmlns="" xmlns:p14="http://schemas.microsoft.com/office/powerpoint/2010/main" val="3128657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0" y="0"/>
          <a:ext cx="9067800" cy="751509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917331">
                  <a:extLst>
                    <a:ext uri="{9D8B030D-6E8A-4147-A177-3AD203B41FA5}">
                      <a16:colId xmlns="" xmlns:a16="http://schemas.microsoft.com/office/drawing/2014/main" val="20001"/>
                    </a:ext>
                  </a:extLst>
                </a:gridCol>
                <a:gridCol w="1063869"/>
                <a:gridCol w="1600200"/>
                <a:gridCol w="2438400">
                  <a:extLst>
                    <a:ext uri="{9D8B030D-6E8A-4147-A177-3AD203B41FA5}">
                      <a16:colId xmlns="" xmlns:a16="http://schemas.microsoft.com/office/drawing/2014/main" val="20002"/>
                    </a:ext>
                  </a:extLst>
                </a:gridCol>
              </a:tblGrid>
              <a:tr h="543394">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6210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633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19.Construction </a:t>
                      </a:r>
                      <a:r>
                        <a:rPr kumimoji="0" lang="en-US" sz="1800" b="1" kern="1200" dirty="0">
                          <a:solidFill>
                            <a:schemeClr val="dk1"/>
                          </a:solidFill>
                          <a:latin typeface="+mn-lt"/>
                          <a:ea typeface="+mn-ea"/>
                          <a:cs typeface="+mn-cs"/>
                        </a:rPr>
                        <a:t>of fish kiosks including kiosks of aquarium/ ornamental fish</a:t>
                      </a:r>
                      <a:endParaRPr lang="en-US" sz="18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smtClean="0">
                          <a:solidFill>
                            <a:srgbClr val="000000"/>
                          </a:solidFill>
                          <a:latin typeface="Times New Roman"/>
                          <a:ea typeface="Times New Roman"/>
                          <a:cs typeface="Times New Roman"/>
                        </a:rPr>
                        <a:t>8</a:t>
                      </a:r>
                      <a:endParaRPr lang="en-US" sz="1800" dirty="0">
                        <a:solidFill>
                          <a:srgbClr val="000000"/>
                        </a:solidFill>
                        <a:latin typeface="Times New Roman"/>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latin typeface="Times New Roman"/>
                          <a:ea typeface="Times New Roman"/>
                          <a:cs typeface="Times New Roman"/>
                        </a:rPr>
                        <a:t>10 </a:t>
                      </a:r>
                      <a:r>
                        <a:rPr lang="en-US" sz="1800" dirty="0" err="1" smtClean="0">
                          <a:solidFill>
                            <a:srgbClr val="000000"/>
                          </a:solidFill>
                          <a:latin typeface="Times New Roman"/>
                          <a:ea typeface="Times New Roman"/>
                          <a:cs typeface="Times New Roman"/>
                        </a:rPr>
                        <a:t>lakhs</a:t>
                      </a:r>
                      <a:r>
                        <a:rPr lang="en-US" sz="1800" dirty="0" smtClean="0">
                          <a:solidFill>
                            <a:srgbClr val="000000"/>
                          </a:solidFill>
                          <a:latin typeface="Times New Roman"/>
                          <a:ea typeface="Times New Roman"/>
                          <a:cs typeface="Times New Roman"/>
                        </a:rPr>
                        <a:t>.</a:t>
                      </a:r>
                    </a:p>
                    <a:p>
                      <a:pPr algn="just">
                        <a:lnSpc>
                          <a:spcPct val="115000"/>
                        </a:lnSpc>
                        <a:spcAft>
                          <a:spcPts val="0"/>
                        </a:spcAft>
                      </a:pP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Times New Roman"/>
                          <a:cs typeface="Times New Roman"/>
                        </a:rPr>
                        <a:t>4.0 </a:t>
                      </a:r>
                      <a:r>
                        <a:rPr lang="en-US" sz="1800" b="1" dirty="0" err="1" smtClean="0">
                          <a:solidFill>
                            <a:srgbClr val="000000"/>
                          </a:solidFill>
                          <a:latin typeface="Times New Roman"/>
                          <a:ea typeface="Times New Roman"/>
                          <a:cs typeface="Times New Roman"/>
                        </a:rPr>
                        <a:t>lakhs</a:t>
                      </a:r>
                      <a:endParaRPr lang="en-US" sz="1800" b="1" dirty="0" smtClean="0">
                        <a:solidFill>
                          <a:srgbClr val="000000"/>
                        </a:solidFill>
                        <a:latin typeface="Times New Roman"/>
                        <a:ea typeface="Times New Roman"/>
                        <a:cs typeface="Times New Roman"/>
                      </a:endParaRPr>
                    </a:p>
                    <a:p>
                      <a:pPr algn="just">
                        <a:lnSpc>
                          <a:spcPct val="115000"/>
                        </a:lnSpc>
                        <a:spcAft>
                          <a:spcPts val="0"/>
                        </a:spcAft>
                      </a:pPr>
                      <a:endParaRPr lang="en-US" sz="1800" b="1" dirty="0">
                        <a:solidFill>
                          <a:srgbClr val="000000"/>
                        </a:solidFill>
                        <a:latin typeface="Times New Roman"/>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b="1" dirty="0" smtClean="0">
                          <a:solidFill>
                            <a:srgbClr val="000000"/>
                          </a:solidFill>
                          <a:latin typeface="Times New Roman"/>
                          <a:ea typeface="Calibri"/>
                          <a:cs typeface="Times New Roman"/>
                        </a:rPr>
                        <a:t>6.0 </a:t>
                      </a:r>
                      <a:r>
                        <a:rPr lang="en-US" sz="1800" b="1" dirty="0">
                          <a:solidFill>
                            <a:srgbClr val="000000"/>
                          </a:solidFill>
                          <a:latin typeface="Times New Roman"/>
                          <a:ea typeface="Calibri"/>
                          <a:cs typeface="Times New Roman"/>
                        </a:rPr>
                        <a:t>lakhs</a:t>
                      </a: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4389113">
                <a:tc gridSpan="3">
                  <a:txBody>
                    <a:bodyPr/>
                    <a:lstStyle/>
                    <a:p>
                      <a:pPr algn="just">
                        <a:lnSpc>
                          <a:spcPct val="115000"/>
                        </a:lnSpc>
                        <a:spcAft>
                          <a:spcPts val="0"/>
                        </a:spcAft>
                        <a:buFont typeface="Wingdings" pitchFamily="2" charset="2"/>
                        <a:buChar char="§"/>
                      </a:pPr>
                      <a:r>
                        <a:rPr lang="en-US" sz="1600" b="1" u="sng" dirty="0">
                          <a:latin typeface="Bahnschrift SemiCondensed" pitchFamily="34" charset="0"/>
                          <a:ea typeface="Times New Roman"/>
                          <a:cs typeface="Times New Roman"/>
                        </a:rPr>
                        <a:t>Documents</a:t>
                      </a:r>
                      <a:r>
                        <a:rPr lang="en-US" sz="1600" b="1" u="sng" baseline="0" dirty="0">
                          <a:latin typeface="Bahnschrift SemiCondensed" pitchFamily="34" charset="0"/>
                          <a:ea typeface="Times New Roman"/>
                          <a:cs typeface="Times New Roman"/>
                        </a:rPr>
                        <a:t> Required</a:t>
                      </a:r>
                    </a:p>
                    <a:p>
                      <a:pPr lvl="0">
                        <a:buFont typeface="Wingdings" pitchFamily="2" charset="2"/>
                        <a:buChar char="§"/>
                      </a:pPr>
                      <a:r>
                        <a:rPr kumimoji="0" lang="en-US" sz="1800" kern="1200" dirty="0">
                          <a:solidFill>
                            <a:schemeClr val="dk1"/>
                          </a:solidFill>
                          <a:latin typeface="+mn-lt"/>
                          <a:ea typeface="+mn-ea"/>
                          <a:cs typeface="+mn-cs"/>
                        </a:rPr>
                        <a:t>Residence Certificate of 15 years </a:t>
                      </a:r>
                    </a:p>
                    <a:p>
                      <a:pPr lvl="0">
                        <a:buFont typeface="Wingdings" pitchFamily="2" charset="2"/>
                        <a:buChar char="§"/>
                      </a:pPr>
                      <a:r>
                        <a:rPr kumimoji="0" lang="en-US" sz="1800" kern="1200" dirty="0">
                          <a:solidFill>
                            <a:schemeClr val="dk1"/>
                          </a:solidFill>
                          <a:latin typeface="+mn-lt"/>
                          <a:ea typeface="+mn-ea"/>
                          <a:cs typeface="+mn-cs"/>
                        </a:rPr>
                        <a:t>Aadhaar Card               </a:t>
                      </a:r>
                    </a:p>
                    <a:p>
                      <a:pPr lvl="0">
                        <a:buFont typeface="Wingdings" pitchFamily="2" charset="2"/>
                        <a:buChar char="§"/>
                      </a:pPr>
                      <a:r>
                        <a:rPr kumimoji="0" lang="en-US" sz="1800" kern="1200" dirty="0">
                          <a:solidFill>
                            <a:schemeClr val="dk1"/>
                          </a:solidFill>
                          <a:latin typeface="+mn-lt"/>
                          <a:ea typeface="+mn-ea"/>
                          <a:cs typeface="+mn-cs"/>
                        </a:rPr>
                        <a:t>SC/ST Certificate (if applicable)</a:t>
                      </a:r>
                    </a:p>
                    <a:p>
                      <a:pPr lvl="0">
                        <a:buFont typeface="Wingdings" pitchFamily="2" charset="2"/>
                        <a:buChar char="§"/>
                      </a:pPr>
                      <a:r>
                        <a:rPr kumimoji="0" lang="en-US" sz="1800" kern="1200" dirty="0">
                          <a:solidFill>
                            <a:schemeClr val="dk1"/>
                          </a:solidFill>
                          <a:latin typeface="+mn-lt"/>
                          <a:ea typeface="+mn-ea"/>
                          <a:cs typeface="+mn-cs"/>
                        </a:rPr>
                        <a:t>Quotation of Fish Kiosk</a:t>
                      </a:r>
                    </a:p>
                    <a:p>
                      <a:pPr lvl="0">
                        <a:buFont typeface="Wingdings" pitchFamily="2" charset="2"/>
                        <a:buChar char="§"/>
                      </a:pPr>
                      <a:r>
                        <a:rPr kumimoji="0" lang="en-US" sz="1800" kern="1200" dirty="0">
                          <a:solidFill>
                            <a:schemeClr val="dk1"/>
                          </a:solidFill>
                          <a:latin typeface="+mn-lt"/>
                          <a:ea typeface="+mn-ea"/>
                          <a:cs typeface="+mn-cs"/>
                        </a:rPr>
                        <a:t>Detail Project Proposal</a:t>
                      </a:r>
                    </a:p>
                    <a:p>
                      <a:pPr lvl="0">
                        <a:buFont typeface="Wingdings" pitchFamily="2" charset="2"/>
                        <a:buChar char="§"/>
                      </a:pPr>
                      <a:r>
                        <a:rPr kumimoji="0" lang="en-US" sz="1800" kern="1200" dirty="0">
                          <a:solidFill>
                            <a:schemeClr val="dk1"/>
                          </a:solidFill>
                          <a:latin typeface="+mn-lt"/>
                          <a:ea typeface="+mn-ea"/>
                          <a:cs typeface="+mn-cs"/>
                        </a:rPr>
                        <a:t>Engineering Layout</a:t>
                      </a:r>
                    </a:p>
                    <a:p>
                      <a:pPr lvl="0">
                        <a:buFont typeface="Wingdings" pitchFamily="2" charset="2"/>
                        <a:buChar char="§"/>
                      </a:pPr>
                      <a:r>
                        <a:rPr kumimoji="0" lang="en-US" sz="1800" kern="1200" dirty="0">
                          <a:solidFill>
                            <a:schemeClr val="dk1"/>
                          </a:solidFill>
                          <a:latin typeface="+mn-lt"/>
                          <a:ea typeface="+mn-ea"/>
                          <a:cs typeface="+mn-cs"/>
                        </a:rPr>
                        <a:t>Survey Plan               </a:t>
                      </a:r>
                    </a:p>
                    <a:p>
                      <a:pPr lvl="0">
                        <a:buFont typeface="Wingdings" pitchFamily="2" charset="2"/>
                        <a:buChar char="§"/>
                      </a:pPr>
                      <a:r>
                        <a:rPr kumimoji="0" lang="en-US" sz="1800" kern="1200" dirty="0">
                          <a:solidFill>
                            <a:schemeClr val="dk1"/>
                          </a:solidFill>
                          <a:latin typeface="+mn-lt"/>
                          <a:ea typeface="+mn-ea"/>
                          <a:cs typeface="+mn-cs"/>
                        </a:rPr>
                        <a:t>Form I &amp; XIV</a:t>
                      </a:r>
                    </a:p>
                    <a:p>
                      <a:pPr lvl="0">
                        <a:buFont typeface="Wingdings" pitchFamily="2" charset="2"/>
                        <a:buChar char="§"/>
                      </a:pPr>
                      <a:r>
                        <a:rPr kumimoji="0" lang="en-US" sz="1800" kern="1200" dirty="0">
                          <a:solidFill>
                            <a:schemeClr val="dk1"/>
                          </a:solidFill>
                          <a:latin typeface="+mn-lt"/>
                          <a:ea typeface="+mn-ea"/>
                          <a:cs typeface="+mn-cs"/>
                        </a:rPr>
                        <a:t>Sale Deed/ Lease Deed</a:t>
                      </a:r>
                    </a:p>
                    <a:p>
                      <a:pPr lvl="0">
                        <a:buFont typeface="Wingdings" pitchFamily="2" charset="2"/>
                        <a:buChar char="§"/>
                      </a:pPr>
                      <a:r>
                        <a:rPr kumimoji="0" lang="en-US" sz="1800" kern="1200" dirty="0">
                          <a:solidFill>
                            <a:schemeClr val="dk1"/>
                          </a:solidFill>
                          <a:latin typeface="+mn-lt"/>
                          <a:ea typeface="+mn-ea"/>
                          <a:cs typeface="+mn-cs"/>
                        </a:rPr>
                        <a:t>Registration Detail (if any)</a:t>
                      </a:r>
                    </a:p>
                    <a:p>
                      <a:pPr lvl="0">
                        <a:buFont typeface="Wingdings" pitchFamily="2" charset="2"/>
                        <a:buChar char="§"/>
                      </a:pPr>
                      <a:r>
                        <a:rPr kumimoji="0" lang="en-US" sz="1800" kern="1200" dirty="0">
                          <a:solidFill>
                            <a:schemeClr val="dk1"/>
                          </a:solidFill>
                          <a:latin typeface="+mn-lt"/>
                          <a:ea typeface="+mn-ea"/>
                          <a:cs typeface="+mn-cs"/>
                        </a:rPr>
                        <a:t>Letter from Bank to avail loan (if applicable) </a:t>
                      </a:r>
                    </a:p>
                    <a:p>
                      <a:pPr>
                        <a:buFont typeface="Wingdings" pitchFamily="2" charset="2"/>
                        <a:buChar char="§"/>
                      </a:pPr>
                      <a:r>
                        <a:rPr kumimoji="0" lang="en-US" sz="1800" kern="1200" dirty="0">
                          <a:solidFill>
                            <a:schemeClr val="dk1"/>
                          </a:solidFill>
                          <a:latin typeface="+mn-lt"/>
                          <a:ea typeface="+mn-ea"/>
                          <a:cs typeface="+mn-cs"/>
                        </a:rPr>
                        <a:t>Mandate form (2 copies)</a:t>
                      </a:r>
                      <a:endParaRPr lang="en-US" sz="1600" b="1" u="sng" baseline="0"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buFont typeface="Wingdings" pitchFamily="2" charset="2"/>
                        <a:buChar char="§"/>
                      </a:pPr>
                      <a:endParaRPr lang="en-US" sz="1600" b="1" u="sng" baseline="0" dirty="0">
                        <a:latin typeface="Bahnschrift SemiCondensed" pitchFamily="34" charset="0"/>
                        <a:ea typeface="Times New Roman"/>
                        <a:cs typeface="Times New Roman"/>
                      </a:endParaRPr>
                    </a:p>
                  </a:txBody>
                  <a:tcPr marL="68580" marR="68580" marT="0" marB="0"/>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4098" name="Picture 2"/>
          <p:cNvPicPr>
            <a:picLocks noChangeAspect="1" noChangeArrowheads="1"/>
          </p:cNvPicPr>
          <p:nvPr/>
        </p:nvPicPr>
        <p:blipFill>
          <a:blip r:embed="rId2"/>
          <a:srcRect/>
          <a:stretch>
            <a:fillRect/>
          </a:stretch>
        </p:blipFill>
        <p:spPr bwMode="auto">
          <a:xfrm flipH="1">
            <a:off x="4867245" y="3200400"/>
            <a:ext cx="4276755" cy="4205294"/>
          </a:xfrm>
          <a:prstGeom prst="rect">
            <a:avLst/>
          </a:prstGeom>
          <a:noFill/>
          <a:ln w="9525">
            <a:noFill/>
            <a:miter lim="800000"/>
            <a:headEnd/>
            <a:tailEnd/>
          </a:ln>
          <a:effectLst>
            <a:glow rad="63500">
              <a:schemeClr val="accent2">
                <a:satMod val="175000"/>
                <a:alpha val="40000"/>
              </a:schemeClr>
            </a:glow>
          </a:effectLst>
        </p:spPr>
      </p:pic>
      <p:sp>
        <p:nvSpPr>
          <p:cNvPr id="10" name="Slide Number Placeholder 9"/>
          <p:cNvSpPr>
            <a:spLocks noGrp="1"/>
          </p:cNvSpPr>
          <p:nvPr>
            <p:ph type="sldNum" sz="quarter" idx="12"/>
          </p:nvPr>
        </p:nvSpPr>
        <p:spPr/>
        <p:txBody>
          <a:bodyPr/>
          <a:lstStyle/>
          <a:p>
            <a:fld id="{0398540D-6D85-4323-A61A-1F0CC4B31C8E}" type="slidenum">
              <a:rPr lang="en-US" smtClean="0"/>
              <a:pPr/>
              <a:t>18</a:t>
            </a:fld>
            <a:endParaRPr lang="en-US"/>
          </a:p>
        </p:txBody>
      </p:sp>
    </p:spTree>
    <p:extLst>
      <p:ext uri="{BB962C8B-B14F-4D97-AF65-F5344CB8AC3E}">
        <p14:creationId xmlns="" xmlns:p14="http://schemas.microsoft.com/office/powerpoint/2010/main" val="409046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1591193553"/>
              </p:ext>
            </p:extLst>
          </p:nvPr>
        </p:nvGraphicFramePr>
        <p:xfrm>
          <a:off x="0" y="0"/>
          <a:ext cx="9144000" cy="6858000"/>
        </p:xfrm>
        <a:graphic>
          <a:graphicData uri="http://schemas.openxmlformats.org/drawingml/2006/table">
            <a:tbl>
              <a:tblPr firstRow="1" bandRow="1">
                <a:tableStyleId>{5C22544A-7EE6-4342-B048-85BDC9FD1C3A}</a:tableStyleId>
              </a:tblPr>
              <a:tblGrid>
                <a:gridCol w="3733800">
                  <a:extLst>
                    <a:ext uri="{9D8B030D-6E8A-4147-A177-3AD203B41FA5}">
                      <a16:colId xmlns="" xmlns:a16="http://schemas.microsoft.com/office/drawing/2014/main" val="20000"/>
                    </a:ext>
                  </a:extLst>
                </a:gridCol>
                <a:gridCol w="876300">
                  <a:extLst>
                    <a:ext uri="{9D8B030D-6E8A-4147-A177-3AD203B41FA5}">
                      <a16:colId xmlns="" xmlns:a16="http://schemas.microsoft.com/office/drawing/2014/main" val="20001"/>
                    </a:ext>
                  </a:extLst>
                </a:gridCol>
                <a:gridCol w="876300"/>
                <a:gridCol w="1828800"/>
                <a:gridCol w="1828800">
                  <a:extLst>
                    <a:ext uri="{9D8B030D-6E8A-4147-A177-3AD203B41FA5}">
                      <a16:colId xmlns="" xmlns:a16="http://schemas.microsoft.com/office/drawing/2014/main" val="20002"/>
                    </a:ext>
                  </a:extLst>
                </a:gridCol>
              </a:tblGrid>
              <a:tr h="507298">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0929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765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Refrigerated </a:t>
                      </a:r>
                      <a:r>
                        <a:rPr kumimoji="0" lang="en-US" sz="1800" kern="1200" dirty="0">
                          <a:solidFill>
                            <a:schemeClr val="dk1"/>
                          </a:solidFill>
                          <a:latin typeface="+mn-lt"/>
                          <a:ea typeface="+mn-ea"/>
                          <a:cs typeface="+mn-cs"/>
                        </a:rPr>
                        <a:t>vehicles</a:t>
                      </a:r>
                      <a:endParaRPr lang="en-US" sz="180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smtClean="0">
                          <a:solidFill>
                            <a:srgbClr val="000000"/>
                          </a:solidFill>
                          <a:latin typeface="Times New Roman"/>
                          <a:ea typeface="Times New Roman"/>
                          <a:cs typeface="Times New Roman"/>
                        </a:rPr>
                        <a:t>4</a:t>
                      </a:r>
                      <a:endParaRPr lang="en-US" sz="1800" dirty="0">
                        <a:solidFill>
                          <a:srgbClr val="000000"/>
                        </a:solidFill>
                        <a:latin typeface="Times New Roman"/>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smtClean="0">
                          <a:solidFill>
                            <a:srgbClr val="000000"/>
                          </a:solidFill>
                          <a:latin typeface="Times New Roman"/>
                          <a:ea typeface="Times New Roman"/>
                          <a:cs typeface="Times New Roman"/>
                        </a:rPr>
                        <a:t>25 </a:t>
                      </a:r>
                      <a:r>
                        <a:rPr lang="en-US" sz="1800" dirty="0" err="1" smtClean="0">
                          <a:solidFill>
                            <a:srgbClr val="000000"/>
                          </a:solidFill>
                          <a:latin typeface="Times New Roman"/>
                          <a:ea typeface="Times New Roman"/>
                          <a:cs typeface="Times New Roman"/>
                        </a:rPr>
                        <a:t>lakhs</a:t>
                      </a:r>
                      <a:r>
                        <a:rPr lang="en-US" sz="1800" dirty="0" smtClean="0">
                          <a:solidFill>
                            <a:srgbClr val="000000"/>
                          </a:solidFill>
                          <a:latin typeface="Times New Roman"/>
                          <a:ea typeface="Times New Roman"/>
                          <a:cs typeface="Times New Roman"/>
                        </a:rPr>
                        <a:t> </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Calibri"/>
                          <a:cs typeface="Times New Roman"/>
                        </a:rPr>
                        <a:t>10.0 </a:t>
                      </a:r>
                      <a:r>
                        <a:rPr lang="en-US" sz="1800" b="1" dirty="0" err="1" smtClean="0">
                          <a:solidFill>
                            <a:srgbClr val="000000"/>
                          </a:solidFill>
                          <a:latin typeface="Times New Roman"/>
                          <a:ea typeface="Calibri"/>
                          <a:cs typeface="Times New Roman"/>
                        </a:rPr>
                        <a:t>lakhs</a:t>
                      </a:r>
                      <a:endParaRPr lang="en-US" sz="1800" b="1" dirty="0" smtClean="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1800" b="1" dirty="0">
                        <a:solidFill>
                          <a:srgbClr val="000000"/>
                        </a:solidFill>
                        <a:latin typeface="Times New Roman"/>
                        <a:ea typeface="Times New Roman"/>
                        <a:cs typeface="Times New Roman"/>
                      </a:endParaRPr>
                    </a:p>
                    <a:p>
                      <a:pPr algn="just">
                        <a:lnSpc>
                          <a:spcPct val="115000"/>
                        </a:lnSpc>
                        <a:spcAft>
                          <a:spcPts val="0"/>
                        </a:spcAft>
                      </a:pPr>
                      <a:r>
                        <a:rPr lang="en-US" sz="1800" b="1" dirty="0" smtClean="0">
                          <a:solidFill>
                            <a:srgbClr val="000000"/>
                          </a:solidFill>
                          <a:latin typeface="Times New Roman"/>
                          <a:ea typeface="Times New Roman"/>
                          <a:cs typeface="Times New Roman"/>
                        </a:rPr>
                        <a:t>15.00 </a:t>
                      </a:r>
                      <a:r>
                        <a:rPr lang="en-US" sz="1800" b="1" dirty="0">
                          <a:solidFill>
                            <a:srgbClr val="000000"/>
                          </a:solidFill>
                          <a:latin typeface="Times New Roman"/>
                          <a:ea typeface="Times New Roman"/>
                          <a:cs typeface="Times New Roman"/>
                        </a:rPr>
                        <a:t>lakhs </a:t>
                      </a: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686401">
                <a:tc>
                  <a:txBody>
                    <a:bodyPr/>
                    <a:lstStyle/>
                    <a:p>
                      <a:pPr algn="just">
                        <a:lnSpc>
                          <a:spcPct val="115000"/>
                        </a:lnSpc>
                        <a:spcAft>
                          <a:spcPts val="0"/>
                        </a:spcAft>
                      </a:pPr>
                      <a:r>
                        <a:rPr kumimoji="0" lang="en-US" sz="1800" kern="1200" dirty="0" smtClean="0">
                          <a:solidFill>
                            <a:schemeClr val="dk1"/>
                          </a:solidFill>
                          <a:latin typeface="+mn-lt"/>
                          <a:ea typeface="+mn-ea"/>
                          <a:cs typeface="+mn-cs"/>
                        </a:rPr>
                        <a:t>Insulated </a:t>
                      </a:r>
                      <a:r>
                        <a:rPr kumimoji="0" lang="en-US" sz="1800" kern="1200" dirty="0">
                          <a:solidFill>
                            <a:schemeClr val="dk1"/>
                          </a:solidFill>
                          <a:latin typeface="+mn-lt"/>
                          <a:ea typeface="+mn-ea"/>
                          <a:cs typeface="+mn-cs"/>
                        </a:rPr>
                        <a:t>vehicles</a:t>
                      </a:r>
                      <a:endParaRPr lang="en-US" sz="1800" dirty="0">
                        <a:latin typeface="Times New Roman" pitchFamily="18" charset="0"/>
                        <a:ea typeface="Times New Roman"/>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solidFill>
                            <a:srgbClr val="000000"/>
                          </a:solidFill>
                          <a:latin typeface="Times New Roman"/>
                          <a:ea typeface="Times New Roman"/>
                          <a:cs typeface="Times New Roman"/>
                        </a:rPr>
                        <a:t>10</a:t>
                      </a:r>
                      <a:endParaRPr lang="en-US" sz="1800" dirty="0">
                        <a:solidFill>
                          <a:srgbClr val="000000"/>
                        </a:solidFill>
                        <a:latin typeface="Times New Roman"/>
                        <a:ea typeface="Times New Roman"/>
                        <a:cs typeface="Times New Roman"/>
                      </a:endParaRPr>
                    </a:p>
                    <a:p>
                      <a:pPr algn="ctr">
                        <a:lnSpc>
                          <a:spcPct val="115000"/>
                        </a:lnSpc>
                        <a:spcAft>
                          <a:spcPts val="0"/>
                        </a:spcAft>
                      </a:pPr>
                      <a:endParaRPr lang="en-US" sz="1800" dirty="0">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solidFill>
                            <a:srgbClr val="000000"/>
                          </a:solidFill>
                          <a:latin typeface="Times New Roman"/>
                          <a:ea typeface="Times New Roman"/>
                          <a:cs typeface="Times New Roman"/>
                        </a:rPr>
                        <a:t>20 </a:t>
                      </a:r>
                      <a:r>
                        <a:rPr lang="en-US" sz="1800" dirty="0" err="1" smtClean="0">
                          <a:solidFill>
                            <a:srgbClr val="000000"/>
                          </a:solidFill>
                          <a:latin typeface="Times New Roman"/>
                          <a:ea typeface="Times New Roman"/>
                          <a:cs typeface="Times New Roman"/>
                        </a:rPr>
                        <a:t>lakhs</a:t>
                      </a:r>
                      <a:r>
                        <a:rPr lang="en-US" sz="1800" dirty="0" smtClean="0">
                          <a:solidFill>
                            <a:srgbClr val="000000"/>
                          </a:solidFill>
                          <a:latin typeface="Times New Roman"/>
                          <a:ea typeface="Times New Roman"/>
                          <a:cs typeface="Times New Roman"/>
                        </a:rPr>
                        <a:t> </a:t>
                      </a:r>
                      <a:endParaRPr lang="en-US" sz="18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Times New Roman"/>
                          <a:cs typeface="Times New Roman"/>
                        </a:rPr>
                        <a:t>8.0 </a:t>
                      </a:r>
                      <a:r>
                        <a:rPr lang="en-US" sz="1800" b="1" dirty="0" err="1" smtClean="0">
                          <a:solidFill>
                            <a:srgbClr val="000000"/>
                          </a:solidFill>
                          <a:latin typeface="Times New Roman"/>
                          <a:ea typeface="Times New Roman"/>
                          <a:cs typeface="Times New Roman"/>
                        </a:rPr>
                        <a:t>lakhs</a:t>
                      </a:r>
                      <a:endParaRPr lang="en-US" sz="1800" b="1" dirty="0" smtClean="0">
                        <a:solidFill>
                          <a:srgbClr val="000000"/>
                        </a:solidFill>
                        <a:latin typeface="Times New Roman"/>
                        <a:ea typeface="Times New Roman"/>
                        <a:cs typeface="Times New Roman"/>
                      </a:endParaRPr>
                    </a:p>
                    <a:p>
                      <a:pPr algn="just">
                        <a:lnSpc>
                          <a:spcPct val="115000"/>
                        </a:lnSpc>
                        <a:spcAft>
                          <a:spcPts val="0"/>
                        </a:spcAft>
                      </a:pPr>
                      <a:endParaRPr lang="en-US" sz="18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b="1" dirty="0" smtClean="0">
                          <a:solidFill>
                            <a:srgbClr val="000000"/>
                          </a:solidFill>
                          <a:latin typeface="Times New Roman"/>
                          <a:ea typeface="Times New Roman"/>
                          <a:cs typeface="Times New Roman"/>
                        </a:rPr>
                        <a:t>12.00 </a:t>
                      </a:r>
                      <a:r>
                        <a:rPr lang="en-US" sz="1800" b="1" dirty="0">
                          <a:solidFill>
                            <a:srgbClr val="000000"/>
                          </a:solidFill>
                          <a:latin typeface="Times New Roman"/>
                          <a:ea typeface="Times New Roman"/>
                          <a:cs typeface="Times New Roman"/>
                        </a:rPr>
                        <a:t>lakhs </a:t>
                      </a:r>
                      <a:endParaRPr lang="en-US" sz="1800" b="1"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94748">
                <a:tc gridSpan="3">
                  <a:txBody>
                    <a:bodyPr/>
                    <a:lstStyle/>
                    <a:p>
                      <a:pPr algn="just">
                        <a:lnSpc>
                          <a:spcPct val="115000"/>
                        </a:lnSpc>
                        <a:spcAft>
                          <a:spcPts val="0"/>
                        </a:spcAft>
                      </a:pPr>
                      <a:endParaRPr kumimoji="0" lang="en-US" sz="1400" kern="1200" dirty="0">
                        <a:solidFill>
                          <a:schemeClr val="dk1"/>
                        </a:solidFill>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endParaRPr kumimoji="0" lang="en-US" sz="1400" kern="1200" dirty="0">
                        <a:solidFill>
                          <a:schemeClr val="dk1"/>
                        </a:solidFill>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tcPr>
                </a:tc>
                <a:tc>
                  <a:txBody>
                    <a:bodyPr/>
                    <a:lstStyle/>
                    <a:p>
                      <a:pPr lvl="0"/>
                      <a:endParaRPr lang="en-US" sz="1800" b="1" u="sng" dirty="0">
                        <a:latin typeface="Bahnschrift SemiCondensed" pitchFamily="34" charset="0"/>
                        <a:ea typeface="Times New Roman"/>
                        <a:cs typeface="Times New Roman"/>
                      </a:endParaRPr>
                    </a:p>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11" name="Slide Number Placeholder 10"/>
          <p:cNvSpPr>
            <a:spLocks noGrp="1"/>
          </p:cNvSpPr>
          <p:nvPr>
            <p:ph type="sldNum" sz="quarter" idx="12"/>
          </p:nvPr>
        </p:nvSpPr>
        <p:spPr/>
        <p:txBody>
          <a:bodyPr/>
          <a:lstStyle/>
          <a:p>
            <a:fld id="{0398540D-6D85-4323-A61A-1F0CC4B31C8E}" type="slidenum">
              <a:rPr lang="en-US" smtClean="0"/>
              <a:pPr/>
              <a:t>19</a:t>
            </a:fld>
            <a:endParaRPr lang="en-US"/>
          </a:p>
        </p:txBody>
      </p:sp>
      <p:pic>
        <p:nvPicPr>
          <p:cNvPr id="9218" name="Picture 2"/>
          <p:cNvPicPr>
            <a:picLocks noChangeAspect="1" noChangeArrowheads="1"/>
          </p:cNvPicPr>
          <p:nvPr/>
        </p:nvPicPr>
        <p:blipFill>
          <a:blip r:embed="rId2"/>
          <a:srcRect/>
          <a:stretch>
            <a:fillRect/>
          </a:stretch>
        </p:blipFill>
        <p:spPr bwMode="auto">
          <a:xfrm>
            <a:off x="4876800" y="3200400"/>
            <a:ext cx="4267201" cy="36576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0" y="3200400"/>
            <a:ext cx="45720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9143858" cy="6858077"/>
            <a:chOff x="90" y="-2770"/>
            <a:chExt cx="16045" cy="18970"/>
          </a:xfrm>
        </p:grpSpPr>
        <p:pic>
          <p:nvPicPr>
            <p:cNvPr id="24579" name="Picture 3"/>
            <p:cNvPicPr>
              <a:picLocks noChangeAspect="1" noChangeArrowheads="1"/>
            </p:cNvPicPr>
            <p:nvPr/>
          </p:nvPicPr>
          <p:blipFill>
            <a:blip r:embed="rId2"/>
            <a:srcRect/>
            <a:stretch>
              <a:fillRect/>
            </a:stretch>
          </p:blipFill>
          <p:spPr bwMode="auto">
            <a:xfrm>
              <a:off x="90" y="-2770"/>
              <a:ext cx="16045" cy="18970"/>
            </a:xfrm>
            <a:prstGeom prst="rect">
              <a:avLst/>
            </a:prstGeom>
            <a:noFill/>
            <a:ln w="9525">
              <a:noFill/>
              <a:miter lim="800000"/>
              <a:headEnd/>
              <a:tailEnd/>
            </a:ln>
          </p:spPr>
        </p:pic>
        <p:sp>
          <p:nvSpPr>
            <p:cNvPr id="24580" name="Rectangle 4"/>
            <p:cNvSpPr>
              <a:spLocks noChangeArrowheads="1"/>
            </p:cNvSpPr>
            <p:nvPr/>
          </p:nvSpPr>
          <p:spPr bwMode="auto">
            <a:xfrm>
              <a:off x="90" y="-2770"/>
              <a:ext cx="16045" cy="1941"/>
            </a:xfrm>
            <a:prstGeom prst="rect">
              <a:avLst/>
            </a:prstGeom>
            <a:solidFill>
              <a:srgbClr val="3796C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1" name="Rectangle 5"/>
            <p:cNvSpPr>
              <a:spLocks noChangeArrowheads="1"/>
            </p:cNvSpPr>
            <p:nvPr/>
          </p:nvSpPr>
          <p:spPr bwMode="auto">
            <a:xfrm>
              <a:off x="9131" y="671"/>
              <a:ext cx="6575" cy="4518"/>
            </a:xfrm>
            <a:prstGeom prst="rect">
              <a:avLst/>
            </a:prstGeom>
            <a:solidFill>
              <a:srgbClr val="8FD1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2" name="Rectangle 6"/>
            <p:cNvSpPr>
              <a:spLocks noChangeArrowheads="1"/>
            </p:cNvSpPr>
            <p:nvPr/>
          </p:nvSpPr>
          <p:spPr bwMode="auto">
            <a:xfrm>
              <a:off x="90" y="14847"/>
              <a:ext cx="16045" cy="1353"/>
            </a:xfrm>
            <a:prstGeom prst="rect">
              <a:avLst/>
            </a:prstGeom>
            <a:solidFill>
              <a:srgbClr val="3796C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3" name="Line 7"/>
            <p:cNvSpPr>
              <a:spLocks noChangeShapeType="1"/>
            </p:cNvSpPr>
            <p:nvPr/>
          </p:nvSpPr>
          <p:spPr bwMode="auto">
            <a:xfrm>
              <a:off x="3491" y="14441"/>
              <a:ext cx="9440" cy="0"/>
            </a:xfrm>
            <a:prstGeom prst="line">
              <a:avLst/>
            </a:prstGeom>
            <a:noFill/>
            <a:ln w="18796">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4584" name="Picture 8"/>
            <p:cNvPicPr>
              <a:picLocks noChangeAspect="1" noChangeArrowheads="1"/>
            </p:cNvPicPr>
            <p:nvPr/>
          </p:nvPicPr>
          <p:blipFill>
            <a:blip r:embed="rId3"/>
            <a:srcRect/>
            <a:stretch>
              <a:fillRect/>
            </a:stretch>
          </p:blipFill>
          <p:spPr bwMode="auto">
            <a:xfrm>
              <a:off x="6733" y="5438"/>
              <a:ext cx="8987" cy="7821"/>
            </a:xfrm>
            <a:prstGeom prst="rect">
              <a:avLst/>
            </a:prstGeom>
            <a:noFill/>
            <a:ln w="9525">
              <a:noFill/>
              <a:miter lim="800000"/>
              <a:headEnd/>
              <a:tailEnd/>
            </a:ln>
          </p:spPr>
        </p:pic>
        <p:sp>
          <p:nvSpPr>
            <p:cNvPr id="24585" name="Freeform 9"/>
            <p:cNvSpPr>
              <a:spLocks/>
            </p:cNvSpPr>
            <p:nvPr/>
          </p:nvSpPr>
          <p:spPr bwMode="auto">
            <a:xfrm>
              <a:off x="2520" y="3345"/>
              <a:ext cx="3216" cy="4611"/>
            </a:xfrm>
            <a:custGeom>
              <a:avLst/>
              <a:gdLst/>
              <a:ahLst/>
              <a:cxnLst>
                <a:cxn ang="0">
                  <a:pos x="3216" y="0"/>
                </a:cxn>
                <a:cxn ang="0">
                  <a:pos x="2625" y="0"/>
                </a:cxn>
                <a:cxn ang="0">
                  <a:pos x="0" y="4610"/>
                </a:cxn>
                <a:cxn ang="0">
                  <a:pos x="590" y="4610"/>
                </a:cxn>
                <a:cxn ang="0">
                  <a:pos x="3216" y="0"/>
                </a:cxn>
              </a:cxnLst>
              <a:rect l="0" t="0" r="r" b="b"/>
              <a:pathLst>
                <a:path w="3216" h="4611">
                  <a:moveTo>
                    <a:pt x="3216" y="0"/>
                  </a:moveTo>
                  <a:lnTo>
                    <a:pt x="2625" y="0"/>
                  </a:lnTo>
                  <a:lnTo>
                    <a:pt x="0" y="4610"/>
                  </a:lnTo>
                  <a:lnTo>
                    <a:pt x="590" y="4610"/>
                  </a:lnTo>
                  <a:lnTo>
                    <a:pt x="3216"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8" name="Freeform 12"/>
            <p:cNvSpPr>
              <a:spLocks/>
            </p:cNvSpPr>
            <p:nvPr/>
          </p:nvSpPr>
          <p:spPr bwMode="auto">
            <a:xfrm>
              <a:off x="4800" y="6182"/>
              <a:ext cx="432" cy="379"/>
            </a:xfrm>
            <a:custGeom>
              <a:avLst/>
              <a:gdLst/>
              <a:ahLst/>
              <a:cxnLst>
                <a:cxn ang="0">
                  <a:pos x="431" y="379"/>
                </a:cxn>
                <a:cxn ang="0">
                  <a:pos x="347" y="379"/>
                </a:cxn>
                <a:cxn ang="0">
                  <a:pos x="347" y="152"/>
                </a:cxn>
                <a:cxn ang="0">
                  <a:pos x="347" y="133"/>
                </a:cxn>
                <a:cxn ang="0">
                  <a:pos x="348" y="113"/>
                </a:cxn>
                <a:cxn ang="0">
                  <a:pos x="349" y="93"/>
                </a:cxn>
                <a:cxn ang="0">
                  <a:pos x="350" y="71"/>
                </a:cxn>
                <a:cxn ang="0">
                  <a:pos x="348" y="71"/>
                </a:cxn>
                <a:cxn ang="0">
                  <a:pos x="248" y="379"/>
                </a:cxn>
                <a:cxn ang="0">
                  <a:pos x="178" y="379"/>
                </a:cxn>
                <a:cxn ang="0">
                  <a:pos x="87" y="124"/>
                </a:cxn>
                <a:cxn ang="0">
                  <a:pos x="76" y="71"/>
                </a:cxn>
                <a:cxn ang="0">
                  <a:pos x="73" y="71"/>
                </a:cxn>
                <a:cxn ang="0">
                  <a:pos x="76" y="147"/>
                </a:cxn>
                <a:cxn ang="0">
                  <a:pos x="77" y="379"/>
                </a:cxn>
                <a:cxn ang="0">
                  <a:pos x="0" y="379"/>
                </a:cxn>
                <a:cxn ang="0">
                  <a:pos x="0" y="0"/>
                </a:cxn>
                <a:cxn ang="0">
                  <a:pos x="125" y="0"/>
                </a:cxn>
                <a:cxn ang="0">
                  <a:pos x="202" y="224"/>
                </a:cxn>
                <a:cxn ang="0">
                  <a:pos x="216" y="279"/>
                </a:cxn>
                <a:cxn ang="0">
                  <a:pos x="217" y="279"/>
                </a:cxn>
                <a:cxn ang="0">
                  <a:pos x="310" y="0"/>
                </a:cxn>
                <a:cxn ang="0">
                  <a:pos x="431" y="0"/>
                </a:cxn>
                <a:cxn ang="0">
                  <a:pos x="431" y="379"/>
                </a:cxn>
              </a:cxnLst>
              <a:rect l="0" t="0" r="r" b="b"/>
              <a:pathLst>
                <a:path w="432" h="379">
                  <a:moveTo>
                    <a:pt x="431" y="379"/>
                  </a:moveTo>
                  <a:lnTo>
                    <a:pt x="347" y="379"/>
                  </a:lnTo>
                  <a:lnTo>
                    <a:pt x="347" y="152"/>
                  </a:lnTo>
                  <a:lnTo>
                    <a:pt x="347" y="133"/>
                  </a:lnTo>
                  <a:lnTo>
                    <a:pt x="348" y="113"/>
                  </a:lnTo>
                  <a:lnTo>
                    <a:pt x="349" y="93"/>
                  </a:lnTo>
                  <a:lnTo>
                    <a:pt x="350" y="71"/>
                  </a:lnTo>
                  <a:lnTo>
                    <a:pt x="348" y="71"/>
                  </a:lnTo>
                  <a:lnTo>
                    <a:pt x="248" y="379"/>
                  </a:lnTo>
                  <a:lnTo>
                    <a:pt x="178" y="379"/>
                  </a:lnTo>
                  <a:lnTo>
                    <a:pt x="87" y="124"/>
                  </a:lnTo>
                  <a:lnTo>
                    <a:pt x="76" y="71"/>
                  </a:lnTo>
                  <a:lnTo>
                    <a:pt x="73" y="71"/>
                  </a:lnTo>
                  <a:lnTo>
                    <a:pt x="76" y="147"/>
                  </a:lnTo>
                  <a:lnTo>
                    <a:pt x="77" y="379"/>
                  </a:lnTo>
                  <a:lnTo>
                    <a:pt x="0" y="379"/>
                  </a:lnTo>
                  <a:lnTo>
                    <a:pt x="0" y="0"/>
                  </a:lnTo>
                  <a:lnTo>
                    <a:pt x="125" y="0"/>
                  </a:lnTo>
                  <a:lnTo>
                    <a:pt x="202" y="224"/>
                  </a:lnTo>
                  <a:lnTo>
                    <a:pt x="216" y="279"/>
                  </a:lnTo>
                  <a:lnTo>
                    <a:pt x="217" y="279"/>
                  </a:lnTo>
                  <a:lnTo>
                    <a:pt x="310" y="0"/>
                  </a:lnTo>
                  <a:lnTo>
                    <a:pt x="431" y="0"/>
                  </a:lnTo>
                  <a:lnTo>
                    <a:pt x="431" y="379"/>
                  </a:lnTo>
                  <a:close/>
                </a:path>
              </a:pathLst>
            </a:custGeom>
            <a:noFill/>
            <a:ln w="4539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4589" name="Picture 13"/>
            <p:cNvPicPr>
              <a:picLocks noChangeAspect="1" noChangeArrowheads="1"/>
            </p:cNvPicPr>
            <p:nvPr/>
          </p:nvPicPr>
          <p:blipFill>
            <a:blip r:embed="rId4"/>
            <a:srcRect/>
            <a:stretch>
              <a:fillRect/>
            </a:stretch>
          </p:blipFill>
          <p:spPr bwMode="auto">
            <a:xfrm>
              <a:off x="5254" y="6248"/>
              <a:ext cx="644" cy="356"/>
            </a:xfrm>
            <a:prstGeom prst="rect">
              <a:avLst/>
            </a:prstGeom>
            <a:noFill/>
            <a:ln w="9525">
              <a:noFill/>
              <a:miter lim="800000"/>
              <a:headEnd/>
              <a:tailEnd/>
            </a:ln>
          </p:spPr>
        </p:pic>
        <p:sp>
          <p:nvSpPr>
            <p:cNvPr id="24590" name="Freeform 14"/>
            <p:cNvSpPr>
              <a:spLocks/>
            </p:cNvSpPr>
            <p:nvPr/>
          </p:nvSpPr>
          <p:spPr bwMode="auto">
            <a:xfrm>
              <a:off x="5904" y="6209"/>
              <a:ext cx="188" cy="360"/>
            </a:xfrm>
            <a:custGeom>
              <a:avLst/>
              <a:gdLst/>
              <a:ahLst/>
              <a:cxnLst>
                <a:cxn ang="0">
                  <a:pos x="188" y="350"/>
                </a:cxn>
                <a:cxn ang="0">
                  <a:pos x="178" y="354"/>
                </a:cxn>
                <a:cxn ang="0">
                  <a:pos x="165" y="357"/>
                </a:cxn>
                <a:cxn ang="0">
                  <a:pos x="150" y="359"/>
                </a:cxn>
                <a:cxn ang="0">
                  <a:pos x="132" y="359"/>
                </a:cxn>
                <a:cxn ang="0">
                  <a:pos x="94" y="354"/>
                </a:cxn>
                <a:cxn ang="0">
                  <a:pos x="66" y="336"/>
                </a:cxn>
                <a:cxn ang="0">
                  <a:pos x="50" y="308"/>
                </a:cxn>
                <a:cxn ang="0">
                  <a:pos x="44" y="268"/>
                </a:cxn>
                <a:cxn ang="0">
                  <a:pos x="44" y="144"/>
                </a:cxn>
                <a:cxn ang="0">
                  <a:pos x="0" y="144"/>
                </a:cxn>
                <a:cxn ang="0">
                  <a:pos x="0" y="82"/>
                </a:cxn>
                <a:cxn ang="0">
                  <a:pos x="44" y="82"/>
                </a:cxn>
                <a:cxn ang="0">
                  <a:pos x="44" y="24"/>
                </a:cxn>
                <a:cxn ang="0">
                  <a:pos x="127" y="0"/>
                </a:cxn>
                <a:cxn ang="0">
                  <a:pos x="127" y="82"/>
                </a:cxn>
                <a:cxn ang="0">
                  <a:pos x="188" y="82"/>
                </a:cxn>
                <a:cxn ang="0">
                  <a:pos x="188" y="144"/>
                </a:cxn>
                <a:cxn ang="0">
                  <a:pos x="127" y="144"/>
                </a:cxn>
                <a:cxn ang="0">
                  <a:pos x="127" y="253"/>
                </a:cxn>
                <a:cxn ang="0">
                  <a:pos x="129" y="272"/>
                </a:cxn>
                <a:cxn ang="0">
                  <a:pos x="136" y="285"/>
                </a:cxn>
                <a:cxn ang="0">
                  <a:pos x="146" y="293"/>
                </a:cxn>
                <a:cxn ang="0">
                  <a:pos x="161" y="295"/>
                </a:cxn>
                <a:cxn ang="0">
                  <a:pos x="170" y="295"/>
                </a:cxn>
                <a:cxn ang="0">
                  <a:pos x="179" y="293"/>
                </a:cxn>
                <a:cxn ang="0">
                  <a:pos x="188" y="288"/>
                </a:cxn>
                <a:cxn ang="0">
                  <a:pos x="188" y="350"/>
                </a:cxn>
              </a:cxnLst>
              <a:rect l="0" t="0" r="r" b="b"/>
              <a:pathLst>
                <a:path w="188" h="360">
                  <a:moveTo>
                    <a:pt x="188" y="350"/>
                  </a:moveTo>
                  <a:lnTo>
                    <a:pt x="178" y="354"/>
                  </a:lnTo>
                  <a:lnTo>
                    <a:pt x="165" y="357"/>
                  </a:lnTo>
                  <a:lnTo>
                    <a:pt x="150" y="359"/>
                  </a:lnTo>
                  <a:lnTo>
                    <a:pt x="132" y="359"/>
                  </a:lnTo>
                  <a:lnTo>
                    <a:pt x="94" y="354"/>
                  </a:lnTo>
                  <a:lnTo>
                    <a:pt x="66" y="336"/>
                  </a:lnTo>
                  <a:lnTo>
                    <a:pt x="50" y="308"/>
                  </a:lnTo>
                  <a:lnTo>
                    <a:pt x="44" y="268"/>
                  </a:lnTo>
                  <a:lnTo>
                    <a:pt x="44" y="144"/>
                  </a:lnTo>
                  <a:lnTo>
                    <a:pt x="0" y="144"/>
                  </a:lnTo>
                  <a:lnTo>
                    <a:pt x="0" y="82"/>
                  </a:lnTo>
                  <a:lnTo>
                    <a:pt x="44" y="82"/>
                  </a:lnTo>
                  <a:lnTo>
                    <a:pt x="44" y="24"/>
                  </a:lnTo>
                  <a:lnTo>
                    <a:pt x="127" y="0"/>
                  </a:lnTo>
                  <a:lnTo>
                    <a:pt x="127" y="82"/>
                  </a:lnTo>
                  <a:lnTo>
                    <a:pt x="188" y="82"/>
                  </a:lnTo>
                  <a:lnTo>
                    <a:pt x="188" y="144"/>
                  </a:lnTo>
                  <a:lnTo>
                    <a:pt x="127" y="144"/>
                  </a:lnTo>
                  <a:lnTo>
                    <a:pt x="127" y="253"/>
                  </a:lnTo>
                  <a:lnTo>
                    <a:pt x="129" y="272"/>
                  </a:lnTo>
                  <a:lnTo>
                    <a:pt x="136" y="285"/>
                  </a:lnTo>
                  <a:lnTo>
                    <a:pt x="146" y="293"/>
                  </a:lnTo>
                  <a:lnTo>
                    <a:pt x="161" y="295"/>
                  </a:lnTo>
                  <a:lnTo>
                    <a:pt x="170" y="295"/>
                  </a:lnTo>
                  <a:lnTo>
                    <a:pt x="179" y="293"/>
                  </a:lnTo>
                  <a:lnTo>
                    <a:pt x="188" y="288"/>
                  </a:lnTo>
                  <a:lnTo>
                    <a:pt x="188" y="350"/>
                  </a:lnTo>
                  <a:close/>
                </a:path>
              </a:pathLst>
            </a:custGeom>
            <a:noFill/>
            <a:ln w="4539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4591" name="Picture 15"/>
            <p:cNvPicPr>
              <a:picLocks noChangeAspect="1" noChangeArrowheads="1"/>
            </p:cNvPicPr>
            <p:nvPr/>
          </p:nvPicPr>
          <p:blipFill>
            <a:blip r:embed="rId5"/>
            <a:srcRect/>
            <a:stretch>
              <a:fillRect/>
            </a:stretch>
          </p:blipFill>
          <p:spPr bwMode="auto">
            <a:xfrm>
              <a:off x="6103" y="6126"/>
              <a:ext cx="380" cy="471"/>
            </a:xfrm>
            <a:prstGeom prst="rect">
              <a:avLst/>
            </a:prstGeom>
            <a:noFill/>
            <a:ln w="9525">
              <a:noFill/>
              <a:miter lim="800000"/>
              <a:headEnd/>
              <a:tailEnd/>
            </a:ln>
          </p:spPr>
        </p:pic>
      </p:grpSp>
      <p:sp>
        <p:nvSpPr>
          <p:cNvPr id="52" name="TextBox 51"/>
          <p:cNvSpPr txBox="1"/>
          <p:nvPr/>
        </p:nvSpPr>
        <p:spPr>
          <a:xfrm>
            <a:off x="853263" y="1063256"/>
            <a:ext cx="3444949" cy="369332"/>
          </a:xfrm>
          <a:prstGeom prst="rect">
            <a:avLst/>
          </a:prstGeom>
          <a:noFill/>
        </p:spPr>
        <p:txBody>
          <a:bodyPr wrap="square" rtlCol="0">
            <a:spAutoFit/>
          </a:bodyPr>
          <a:lstStyle/>
          <a:p>
            <a:endParaRPr lang="en-US" dirty="0"/>
          </a:p>
        </p:txBody>
      </p:sp>
      <p:sp>
        <p:nvSpPr>
          <p:cNvPr id="54" name="Title 1"/>
          <p:cNvSpPr txBox="1">
            <a:spLocks/>
          </p:cNvSpPr>
          <p:nvPr/>
        </p:nvSpPr>
        <p:spPr>
          <a:xfrm>
            <a:off x="143541" y="2488020"/>
            <a:ext cx="4848446" cy="1116417"/>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rgbClr val="002060"/>
                </a:solidFill>
                <a:effectLst/>
                <a:uLnTx/>
                <a:uFillTx/>
                <a:latin typeface="Algerian" pitchFamily="82" charset="0"/>
                <a:ea typeface="+mj-ea"/>
                <a:cs typeface="+mj-cs"/>
              </a:rPr>
              <a:t>PRADHAN MANTRI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rgbClr val="002060"/>
                </a:solidFill>
                <a:effectLst/>
                <a:uLnTx/>
                <a:uFillTx/>
                <a:latin typeface="Algerian" pitchFamily="82" charset="0"/>
                <a:ea typeface="+mj-ea"/>
                <a:cs typeface="+mj-cs"/>
              </a:rPr>
              <a:t>MATSYA SAMPADA YOJANA</a:t>
            </a:r>
            <a:endParaRPr kumimoji="0" lang="en-US" sz="3600" b="0" i="0" u="none" strike="noStrike" kern="1200" cap="none" spc="0" normalizeH="0" baseline="0" noProof="0" dirty="0">
              <a:ln>
                <a:noFill/>
              </a:ln>
              <a:solidFill>
                <a:srgbClr val="002060"/>
              </a:solidFill>
              <a:effectLst/>
              <a:uLnTx/>
              <a:uFillTx/>
              <a:latin typeface="Algerian" pitchFamily="82" charset="0"/>
              <a:ea typeface="+mj-ea"/>
              <a:cs typeface="+mj-cs"/>
            </a:endParaRPr>
          </a:p>
        </p:txBody>
      </p:sp>
      <p:sp>
        <p:nvSpPr>
          <p:cNvPr id="57" name="TextBox 56">
            <a:extLst>
              <a:ext uri="{FF2B5EF4-FFF2-40B4-BE49-F238E27FC236}">
                <a16:creationId xmlns="" xmlns:a16="http://schemas.microsoft.com/office/drawing/2014/main" id="{22149B0E-4FBA-C64E-964B-3F869D3C5A40}"/>
              </a:ext>
            </a:extLst>
          </p:cNvPr>
          <p:cNvSpPr txBox="1"/>
          <p:nvPr/>
        </p:nvSpPr>
        <p:spPr>
          <a:xfrm>
            <a:off x="1267690" y="903769"/>
            <a:ext cx="27773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2060"/>
                </a:solidFill>
                <a:latin typeface="Calibri"/>
              </a:rPr>
              <a:t>     </a:t>
            </a:r>
            <a:endParaRPr kumimoji="0" lang="en-US" b="0" i="0" u="none" strike="noStrike" kern="1200" cap="none" spc="0" normalizeH="0" baseline="0" noProof="0" dirty="0">
              <a:ln>
                <a:noFill/>
              </a:ln>
              <a:solidFill>
                <a:srgbClr val="002060"/>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973628391"/>
              </p:ext>
            </p:extLst>
          </p:nvPr>
        </p:nvGraphicFramePr>
        <p:xfrm>
          <a:off x="142811" y="-1"/>
          <a:ext cx="9001189" cy="6858000"/>
        </p:xfrm>
        <a:graphic>
          <a:graphicData uri="http://schemas.openxmlformats.org/drawingml/2006/table">
            <a:tbl>
              <a:tblPr firstRow="1" bandRow="1">
                <a:tableStyleId>{5C22544A-7EE6-4342-B048-85BDC9FD1C3A}</a:tableStyleId>
              </a:tblPr>
              <a:tblGrid>
                <a:gridCol w="3514789">
                  <a:extLst>
                    <a:ext uri="{9D8B030D-6E8A-4147-A177-3AD203B41FA5}">
                      <a16:colId xmlns="" xmlns:a16="http://schemas.microsoft.com/office/drawing/2014/main" val="20000"/>
                    </a:ext>
                  </a:extLst>
                </a:gridCol>
                <a:gridCol w="861646">
                  <a:extLst>
                    <a:ext uri="{9D8B030D-6E8A-4147-A177-3AD203B41FA5}">
                      <a16:colId xmlns="" xmlns:a16="http://schemas.microsoft.com/office/drawing/2014/main" val="20001"/>
                    </a:ext>
                  </a:extLst>
                </a:gridCol>
                <a:gridCol w="1043354"/>
                <a:gridCol w="1447800"/>
                <a:gridCol w="2133600">
                  <a:extLst>
                    <a:ext uri="{9D8B030D-6E8A-4147-A177-3AD203B41FA5}">
                      <a16:colId xmlns="" xmlns:a16="http://schemas.microsoft.com/office/drawing/2014/main" val="20002"/>
                    </a:ext>
                  </a:extLst>
                </a:gridCol>
              </a:tblGrid>
              <a:tr h="609580">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30448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764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latin typeface="+mn-lt"/>
                          <a:ea typeface="+mn-ea"/>
                          <a:cs typeface="+mn-cs"/>
                        </a:rPr>
                        <a:t>15.Motor </a:t>
                      </a:r>
                      <a:r>
                        <a:rPr kumimoji="0" lang="en-US" sz="2000" b="1" kern="1200" dirty="0">
                          <a:solidFill>
                            <a:schemeClr val="dk1"/>
                          </a:solidFill>
                          <a:latin typeface="+mn-lt"/>
                          <a:ea typeface="+mn-ea"/>
                          <a:cs typeface="+mn-cs"/>
                        </a:rPr>
                        <a:t>Cycle with Ice Box</a:t>
                      </a:r>
                      <a:endParaRPr lang="en-US" sz="2000" b="1"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smtClean="0">
                          <a:solidFill>
                            <a:srgbClr val="000000"/>
                          </a:solidFill>
                          <a:latin typeface="Times New Roman"/>
                          <a:ea typeface="Times New Roman"/>
                          <a:cs typeface="Times New Roman"/>
                        </a:rPr>
                        <a:t>10</a:t>
                      </a:r>
                      <a:endParaRPr lang="en-US" sz="2000" dirty="0">
                        <a:solidFill>
                          <a:srgbClr val="000000"/>
                        </a:solidFill>
                        <a:latin typeface="Times New Roman"/>
                        <a:ea typeface="Times New Roman"/>
                        <a:cs typeface="Times New Roman"/>
                      </a:endParaRPr>
                    </a:p>
                    <a:p>
                      <a:pPr algn="just">
                        <a:lnSpc>
                          <a:spcPct val="115000"/>
                        </a:lnSpc>
                        <a:spcAft>
                          <a:spcPts val="0"/>
                        </a:spcAft>
                      </a:pPr>
                      <a:endParaRPr lang="en-US" sz="2000" dirty="0">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smtClean="0">
                          <a:solidFill>
                            <a:srgbClr val="000000"/>
                          </a:solidFill>
                          <a:latin typeface="Times New Roman"/>
                          <a:ea typeface="Times New Roman"/>
                          <a:cs typeface="Times New Roman"/>
                        </a:rPr>
                        <a:t>0.75 </a:t>
                      </a:r>
                      <a:r>
                        <a:rPr lang="en-US" sz="2000" dirty="0" err="1" smtClean="0">
                          <a:solidFill>
                            <a:srgbClr val="000000"/>
                          </a:solidFill>
                          <a:latin typeface="Times New Roman"/>
                          <a:ea typeface="Times New Roman"/>
                          <a:cs typeface="Times New Roman"/>
                        </a:rPr>
                        <a:t>lakhs</a:t>
                      </a:r>
                      <a:r>
                        <a:rPr lang="en-US" sz="2000" dirty="0" smtClean="0">
                          <a:solidFill>
                            <a:srgbClr val="000000"/>
                          </a:solidFill>
                          <a:latin typeface="Times New Roman"/>
                          <a:ea typeface="Times New Roman"/>
                          <a:cs typeface="Times New Roman"/>
                        </a:rPr>
                        <a:t> </a:t>
                      </a:r>
                      <a:endParaRPr lang="en-US"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000000"/>
                          </a:solidFill>
                          <a:latin typeface="Times New Roman"/>
                          <a:ea typeface="Times New Roman"/>
                          <a:cs typeface="Times New Roman"/>
                        </a:rPr>
                        <a:t>0.30 </a:t>
                      </a:r>
                      <a:r>
                        <a:rPr lang="en-US" sz="2000" b="1" dirty="0" err="1" smtClean="0">
                          <a:solidFill>
                            <a:srgbClr val="000000"/>
                          </a:solidFill>
                          <a:latin typeface="Times New Roman"/>
                          <a:ea typeface="Times New Roman"/>
                          <a:cs typeface="Times New Roman"/>
                        </a:rPr>
                        <a:t>lakhs</a:t>
                      </a:r>
                      <a:endParaRPr lang="en-US" sz="2000" b="1" dirty="0" smtClean="0">
                        <a:solidFill>
                          <a:srgbClr val="000000"/>
                        </a:solidFill>
                        <a:latin typeface="Times New Roman"/>
                        <a:ea typeface="Times New Roman"/>
                        <a:cs typeface="Times New Roman"/>
                      </a:endParaRPr>
                    </a:p>
                    <a:p>
                      <a:pPr algn="just">
                        <a:lnSpc>
                          <a:spcPct val="115000"/>
                        </a:lnSpc>
                        <a:spcAft>
                          <a:spcPts val="0"/>
                        </a:spcAft>
                      </a:pPr>
                      <a:endParaRPr lang="en-US" sz="20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b="1" dirty="0" smtClean="0">
                          <a:solidFill>
                            <a:srgbClr val="000000"/>
                          </a:solidFill>
                          <a:latin typeface="Times New Roman"/>
                          <a:ea typeface="Calibri"/>
                          <a:cs typeface="Times New Roman"/>
                        </a:rPr>
                        <a:t>0.45 </a:t>
                      </a:r>
                      <a:r>
                        <a:rPr lang="en-US" sz="2000" b="1" dirty="0">
                          <a:solidFill>
                            <a:srgbClr val="000000"/>
                          </a:solidFill>
                          <a:latin typeface="Times New Roman"/>
                          <a:ea typeface="Calibri"/>
                          <a:cs typeface="Times New Roman"/>
                        </a:rPr>
                        <a:t>lakhs</a:t>
                      </a:r>
                      <a:endParaRPr lang="en-US" sz="20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4167508">
                <a:tc gridSpan="3">
                  <a:txBody>
                    <a:bodyPr/>
                    <a:lstStyle/>
                    <a:p>
                      <a:pPr algn="just">
                        <a:lnSpc>
                          <a:spcPct val="115000"/>
                        </a:lnSpc>
                        <a:spcAft>
                          <a:spcPts val="0"/>
                        </a:spcAft>
                      </a:pPr>
                      <a:r>
                        <a:rPr lang="en-US" sz="2000" b="1" u="sng" dirty="0">
                          <a:latin typeface="Bahnschrift SemiCondensed" pitchFamily="34" charset="0"/>
                          <a:ea typeface="Times New Roman"/>
                          <a:cs typeface="Times New Roman"/>
                        </a:rPr>
                        <a:t>Documents</a:t>
                      </a:r>
                      <a:r>
                        <a:rPr lang="en-US" sz="2000" b="1" u="sng" baseline="0" dirty="0">
                          <a:latin typeface="Bahnschrift SemiCondensed" pitchFamily="34" charset="0"/>
                          <a:ea typeface="Times New Roman"/>
                          <a:cs typeface="Times New Roman"/>
                        </a:rPr>
                        <a:t> Required</a:t>
                      </a:r>
                    </a:p>
                    <a:p>
                      <a:pPr lvl="0"/>
                      <a:r>
                        <a:rPr kumimoji="0" lang="en-US" sz="2000" kern="1200" dirty="0">
                          <a:solidFill>
                            <a:schemeClr val="dk1"/>
                          </a:solidFill>
                          <a:latin typeface="+mn-lt"/>
                          <a:ea typeface="+mn-ea"/>
                          <a:cs typeface="+mn-cs"/>
                        </a:rPr>
                        <a:t>Residence Certificate of 15 years </a:t>
                      </a:r>
                    </a:p>
                    <a:p>
                      <a:pPr lvl="0"/>
                      <a:r>
                        <a:rPr kumimoji="0" lang="en-US" sz="2000" kern="1200" dirty="0">
                          <a:solidFill>
                            <a:schemeClr val="dk1"/>
                          </a:solidFill>
                          <a:latin typeface="+mn-lt"/>
                          <a:ea typeface="+mn-ea"/>
                          <a:cs typeface="+mn-cs"/>
                        </a:rPr>
                        <a:t>Aadhaar Card               </a:t>
                      </a:r>
                    </a:p>
                    <a:p>
                      <a:pPr lvl="0"/>
                      <a:r>
                        <a:rPr kumimoji="0" lang="en-US" sz="2000" kern="1200" dirty="0">
                          <a:solidFill>
                            <a:schemeClr val="dk1"/>
                          </a:solidFill>
                          <a:latin typeface="+mn-lt"/>
                          <a:ea typeface="+mn-ea"/>
                          <a:cs typeface="+mn-cs"/>
                        </a:rPr>
                        <a:t>SC/ST Certificate (if applicable)</a:t>
                      </a:r>
                    </a:p>
                    <a:p>
                      <a:pPr lvl="0"/>
                      <a:r>
                        <a:rPr kumimoji="0" lang="en-US" sz="2000" kern="1200" dirty="0">
                          <a:solidFill>
                            <a:schemeClr val="dk1"/>
                          </a:solidFill>
                          <a:latin typeface="+mn-lt"/>
                          <a:ea typeface="+mn-ea"/>
                          <a:cs typeface="+mn-cs"/>
                        </a:rPr>
                        <a:t>Certificate from Village </a:t>
                      </a:r>
                      <a:r>
                        <a:rPr kumimoji="0" lang="en-US" sz="2000" kern="1200" dirty="0" err="1">
                          <a:solidFill>
                            <a:schemeClr val="dk1"/>
                          </a:solidFill>
                          <a:latin typeface="+mn-lt"/>
                          <a:ea typeface="+mn-ea"/>
                          <a:cs typeface="+mn-cs"/>
                        </a:rPr>
                        <a:t>Panchayat</a:t>
                      </a:r>
                      <a:r>
                        <a:rPr kumimoji="0" lang="en-US" sz="2000" kern="1200" dirty="0">
                          <a:solidFill>
                            <a:schemeClr val="dk1"/>
                          </a:solidFill>
                          <a:latin typeface="+mn-lt"/>
                          <a:ea typeface="+mn-ea"/>
                          <a:cs typeface="+mn-cs"/>
                        </a:rPr>
                        <a:t>/Municipality indicating that applicant is actively engaged in sale of fish</a:t>
                      </a:r>
                    </a:p>
                    <a:p>
                      <a:pPr lvl="0"/>
                      <a:r>
                        <a:rPr kumimoji="0" lang="en-US" sz="2000" kern="1200" dirty="0">
                          <a:solidFill>
                            <a:schemeClr val="dk1"/>
                          </a:solidFill>
                          <a:latin typeface="+mn-lt"/>
                          <a:ea typeface="+mn-ea"/>
                          <a:cs typeface="+mn-cs"/>
                        </a:rPr>
                        <a:t>Letter from Bank  (if applicable)</a:t>
                      </a:r>
                    </a:p>
                    <a:p>
                      <a:pPr lvl="0"/>
                      <a:r>
                        <a:rPr kumimoji="0" lang="en-US" sz="2000" kern="1200" dirty="0">
                          <a:solidFill>
                            <a:schemeClr val="dk1"/>
                          </a:solidFill>
                          <a:latin typeface="+mn-lt"/>
                          <a:ea typeface="+mn-ea"/>
                          <a:cs typeface="+mn-cs"/>
                        </a:rPr>
                        <a:t>Driving </a:t>
                      </a:r>
                      <a:r>
                        <a:rPr kumimoji="0" lang="en-US" sz="2000" kern="1200" dirty="0" err="1">
                          <a:solidFill>
                            <a:schemeClr val="dk1"/>
                          </a:solidFill>
                          <a:latin typeface="+mn-lt"/>
                          <a:ea typeface="+mn-ea"/>
                          <a:cs typeface="+mn-cs"/>
                        </a:rPr>
                        <a:t>Licence</a:t>
                      </a:r>
                      <a:r>
                        <a:rPr kumimoji="0" lang="en-US" sz="2000" kern="1200" dirty="0">
                          <a:solidFill>
                            <a:schemeClr val="dk1"/>
                          </a:solidFill>
                          <a:latin typeface="+mn-lt"/>
                          <a:ea typeface="+mn-ea"/>
                          <a:cs typeface="+mn-cs"/>
                        </a:rPr>
                        <a:t> (2 wheeler)</a:t>
                      </a:r>
                    </a:p>
                    <a:p>
                      <a:pPr lvl="0"/>
                      <a:r>
                        <a:rPr kumimoji="0" lang="en-US" sz="2000" kern="1200" dirty="0">
                          <a:solidFill>
                            <a:schemeClr val="dk1"/>
                          </a:solidFill>
                          <a:latin typeface="+mn-lt"/>
                          <a:ea typeface="+mn-ea"/>
                          <a:cs typeface="+mn-cs"/>
                        </a:rPr>
                        <a:t>Quotation</a:t>
                      </a:r>
                    </a:p>
                    <a:p>
                      <a:r>
                        <a:rPr kumimoji="0" lang="en-US" sz="2000" kern="1200" dirty="0">
                          <a:solidFill>
                            <a:schemeClr val="dk1"/>
                          </a:solidFill>
                          <a:latin typeface="+mn-lt"/>
                          <a:ea typeface="+mn-ea"/>
                          <a:cs typeface="+mn-cs"/>
                        </a:rPr>
                        <a:t>Mandate form (2 copies) </a:t>
                      </a:r>
                      <a:endParaRPr lang="en-US" sz="2000" b="1" u="sng" baseline="0"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endParaRPr lang="en-US" sz="2000" b="1" u="sng" baseline="0" dirty="0">
                        <a:latin typeface="Bahnschrift SemiCondensed" pitchFamily="34" charset="0"/>
                        <a:ea typeface="Times New Roman"/>
                        <a:cs typeface="Times New Roman"/>
                      </a:endParaRPr>
                    </a:p>
                  </a:txBody>
                  <a:tcPr marL="68580" marR="68580" marT="0" marB="0"/>
                </a:tc>
                <a:tc>
                  <a:txBody>
                    <a:bodyPr/>
                    <a:lstStyle/>
                    <a:p>
                      <a:pPr algn="just">
                        <a:lnSpc>
                          <a:spcPct val="115000"/>
                        </a:lnSpc>
                        <a:spcAft>
                          <a:spcPts val="0"/>
                        </a:spcAft>
                      </a:pPr>
                      <a:endParaRPr lang="en-US" sz="20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30721" name="Picture 1" descr="C:\Users\Admin\Desktop\IMG-20181015-WA0002.jpg"/>
          <p:cNvPicPr>
            <a:picLocks noChangeAspect="1" noChangeArrowheads="1"/>
          </p:cNvPicPr>
          <p:nvPr/>
        </p:nvPicPr>
        <p:blipFill>
          <a:blip r:embed="rId2"/>
          <a:srcRect/>
          <a:stretch>
            <a:fillRect/>
          </a:stretch>
        </p:blipFill>
        <p:spPr bwMode="auto">
          <a:xfrm>
            <a:off x="4851972" y="2743200"/>
            <a:ext cx="4292028" cy="3810000"/>
          </a:xfrm>
          <a:prstGeom prst="rect">
            <a:avLst/>
          </a:prstGeom>
          <a:noFill/>
        </p:spPr>
      </p:pic>
      <p:sp>
        <p:nvSpPr>
          <p:cNvPr id="10" name="Slide Number Placeholder 9"/>
          <p:cNvSpPr>
            <a:spLocks noGrp="1"/>
          </p:cNvSpPr>
          <p:nvPr>
            <p:ph type="sldNum" sz="quarter" idx="12"/>
          </p:nvPr>
        </p:nvSpPr>
        <p:spPr/>
        <p:txBody>
          <a:bodyPr/>
          <a:lstStyle/>
          <a:p>
            <a:fld id="{0398540D-6D85-4323-A61A-1F0CC4B31C8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3508171746"/>
              </p:ext>
            </p:extLst>
          </p:nvPr>
        </p:nvGraphicFramePr>
        <p:xfrm>
          <a:off x="142845" y="142852"/>
          <a:ext cx="8858311" cy="6655236"/>
        </p:xfrm>
        <a:graphic>
          <a:graphicData uri="http://schemas.openxmlformats.org/drawingml/2006/table">
            <a:tbl>
              <a:tblPr firstRow="1" bandRow="1">
                <a:tableStyleId>{5C22544A-7EE6-4342-B048-85BDC9FD1C3A}</a:tableStyleId>
              </a:tblPr>
              <a:tblGrid>
                <a:gridCol w="3362355">
                  <a:extLst>
                    <a:ext uri="{9D8B030D-6E8A-4147-A177-3AD203B41FA5}">
                      <a16:colId xmlns="" xmlns:a16="http://schemas.microsoft.com/office/drawing/2014/main" val="20000"/>
                    </a:ext>
                  </a:extLst>
                </a:gridCol>
                <a:gridCol w="882162">
                  <a:extLst>
                    <a:ext uri="{9D8B030D-6E8A-4147-A177-3AD203B41FA5}">
                      <a16:colId xmlns="" xmlns:a16="http://schemas.microsoft.com/office/drawing/2014/main" val="20001"/>
                    </a:ext>
                  </a:extLst>
                </a:gridCol>
                <a:gridCol w="718038"/>
                <a:gridCol w="1828800">
                  <a:extLst>
                    <a:ext uri="{9D8B030D-6E8A-4147-A177-3AD203B41FA5}">
                      <a16:colId xmlns="" xmlns:a16="http://schemas.microsoft.com/office/drawing/2014/main" val="20002"/>
                    </a:ext>
                  </a:extLst>
                </a:gridCol>
                <a:gridCol w="2066956"/>
              </a:tblGrid>
              <a:tr h="586311">
                <a:tc>
                  <a:txBody>
                    <a:bodyPr/>
                    <a:lstStyle/>
                    <a:p>
                      <a:pPr algn="ctr"/>
                      <a:r>
                        <a:rPr lang="en-US" sz="1800" dirty="0">
                          <a:latin typeface="Times New Roman" pitchFamily="18" charset="0"/>
                          <a:cs typeface="Times New Roman" pitchFamily="18" charset="0"/>
                        </a:rPr>
                        <a:t>Scheme</a:t>
                      </a:r>
                    </a:p>
                  </a:txBody>
                  <a:tcPr/>
                </a:tc>
                <a:tc gridSpan="3">
                  <a:txBody>
                    <a:bodyPr/>
                    <a:lstStyle/>
                    <a:p>
                      <a:pPr algn="ctr">
                        <a:lnSpc>
                          <a:spcPct val="115000"/>
                        </a:lnSpc>
                        <a:spcAft>
                          <a:spcPts val="0"/>
                        </a:spcAft>
                      </a:pPr>
                      <a:r>
                        <a:rPr lang="en-US" sz="1800" b="1" dirty="0">
                          <a:solidFill>
                            <a:schemeClr val="bg1"/>
                          </a:solidFill>
                          <a:latin typeface="Times New Roman" pitchFamily="18" charset="0"/>
                          <a:ea typeface="Times New Roman"/>
                          <a:cs typeface="Times New Roman" pitchFamily="18" charset="0"/>
                        </a:rPr>
                        <a:t>Amount/nature of support provided</a:t>
                      </a:r>
                      <a:endParaRPr lang="en-US" sz="18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endParaRPr lang="en-US" sz="1800" dirty="0">
                        <a:solidFill>
                          <a:schemeClr val="bg1"/>
                        </a:solidFill>
                        <a:latin typeface="Times New Roman" pitchFamily="18" charset="0"/>
                        <a:ea typeface="Calibri"/>
                        <a:cs typeface="Times New Roman" pitchFamily="18" charset="0"/>
                      </a:endParaRPr>
                    </a:p>
                  </a:txBody>
                  <a:tcPr marL="68580" marR="68580" marT="0" marB="0" anchor="ctr"/>
                </a:tc>
                <a:extLst>
                  <a:ext uri="{0D108BD9-81ED-4DB2-BD59-A6C34878D82A}">
                    <a16:rowId xmlns="" xmlns:a16="http://schemas.microsoft.com/office/drawing/2014/main" val="10000"/>
                  </a:ext>
                </a:extLst>
              </a:tr>
              <a:tr h="6065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550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16.Three </a:t>
                      </a:r>
                      <a:r>
                        <a:rPr kumimoji="0" lang="en-US" sz="1800" b="1" kern="1200" dirty="0">
                          <a:solidFill>
                            <a:schemeClr val="dk1"/>
                          </a:solidFill>
                          <a:latin typeface="+mn-lt"/>
                          <a:ea typeface="+mn-ea"/>
                          <a:cs typeface="+mn-cs"/>
                        </a:rPr>
                        <a:t>wheelers with ice box including e- rickshaw for fish vending</a:t>
                      </a:r>
                      <a:endParaRPr lang="en-US" sz="18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smtClean="0">
                          <a:solidFill>
                            <a:srgbClr val="000000"/>
                          </a:solidFill>
                          <a:latin typeface="Times New Roman"/>
                          <a:ea typeface="Times New Roman"/>
                          <a:cs typeface="Times New Roman"/>
                        </a:rPr>
                        <a:t>10</a:t>
                      </a:r>
                      <a:endParaRPr lang="en-US" sz="1800" dirty="0">
                        <a:solidFill>
                          <a:srgbClr val="000000"/>
                        </a:solidFill>
                        <a:latin typeface="Times New Roman"/>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smtClean="0">
                          <a:solidFill>
                            <a:srgbClr val="000000"/>
                          </a:solidFill>
                          <a:latin typeface="Times New Roman"/>
                          <a:ea typeface="Times New Roman"/>
                          <a:cs typeface="Times New Roman"/>
                        </a:rPr>
                        <a:t>3 </a:t>
                      </a:r>
                      <a:r>
                        <a:rPr lang="en-US" sz="1800" dirty="0" err="1" smtClean="0">
                          <a:solidFill>
                            <a:srgbClr val="000000"/>
                          </a:solidFill>
                          <a:latin typeface="Times New Roman"/>
                          <a:ea typeface="Times New Roman"/>
                          <a:cs typeface="Times New Roman"/>
                        </a:rPr>
                        <a:t>lakhs</a:t>
                      </a:r>
                      <a:r>
                        <a:rPr lang="en-US" sz="1800" dirty="0" smtClean="0">
                          <a:solidFill>
                            <a:srgbClr val="000000"/>
                          </a:solidFill>
                          <a:latin typeface="Times New Roman"/>
                          <a:ea typeface="Times New Roman"/>
                          <a:cs typeface="Times New Roman"/>
                        </a:rPr>
                        <a:t> </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Calibri"/>
                          <a:cs typeface="Times New Roman"/>
                        </a:rPr>
                        <a:t>1.20 </a:t>
                      </a:r>
                      <a:r>
                        <a:rPr lang="en-US" sz="1800" b="1" dirty="0" err="1" smtClean="0">
                          <a:solidFill>
                            <a:srgbClr val="000000"/>
                          </a:solidFill>
                          <a:latin typeface="Times New Roman"/>
                          <a:ea typeface="Calibri"/>
                          <a:cs typeface="Times New Roman"/>
                        </a:rPr>
                        <a:t>lakhs</a:t>
                      </a:r>
                      <a:endParaRPr lang="en-US" sz="1800" b="1" dirty="0" smtClean="0">
                        <a:latin typeface="Calibri"/>
                        <a:ea typeface="Calibri"/>
                        <a:cs typeface="Times New Roman"/>
                      </a:endParaRPr>
                    </a:p>
                    <a:p>
                      <a:pPr algn="just">
                        <a:lnSpc>
                          <a:spcPct val="115000"/>
                        </a:lnSpc>
                        <a:spcAft>
                          <a:spcPts val="0"/>
                        </a:spcAft>
                      </a:pP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Calibri"/>
                          <a:cs typeface="Times New Roman"/>
                        </a:rPr>
                        <a:t>1.80 </a:t>
                      </a:r>
                      <a:r>
                        <a:rPr lang="en-US" sz="1800" b="1" dirty="0" err="1" smtClean="0">
                          <a:solidFill>
                            <a:srgbClr val="000000"/>
                          </a:solidFill>
                          <a:latin typeface="Times New Roman"/>
                          <a:ea typeface="Calibri"/>
                          <a:cs typeface="Times New Roman"/>
                        </a:rPr>
                        <a:t>lakhs</a:t>
                      </a:r>
                      <a:endParaRPr lang="en-US" sz="1800" b="1" dirty="0" smtClean="0">
                        <a:latin typeface="Calibri"/>
                        <a:ea typeface="Calibri"/>
                        <a:cs typeface="Times New Roman"/>
                      </a:endParaRPr>
                    </a:p>
                    <a:p>
                      <a:pPr algn="just">
                        <a:lnSpc>
                          <a:spcPct val="115000"/>
                        </a:lnSpc>
                        <a:spcAft>
                          <a:spcPts val="0"/>
                        </a:spcAft>
                      </a:pP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4054888">
                <a:tc gridSpan="3">
                  <a:txBody>
                    <a:bodyPr/>
                    <a:lstStyle/>
                    <a:p>
                      <a:pPr algn="just">
                        <a:lnSpc>
                          <a:spcPct val="115000"/>
                        </a:lnSpc>
                        <a:spcAft>
                          <a:spcPts val="0"/>
                        </a:spcAft>
                        <a:buFont typeface="Wingdings" pitchFamily="2" charset="2"/>
                        <a:buChar char="§"/>
                      </a:pPr>
                      <a:r>
                        <a:rPr lang="en-US" sz="1800" b="1" u="sng" dirty="0">
                          <a:latin typeface="Bahnschrift SemiCondensed" pitchFamily="34" charset="0"/>
                          <a:ea typeface="Times New Roman"/>
                          <a:cs typeface="Times New Roman"/>
                        </a:rPr>
                        <a:t>Documents</a:t>
                      </a:r>
                      <a:r>
                        <a:rPr lang="en-US" sz="1800" b="1" u="sng" baseline="0" dirty="0">
                          <a:latin typeface="Bahnschrift SemiCondensed" pitchFamily="34" charset="0"/>
                          <a:ea typeface="Times New Roman"/>
                          <a:cs typeface="Times New Roman"/>
                        </a:rPr>
                        <a:t> Required</a:t>
                      </a:r>
                    </a:p>
                    <a:p>
                      <a:pPr lvl="0">
                        <a:buFont typeface="Wingdings" pitchFamily="2" charset="2"/>
                        <a:buChar char="§"/>
                      </a:pPr>
                      <a:r>
                        <a:rPr kumimoji="0" lang="en-US" sz="1800" kern="1200" dirty="0">
                          <a:solidFill>
                            <a:schemeClr val="dk1"/>
                          </a:solidFill>
                          <a:latin typeface="+mn-lt"/>
                          <a:ea typeface="+mn-ea"/>
                          <a:cs typeface="+mn-cs"/>
                        </a:rPr>
                        <a:t>Residence Certificate of 15 years </a:t>
                      </a:r>
                    </a:p>
                    <a:p>
                      <a:pPr lvl="0">
                        <a:buFont typeface="Wingdings" pitchFamily="2" charset="2"/>
                        <a:buChar char="§"/>
                      </a:pPr>
                      <a:r>
                        <a:rPr kumimoji="0" lang="en-US" sz="1800" kern="1200" dirty="0">
                          <a:solidFill>
                            <a:schemeClr val="dk1"/>
                          </a:solidFill>
                          <a:latin typeface="+mn-lt"/>
                          <a:ea typeface="+mn-ea"/>
                          <a:cs typeface="+mn-cs"/>
                        </a:rPr>
                        <a:t>Aadhaar Card               </a:t>
                      </a:r>
                    </a:p>
                    <a:p>
                      <a:pPr lvl="0">
                        <a:buFont typeface="Wingdings" pitchFamily="2" charset="2"/>
                        <a:buChar char="§"/>
                      </a:pPr>
                      <a:r>
                        <a:rPr kumimoji="0" lang="en-US" sz="1800" kern="1200" dirty="0">
                          <a:solidFill>
                            <a:schemeClr val="dk1"/>
                          </a:solidFill>
                          <a:latin typeface="+mn-lt"/>
                          <a:ea typeface="+mn-ea"/>
                          <a:cs typeface="+mn-cs"/>
                        </a:rPr>
                        <a:t>SC/ST Certificate(if applicable)</a:t>
                      </a:r>
                    </a:p>
                    <a:p>
                      <a:pPr lvl="0">
                        <a:buFont typeface="Wingdings" pitchFamily="2" charset="2"/>
                        <a:buChar char="§"/>
                      </a:pPr>
                      <a:r>
                        <a:rPr kumimoji="0" lang="en-US" sz="1800" kern="1200" dirty="0">
                          <a:solidFill>
                            <a:schemeClr val="dk1"/>
                          </a:solidFill>
                          <a:latin typeface="+mn-lt"/>
                          <a:ea typeface="+mn-ea"/>
                          <a:cs typeface="+mn-cs"/>
                        </a:rPr>
                        <a:t>Certificate from Village </a:t>
                      </a:r>
                      <a:r>
                        <a:rPr kumimoji="0" lang="en-US" sz="1800" kern="1200" dirty="0" err="1">
                          <a:solidFill>
                            <a:schemeClr val="dk1"/>
                          </a:solidFill>
                          <a:latin typeface="+mn-lt"/>
                          <a:ea typeface="+mn-ea"/>
                          <a:cs typeface="+mn-cs"/>
                        </a:rPr>
                        <a:t>Panchayat</a:t>
                      </a:r>
                      <a:r>
                        <a:rPr kumimoji="0" lang="en-US" sz="1800" kern="1200" dirty="0" smtClean="0">
                          <a:solidFill>
                            <a:schemeClr val="dk1"/>
                          </a:solidFill>
                          <a:latin typeface="+mn-lt"/>
                          <a:ea typeface="+mn-ea"/>
                          <a:cs typeface="+mn-cs"/>
                        </a:rPr>
                        <a:t>/</a:t>
                      </a:r>
                    </a:p>
                    <a:p>
                      <a:pPr lvl="0">
                        <a:buFont typeface="Wingdings" pitchFamily="2" charset="2"/>
                        <a:buNone/>
                      </a:pPr>
                      <a:r>
                        <a:rPr kumimoji="0" lang="en-US" sz="1800" kern="1200" dirty="0" smtClean="0">
                          <a:solidFill>
                            <a:schemeClr val="dk1"/>
                          </a:solidFill>
                          <a:latin typeface="+mn-lt"/>
                          <a:ea typeface="+mn-ea"/>
                          <a:cs typeface="+mn-cs"/>
                        </a:rPr>
                        <a:t>Municipality </a:t>
                      </a:r>
                      <a:r>
                        <a:rPr kumimoji="0" lang="en-US" sz="1800" kern="1200" dirty="0">
                          <a:solidFill>
                            <a:schemeClr val="dk1"/>
                          </a:solidFill>
                          <a:latin typeface="+mn-lt"/>
                          <a:ea typeface="+mn-ea"/>
                          <a:cs typeface="+mn-cs"/>
                        </a:rPr>
                        <a:t>indicating that </a:t>
                      </a:r>
                      <a:r>
                        <a:rPr kumimoji="0" lang="en-US" sz="1800" kern="1200" dirty="0" smtClean="0">
                          <a:solidFill>
                            <a:schemeClr val="dk1"/>
                          </a:solidFill>
                          <a:latin typeface="+mn-lt"/>
                          <a:ea typeface="+mn-ea"/>
                          <a:cs typeface="+mn-cs"/>
                        </a:rPr>
                        <a:t>applicant</a:t>
                      </a:r>
                    </a:p>
                    <a:p>
                      <a:pPr lvl="0">
                        <a:buFont typeface="Wingdings" pitchFamily="2" charset="2"/>
                        <a:buNone/>
                      </a:pPr>
                      <a:r>
                        <a:rPr kumimoji="0" lang="en-US" sz="1800" kern="1200" dirty="0" smtClean="0">
                          <a:solidFill>
                            <a:schemeClr val="dk1"/>
                          </a:solidFill>
                          <a:latin typeface="+mn-lt"/>
                          <a:ea typeface="+mn-ea"/>
                          <a:cs typeface="+mn-cs"/>
                        </a:rPr>
                        <a:t>is </a:t>
                      </a:r>
                      <a:r>
                        <a:rPr kumimoji="0" lang="en-US" sz="1800" kern="1200" dirty="0">
                          <a:solidFill>
                            <a:schemeClr val="dk1"/>
                          </a:solidFill>
                          <a:latin typeface="+mn-lt"/>
                          <a:ea typeface="+mn-ea"/>
                          <a:cs typeface="+mn-cs"/>
                        </a:rPr>
                        <a:t>actively engaged in sale of fish</a:t>
                      </a:r>
                    </a:p>
                    <a:p>
                      <a:pPr lvl="0">
                        <a:buFont typeface="Wingdings" pitchFamily="2" charset="2"/>
                        <a:buChar char="§"/>
                      </a:pPr>
                      <a:r>
                        <a:rPr kumimoji="0" lang="en-US" sz="1800" kern="1200" dirty="0">
                          <a:solidFill>
                            <a:schemeClr val="dk1"/>
                          </a:solidFill>
                          <a:latin typeface="+mn-lt"/>
                          <a:ea typeface="+mn-ea"/>
                          <a:cs typeface="+mn-cs"/>
                        </a:rPr>
                        <a:t>Letter from Bank  (if applicable)</a:t>
                      </a:r>
                    </a:p>
                    <a:p>
                      <a:pPr lvl="0">
                        <a:buFont typeface="Wingdings" pitchFamily="2" charset="2"/>
                        <a:buChar char="§"/>
                      </a:pPr>
                      <a:r>
                        <a:rPr kumimoji="0" lang="en-US" sz="1800" kern="1200" dirty="0">
                          <a:solidFill>
                            <a:schemeClr val="dk1"/>
                          </a:solidFill>
                          <a:latin typeface="+mn-lt"/>
                          <a:ea typeface="+mn-ea"/>
                          <a:cs typeface="+mn-cs"/>
                        </a:rPr>
                        <a:t>Driving </a:t>
                      </a:r>
                      <a:r>
                        <a:rPr kumimoji="0" lang="en-US" sz="1800" kern="1200" dirty="0" err="1">
                          <a:solidFill>
                            <a:schemeClr val="dk1"/>
                          </a:solidFill>
                          <a:latin typeface="+mn-lt"/>
                          <a:ea typeface="+mn-ea"/>
                          <a:cs typeface="+mn-cs"/>
                        </a:rPr>
                        <a:t>Licence</a:t>
                      </a:r>
                      <a:r>
                        <a:rPr kumimoji="0" lang="en-US" sz="1800" kern="1200" dirty="0">
                          <a:solidFill>
                            <a:schemeClr val="dk1"/>
                          </a:solidFill>
                          <a:latin typeface="+mn-lt"/>
                          <a:ea typeface="+mn-ea"/>
                          <a:cs typeface="+mn-cs"/>
                        </a:rPr>
                        <a:t> (4 wheeler)</a:t>
                      </a:r>
                    </a:p>
                    <a:p>
                      <a:pPr lvl="0">
                        <a:buFont typeface="Wingdings" pitchFamily="2" charset="2"/>
                        <a:buChar char="§"/>
                      </a:pPr>
                      <a:r>
                        <a:rPr kumimoji="0" lang="en-US" sz="1800" kern="1200" dirty="0">
                          <a:solidFill>
                            <a:schemeClr val="dk1"/>
                          </a:solidFill>
                          <a:latin typeface="+mn-lt"/>
                          <a:ea typeface="+mn-ea"/>
                          <a:cs typeface="+mn-cs"/>
                        </a:rPr>
                        <a:t>Quotation</a:t>
                      </a:r>
                    </a:p>
                    <a:p>
                      <a:pPr>
                        <a:buFont typeface="Wingdings" pitchFamily="2" charset="2"/>
                        <a:buChar char="§"/>
                      </a:pPr>
                      <a:r>
                        <a:rPr kumimoji="0" lang="en-US" sz="1800" kern="1200" dirty="0">
                          <a:solidFill>
                            <a:schemeClr val="dk1"/>
                          </a:solidFill>
                          <a:latin typeface="+mn-lt"/>
                          <a:ea typeface="+mn-ea"/>
                          <a:cs typeface="+mn-cs"/>
                        </a:rPr>
                        <a:t>Mandate form (2 copies) </a:t>
                      </a:r>
                      <a:endParaRPr lang="en-US" sz="1800" b="1" u="sng" baseline="0"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29697" name="Picture 1" descr="C:\Users\Admin\Desktop\IMG-20200103-WA0004.jpg"/>
          <p:cNvPicPr>
            <a:picLocks noChangeAspect="1" noChangeArrowheads="1"/>
          </p:cNvPicPr>
          <p:nvPr/>
        </p:nvPicPr>
        <p:blipFill>
          <a:blip r:embed="rId2"/>
          <a:srcRect/>
          <a:stretch>
            <a:fillRect/>
          </a:stretch>
        </p:blipFill>
        <p:spPr bwMode="auto">
          <a:xfrm>
            <a:off x="4324320" y="3124200"/>
            <a:ext cx="4819680" cy="3733800"/>
          </a:xfrm>
          <a:prstGeom prst="rect">
            <a:avLst/>
          </a:prstGeom>
          <a:noFill/>
        </p:spPr>
      </p:pic>
      <p:sp>
        <p:nvSpPr>
          <p:cNvPr id="10" name="Slide Number Placeholder 9"/>
          <p:cNvSpPr>
            <a:spLocks noGrp="1"/>
          </p:cNvSpPr>
          <p:nvPr>
            <p:ph type="sldNum" sz="quarter" idx="12"/>
          </p:nvPr>
        </p:nvSpPr>
        <p:spPr/>
        <p:txBody>
          <a:bodyPr/>
          <a:lstStyle/>
          <a:p>
            <a:fld id="{0398540D-6D85-4323-A61A-1F0CC4B31C8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142844" y="0"/>
          <a:ext cx="9001155" cy="6857999"/>
        </p:xfrm>
        <a:graphic>
          <a:graphicData uri="http://schemas.openxmlformats.org/drawingml/2006/table">
            <a:tbl>
              <a:tblPr firstRow="1" bandRow="1">
                <a:tableStyleId>{5C22544A-7EE6-4342-B048-85BDC9FD1C3A}</a:tableStyleId>
              </a:tblPr>
              <a:tblGrid>
                <a:gridCol w="2613228"/>
                <a:gridCol w="2976178"/>
                <a:gridCol w="3411749"/>
              </a:tblGrid>
              <a:tr h="549030">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679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20258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Backyard Ornamental fish Rearing unit (both Marine and Fresh Water)</a:t>
                      </a:r>
                      <a:endParaRPr lang="en-US" sz="20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a:solidFill>
                            <a:srgbClr val="000000"/>
                          </a:solidFill>
                          <a:latin typeface="Times New Roman"/>
                          <a:ea typeface="Times New Roman"/>
                          <a:cs typeface="Times New Roman"/>
                        </a:rPr>
                        <a:t>Financial assistance of 40% will be granted limited to unit cost of Rs. 3 </a:t>
                      </a:r>
                      <a:r>
                        <a:rPr lang="en-US" sz="2000" dirty="0" err="1">
                          <a:solidFill>
                            <a:srgbClr val="000000"/>
                          </a:solidFill>
                          <a:latin typeface="Times New Roman"/>
                          <a:ea typeface="Times New Roman"/>
                          <a:cs typeface="Times New Roman"/>
                        </a:rPr>
                        <a:t>lakh</a:t>
                      </a:r>
                      <a:endParaRPr lang="en-US" sz="20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a:solidFill>
                            <a:srgbClr val="000000"/>
                          </a:solidFill>
                          <a:latin typeface="Times New Roman"/>
                          <a:ea typeface="Times New Roman"/>
                          <a:cs typeface="Times New Roman"/>
                        </a:rPr>
                        <a:t>Financial assistance of 60% will be granted limited to unit cost of Rs. 3 </a:t>
                      </a:r>
                      <a:r>
                        <a:rPr lang="en-US" sz="2000" dirty="0" err="1">
                          <a:solidFill>
                            <a:srgbClr val="000000"/>
                          </a:solidFill>
                          <a:latin typeface="Times New Roman"/>
                          <a:ea typeface="Times New Roman"/>
                          <a:cs typeface="Times New Roman"/>
                        </a:rPr>
                        <a:t>lakh</a:t>
                      </a:r>
                      <a:r>
                        <a:rPr lang="en-US" sz="2000" dirty="0">
                          <a:solidFill>
                            <a:srgbClr val="000000"/>
                          </a:solidFill>
                          <a:latin typeface="Times New Roman"/>
                          <a:ea typeface="Times New Roman"/>
                          <a:cs typeface="Times New Roman"/>
                        </a:rPr>
                        <a:t> </a:t>
                      </a:r>
                      <a:endParaRPr lang="en-US" sz="20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3715184">
                <a:tc gridSpan="2">
                  <a:txBody>
                    <a:bodyPr/>
                    <a:lstStyle/>
                    <a:p>
                      <a:pPr algn="just">
                        <a:lnSpc>
                          <a:spcPct val="115000"/>
                        </a:lnSpc>
                        <a:spcAft>
                          <a:spcPts val="0"/>
                        </a:spcAft>
                      </a:pPr>
                      <a:r>
                        <a:rPr lang="en-US" sz="2000" b="1" u="sng" dirty="0" smtClean="0">
                          <a:latin typeface="Bahnschrift SemiCondensed" pitchFamily="34" charset="0"/>
                          <a:ea typeface="Times New Roman"/>
                          <a:cs typeface="Times New Roman"/>
                        </a:rPr>
                        <a:t>Documents</a:t>
                      </a:r>
                      <a:r>
                        <a:rPr lang="en-US" sz="2000" b="1" u="sng" baseline="0" dirty="0" smtClean="0">
                          <a:latin typeface="Bahnschrift SemiCondensed" pitchFamily="34" charset="0"/>
                          <a:ea typeface="Times New Roman"/>
                          <a:cs typeface="Times New Roman"/>
                        </a:rPr>
                        <a:t> Required</a:t>
                      </a:r>
                    </a:p>
                    <a:p>
                      <a:pPr lvl="0">
                        <a:buFont typeface="Wingdings" pitchFamily="2" charset="2"/>
                        <a:buChar char="§"/>
                      </a:pPr>
                      <a:r>
                        <a:rPr kumimoji="0" lang="en-US" sz="2000" kern="1200" dirty="0" smtClean="0">
                          <a:solidFill>
                            <a:schemeClr val="dk1"/>
                          </a:solidFill>
                          <a:latin typeface="+mn-lt"/>
                          <a:ea typeface="+mn-ea"/>
                          <a:cs typeface="+mn-cs"/>
                        </a:rPr>
                        <a:t>15 years Residence Certificate of applicant</a:t>
                      </a:r>
                    </a:p>
                    <a:p>
                      <a:pPr lvl="0">
                        <a:buFont typeface="Wingdings" pitchFamily="2" charset="2"/>
                        <a:buChar char="§"/>
                      </a:pPr>
                      <a:r>
                        <a:rPr kumimoji="0" lang="en-US" sz="2000" kern="1200" dirty="0" err="1" smtClean="0">
                          <a:solidFill>
                            <a:schemeClr val="dk1"/>
                          </a:solidFill>
                          <a:latin typeface="+mn-lt"/>
                          <a:ea typeface="+mn-ea"/>
                          <a:cs typeface="+mn-cs"/>
                        </a:rPr>
                        <a:t>Aadhaar</a:t>
                      </a:r>
                      <a:r>
                        <a:rPr kumimoji="0" lang="en-US" sz="2000" kern="1200" dirty="0" smtClean="0">
                          <a:solidFill>
                            <a:schemeClr val="dk1"/>
                          </a:solidFill>
                          <a:latin typeface="+mn-lt"/>
                          <a:ea typeface="+mn-ea"/>
                          <a:cs typeface="+mn-cs"/>
                        </a:rPr>
                        <a:t> Card   </a:t>
                      </a:r>
                    </a:p>
                    <a:p>
                      <a:pPr lvl="0">
                        <a:buFont typeface="Wingdings" pitchFamily="2" charset="2"/>
                        <a:buChar char="§"/>
                      </a:pPr>
                      <a:r>
                        <a:rPr kumimoji="0" lang="en-US" sz="2000" kern="1200" dirty="0" smtClean="0">
                          <a:solidFill>
                            <a:schemeClr val="dk1"/>
                          </a:solidFill>
                          <a:latin typeface="+mn-lt"/>
                          <a:ea typeface="+mn-ea"/>
                          <a:cs typeface="+mn-cs"/>
                        </a:rPr>
                        <a:t>Land Documents             </a:t>
                      </a:r>
                    </a:p>
                    <a:p>
                      <a:pPr lvl="0">
                        <a:buFont typeface="Wingdings" pitchFamily="2" charset="2"/>
                        <a:buChar char="§"/>
                      </a:pPr>
                      <a:r>
                        <a:rPr kumimoji="0" lang="en-US" sz="2000" kern="1200" dirty="0" smtClean="0">
                          <a:solidFill>
                            <a:schemeClr val="dk1"/>
                          </a:solidFill>
                          <a:latin typeface="+mn-lt"/>
                          <a:ea typeface="+mn-ea"/>
                          <a:cs typeface="+mn-cs"/>
                        </a:rPr>
                        <a:t>SC/ST Certificate (if applicable)</a:t>
                      </a:r>
                    </a:p>
                    <a:p>
                      <a:pPr lvl="0">
                        <a:buFont typeface="Wingdings" pitchFamily="2" charset="2"/>
                        <a:buChar char="§"/>
                      </a:pPr>
                      <a:r>
                        <a:rPr kumimoji="0" lang="en-US" sz="2000" kern="1200" dirty="0" smtClean="0">
                          <a:solidFill>
                            <a:schemeClr val="dk1"/>
                          </a:solidFill>
                          <a:latin typeface="+mn-lt"/>
                          <a:ea typeface="+mn-ea"/>
                          <a:cs typeface="+mn-cs"/>
                        </a:rPr>
                        <a:t>Detailed Project Report</a:t>
                      </a:r>
                    </a:p>
                    <a:p>
                      <a:pPr lvl="0">
                        <a:buFont typeface="Wingdings" pitchFamily="2" charset="2"/>
                        <a:buChar char="§"/>
                      </a:pPr>
                      <a:r>
                        <a:rPr kumimoji="0" lang="en-US" sz="2000" kern="1200" dirty="0" smtClean="0">
                          <a:solidFill>
                            <a:schemeClr val="dk1"/>
                          </a:solidFill>
                          <a:latin typeface="+mn-lt"/>
                          <a:ea typeface="+mn-ea"/>
                          <a:cs typeface="+mn-cs"/>
                        </a:rPr>
                        <a:t>Quotation/ Cost Estimates</a:t>
                      </a:r>
                    </a:p>
                    <a:p>
                      <a:pPr>
                        <a:buFont typeface="Wingdings" pitchFamily="2" charset="2"/>
                        <a:buChar char="§"/>
                      </a:pPr>
                      <a:r>
                        <a:rPr kumimoji="0" lang="en-US" sz="2000" kern="1200" dirty="0" smtClean="0">
                          <a:solidFill>
                            <a:schemeClr val="dk1"/>
                          </a:solidFill>
                          <a:latin typeface="+mn-lt"/>
                          <a:ea typeface="+mn-ea"/>
                          <a:cs typeface="+mn-cs"/>
                        </a:rPr>
                        <a:t>Mandate form </a:t>
                      </a:r>
                      <a:endParaRPr lang="en-US" sz="2000" b="1" u="sng"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2000" dirty="0">
                        <a:latin typeface="Calibri"/>
                        <a:ea typeface="Calibri"/>
                        <a:cs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4638675" y="3981430"/>
            <a:ext cx="4461313"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714488"/>
            <a:ext cx="8229600" cy="2071702"/>
          </a:xfrm>
        </p:spPr>
        <p:txBody>
          <a:bodyPr>
            <a:normAutofit/>
          </a:bodyPr>
          <a:lstStyle/>
          <a:p>
            <a:pPr algn="ctr"/>
            <a:r>
              <a:rPr lang="en-US" sz="4800" dirty="0" smtClean="0">
                <a:latin typeface="Algerian" pitchFamily="82" charset="0"/>
              </a:rPr>
              <a:t>SHG’s and Woman Empowerment </a:t>
            </a:r>
            <a:endParaRPr lang="en-US" sz="4800" dirty="0">
              <a:latin typeface="Algerian"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3267142405"/>
              </p:ext>
            </p:extLst>
          </p:nvPr>
        </p:nvGraphicFramePr>
        <p:xfrm>
          <a:off x="152400" y="188641"/>
          <a:ext cx="8893685" cy="6669359"/>
        </p:xfrm>
        <a:graphic>
          <a:graphicData uri="http://schemas.openxmlformats.org/drawingml/2006/table">
            <a:tbl>
              <a:tblPr firstRow="1" bandRow="1">
                <a:tableStyleId>{5C22544A-7EE6-4342-B048-85BDC9FD1C3A}</a:tableStyleId>
              </a:tblPr>
              <a:tblGrid>
                <a:gridCol w="1684003">
                  <a:extLst>
                    <a:ext uri="{9D8B030D-6E8A-4147-A177-3AD203B41FA5}">
                      <a16:colId xmlns="" xmlns:a16="http://schemas.microsoft.com/office/drawing/2014/main" val="20000"/>
                    </a:ext>
                  </a:extLst>
                </a:gridCol>
                <a:gridCol w="1038682">
                  <a:extLst>
                    <a:ext uri="{9D8B030D-6E8A-4147-A177-3AD203B41FA5}">
                      <a16:colId xmlns="" xmlns:a16="http://schemas.microsoft.com/office/drawing/2014/main" val="20001"/>
                    </a:ext>
                  </a:extLst>
                </a:gridCol>
                <a:gridCol w="1329446"/>
                <a:gridCol w="2420777">
                  <a:extLst>
                    <a:ext uri="{9D8B030D-6E8A-4147-A177-3AD203B41FA5}">
                      <a16:colId xmlns="" xmlns:a16="http://schemas.microsoft.com/office/drawing/2014/main" val="20002"/>
                    </a:ext>
                  </a:extLst>
                </a:gridCol>
                <a:gridCol w="2420777"/>
              </a:tblGrid>
              <a:tr h="639647">
                <a:tc>
                  <a:txBody>
                    <a:bodyPr/>
                    <a:lstStyle/>
                    <a:p>
                      <a:pPr algn="ctr"/>
                      <a:r>
                        <a:rPr lang="en-US" sz="2000" dirty="0">
                          <a:latin typeface="Times New Roman" pitchFamily="18" charset="0"/>
                          <a:cs typeface="Times New Roman" pitchFamily="18" charset="0"/>
                        </a:rPr>
                        <a:t>Scheme</a:t>
                      </a:r>
                    </a:p>
                  </a:txBody>
                  <a:tcPr/>
                </a:tc>
                <a:tc gridSpan="3">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endParaRPr lang="en-US" sz="2000" dirty="0">
                        <a:solidFill>
                          <a:schemeClr val="bg1"/>
                        </a:solidFill>
                        <a:latin typeface="Times New Roman" pitchFamily="18" charset="0"/>
                        <a:ea typeface="Calibri"/>
                        <a:cs typeface="Times New Roman" pitchFamily="18" charset="0"/>
                      </a:endParaRPr>
                    </a:p>
                  </a:txBody>
                  <a:tcPr marL="68580" marR="68580" marT="0" marB="0" anchor="ctr"/>
                </a:tc>
                <a:extLst>
                  <a:ext uri="{0D108BD9-81ED-4DB2-BD59-A6C34878D82A}">
                    <a16:rowId xmlns="" xmlns:a16="http://schemas.microsoft.com/office/drawing/2014/main" val="10000"/>
                  </a:ext>
                </a:extLst>
              </a:tr>
              <a:tr h="9645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1473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18. Fish </a:t>
                      </a:r>
                      <a:r>
                        <a:rPr kumimoji="0" lang="en-US" sz="1800" b="1" kern="1200" dirty="0">
                          <a:solidFill>
                            <a:schemeClr val="dk1"/>
                          </a:solidFill>
                          <a:latin typeface="+mn-lt"/>
                          <a:ea typeface="+mn-ea"/>
                          <a:cs typeface="+mn-cs"/>
                        </a:rPr>
                        <a:t>Value Add Enterprises </a:t>
                      </a:r>
                      <a:r>
                        <a:rPr kumimoji="0" lang="en-US" sz="1800" b="1" kern="1200" dirty="0" smtClean="0">
                          <a:solidFill>
                            <a:schemeClr val="dk1"/>
                          </a:solidFill>
                          <a:latin typeface="+mn-lt"/>
                          <a:ea typeface="+mn-ea"/>
                          <a:cs typeface="+mn-cs"/>
                        </a:rPr>
                        <a:t>Units</a:t>
                      </a:r>
                      <a:endParaRPr lang="en-US" sz="18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1</a:t>
                      </a:r>
                      <a:endParaRPr lang="en-US" sz="1800" b="1" dirty="0">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latin typeface="Calibri"/>
                          <a:ea typeface="Calibri"/>
                          <a:cs typeface="Times New Roman"/>
                        </a:rPr>
                        <a:t>50 </a:t>
                      </a:r>
                      <a:r>
                        <a:rPr lang="en-US" sz="1800" b="1" dirty="0" err="1" smtClean="0">
                          <a:latin typeface="Calibri"/>
                          <a:ea typeface="Calibri"/>
                          <a:cs typeface="Times New Roman"/>
                        </a:rPr>
                        <a:t>lakhs</a:t>
                      </a:r>
                      <a:endParaRPr lang="en-US" sz="18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a:ea typeface="Times New Roman"/>
                          <a:cs typeface="Times New Roman"/>
                        </a:rPr>
                        <a:t> 20 </a:t>
                      </a:r>
                      <a:r>
                        <a:rPr lang="en-US" sz="1800" b="1" dirty="0" err="1" smtClean="0">
                          <a:solidFill>
                            <a:srgbClr val="000000"/>
                          </a:solidFill>
                          <a:latin typeface="Times New Roman"/>
                          <a:ea typeface="Times New Roman"/>
                          <a:cs typeface="Times New Roman"/>
                        </a:rPr>
                        <a:t>Lakhs</a:t>
                      </a:r>
                      <a:endParaRPr lang="en-US" sz="1800" b="1" dirty="0" smtClean="0">
                        <a:solidFill>
                          <a:srgbClr val="000000"/>
                        </a:solidFill>
                        <a:latin typeface="Times New Roman"/>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b="1" dirty="0" smtClean="0">
                          <a:solidFill>
                            <a:srgbClr val="000000"/>
                          </a:solidFill>
                          <a:latin typeface="Times New Roman"/>
                          <a:ea typeface="Times New Roman"/>
                          <a:cs typeface="Times New Roman"/>
                        </a:rPr>
                        <a:t>30 </a:t>
                      </a:r>
                      <a:r>
                        <a:rPr lang="en-US" sz="1800" b="1" dirty="0" err="1" smtClean="0">
                          <a:solidFill>
                            <a:srgbClr val="000000"/>
                          </a:solidFill>
                          <a:latin typeface="Times New Roman"/>
                          <a:ea typeface="Times New Roman"/>
                          <a:cs typeface="Times New Roman"/>
                        </a:rPr>
                        <a:t>lakhs</a:t>
                      </a:r>
                      <a:endParaRPr lang="en-US" sz="18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3350469">
                <a:tc gridSpan="3">
                  <a:txBody>
                    <a:bodyPr/>
                    <a:lstStyle/>
                    <a:p>
                      <a:pPr algn="just">
                        <a:lnSpc>
                          <a:spcPct val="115000"/>
                        </a:lnSpc>
                        <a:spcAft>
                          <a:spcPts val="0"/>
                        </a:spcAft>
                      </a:pPr>
                      <a:r>
                        <a:rPr lang="en-US" sz="1600" b="1" u="sng" dirty="0">
                          <a:latin typeface="Bahnschrift SemiCondensed" pitchFamily="34" charset="0"/>
                          <a:ea typeface="Times New Roman"/>
                          <a:cs typeface="Times New Roman"/>
                        </a:rPr>
                        <a:t>Documents</a:t>
                      </a:r>
                      <a:r>
                        <a:rPr lang="en-US" sz="1600" b="1" u="sng" baseline="0" dirty="0">
                          <a:latin typeface="Bahnschrift SemiCondensed" pitchFamily="34" charset="0"/>
                          <a:ea typeface="Times New Roman"/>
                          <a:cs typeface="Times New Roman"/>
                        </a:rPr>
                        <a:t> Required</a:t>
                      </a:r>
                    </a:p>
                    <a:p>
                      <a:pPr algn="just">
                        <a:lnSpc>
                          <a:spcPct val="115000"/>
                        </a:lnSpc>
                        <a:spcAft>
                          <a:spcPts val="0"/>
                        </a:spcAft>
                      </a:pPr>
                      <a:endParaRPr lang="en-US" sz="1600" b="1" u="sng" baseline="0" dirty="0">
                        <a:latin typeface="Bahnschrift SemiCondensed" pitchFamily="34" charset="0"/>
                        <a:ea typeface="Times New Roman"/>
                        <a:cs typeface="Times New Roman"/>
                      </a:endParaRPr>
                    </a:p>
                    <a:p>
                      <a:pPr lvl="0"/>
                      <a:r>
                        <a:rPr kumimoji="0" lang="en-US" sz="1800" kern="1200" dirty="0">
                          <a:solidFill>
                            <a:schemeClr val="dk1"/>
                          </a:solidFill>
                          <a:latin typeface="+mn-lt"/>
                          <a:ea typeface="+mn-ea"/>
                          <a:cs typeface="+mn-cs"/>
                        </a:rPr>
                        <a:t>Residence Certificate of 15 years </a:t>
                      </a:r>
                    </a:p>
                    <a:p>
                      <a:pPr lvl="0"/>
                      <a:r>
                        <a:rPr kumimoji="0" lang="en-US" sz="1800" kern="1200" dirty="0">
                          <a:solidFill>
                            <a:schemeClr val="dk1"/>
                          </a:solidFill>
                          <a:latin typeface="+mn-lt"/>
                          <a:ea typeface="+mn-ea"/>
                          <a:cs typeface="+mn-cs"/>
                        </a:rPr>
                        <a:t>Aadhaar Card               </a:t>
                      </a:r>
                    </a:p>
                    <a:p>
                      <a:pPr lvl="0"/>
                      <a:r>
                        <a:rPr kumimoji="0" lang="en-US" sz="1800" kern="1200" dirty="0">
                          <a:solidFill>
                            <a:schemeClr val="dk1"/>
                          </a:solidFill>
                          <a:latin typeface="+mn-lt"/>
                          <a:ea typeface="+mn-ea"/>
                          <a:cs typeface="+mn-cs"/>
                        </a:rPr>
                        <a:t>SC/ST Certificate (if applicable)</a:t>
                      </a:r>
                    </a:p>
                    <a:p>
                      <a:pPr lvl="0"/>
                      <a:r>
                        <a:rPr kumimoji="0" lang="en-US" sz="1800" kern="1200" dirty="0">
                          <a:solidFill>
                            <a:schemeClr val="dk1"/>
                          </a:solidFill>
                          <a:latin typeface="+mn-lt"/>
                          <a:ea typeface="+mn-ea"/>
                          <a:cs typeface="+mn-cs"/>
                        </a:rPr>
                        <a:t>Lease Deed/Sale Deed of Unit</a:t>
                      </a:r>
                    </a:p>
                    <a:p>
                      <a:pPr lvl="0"/>
                      <a:r>
                        <a:rPr kumimoji="0" lang="en-US" sz="1800" kern="1200" dirty="0">
                          <a:solidFill>
                            <a:schemeClr val="dk1"/>
                          </a:solidFill>
                          <a:latin typeface="+mn-lt"/>
                          <a:ea typeface="+mn-ea"/>
                          <a:cs typeface="+mn-cs"/>
                        </a:rPr>
                        <a:t>Registration of Enterprise</a:t>
                      </a:r>
                    </a:p>
                    <a:p>
                      <a:pPr lvl="0"/>
                      <a:r>
                        <a:rPr kumimoji="0" lang="en-US" sz="1800" kern="1200" dirty="0">
                          <a:solidFill>
                            <a:schemeClr val="dk1"/>
                          </a:solidFill>
                          <a:latin typeface="+mn-lt"/>
                          <a:ea typeface="+mn-ea"/>
                          <a:cs typeface="+mn-cs"/>
                        </a:rPr>
                        <a:t>Cost Estimates/Quotations</a:t>
                      </a:r>
                    </a:p>
                    <a:p>
                      <a:r>
                        <a:rPr kumimoji="0" lang="en-US" sz="1800" kern="1200" dirty="0">
                          <a:solidFill>
                            <a:schemeClr val="dk1"/>
                          </a:solidFill>
                          <a:latin typeface="+mn-lt"/>
                          <a:ea typeface="+mn-ea"/>
                          <a:cs typeface="+mn-cs"/>
                        </a:rPr>
                        <a:t>Project Report</a:t>
                      </a:r>
                      <a:endParaRPr lang="en-US" sz="1600" b="1" u="sng" baseline="0"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5122" name="Picture 2" descr="C:\Users\Admin\Desktop\maxresdefault.jpg"/>
          <p:cNvPicPr>
            <a:picLocks noChangeAspect="1" noChangeArrowheads="1"/>
          </p:cNvPicPr>
          <p:nvPr/>
        </p:nvPicPr>
        <p:blipFill>
          <a:blip r:embed="rId2" cstate="print"/>
          <a:srcRect/>
          <a:stretch>
            <a:fillRect/>
          </a:stretch>
        </p:blipFill>
        <p:spPr bwMode="auto">
          <a:xfrm>
            <a:off x="3505200" y="3733800"/>
            <a:ext cx="5424518" cy="2971800"/>
          </a:xfrm>
          <a:prstGeom prst="rect">
            <a:avLst/>
          </a:prstGeom>
          <a:noFill/>
        </p:spPr>
      </p:pic>
      <p:sp>
        <p:nvSpPr>
          <p:cNvPr id="10" name="Slide Number Placeholder 9"/>
          <p:cNvSpPr>
            <a:spLocks noGrp="1"/>
          </p:cNvSpPr>
          <p:nvPr>
            <p:ph type="sldNum" sz="quarter" idx="12"/>
          </p:nvPr>
        </p:nvSpPr>
        <p:spPr/>
        <p:txBody>
          <a:bodyPr/>
          <a:lstStyle/>
          <a:p>
            <a:fld id="{0398540D-6D85-4323-A61A-1F0CC4B31C8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57364"/>
            <a:ext cx="8305800" cy="1143000"/>
          </a:xfrm>
        </p:spPr>
        <p:txBody>
          <a:bodyPr>
            <a:normAutofit fontScale="90000"/>
          </a:bodyPr>
          <a:lstStyle/>
          <a:p>
            <a:pPr algn="ctr"/>
            <a:r>
              <a:rPr lang="en-US" dirty="0" smtClean="0">
                <a:latin typeface="Algerian" pitchFamily="82" charset="0"/>
              </a:rPr>
              <a:t>Fishermen Development Schemes </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500858"/>
        </p:xfrm>
        <a:graphic>
          <a:graphicData uri="http://schemas.openxmlformats.org/drawingml/2006/table">
            <a:tbl>
              <a:tblPr firstRow="1" bandRow="1">
                <a:tableStyleId>{5C22544A-7EE6-4342-B048-85BDC9FD1C3A}</a:tableStyleId>
              </a:tblPr>
              <a:tblGrid>
                <a:gridCol w="3714776">
                  <a:extLst>
                    <a:ext uri="{9D8B030D-6E8A-4147-A177-3AD203B41FA5}">
                      <a16:colId xmlns="" xmlns:a16="http://schemas.microsoft.com/office/drawing/2014/main" val="20000"/>
                    </a:ext>
                  </a:extLst>
                </a:gridCol>
                <a:gridCol w="1065333">
                  <a:extLst>
                    <a:ext uri="{9D8B030D-6E8A-4147-A177-3AD203B41FA5}">
                      <a16:colId xmlns="" xmlns:a16="http://schemas.microsoft.com/office/drawing/2014/main" val="20001"/>
                    </a:ext>
                  </a:extLst>
                </a:gridCol>
                <a:gridCol w="4006798">
                  <a:extLst>
                    <a:ext uri="{9D8B030D-6E8A-4147-A177-3AD203B41FA5}">
                      <a16:colId xmlns="" xmlns:a16="http://schemas.microsoft.com/office/drawing/2014/main" val="20002"/>
                    </a:ext>
                  </a:extLst>
                </a:gridCol>
              </a:tblGrid>
              <a:tr h="522476">
                <a:tc>
                  <a:txBody>
                    <a:bodyPr/>
                    <a:lstStyle/>
                    <a:p>
                      <a:pPr algn="ctr"/>
                      <a:r>
                        <a:rPr lang="en-US" dirty="0"/>
                        <a:t>Scheme</a:t>
                      </a:r>
                    </a:p>
                  </a:txBody>
                  <a:tcPr/>
                </a:tc>
                <a:tc gridSpan="2">
                  <a:txBody>
                    <a:bodyPr/>
                    <a:lstStyle/>
                    <a:p>
                      <a:pPr algn="ctr"/>
                      <a:r>
                        <a:rPr lang="en-US" dirty="0"/>
                        <a:t>Quantum of Assistance</a:t>
                      </a:r>
                    </a:p>
                  </a:txBody>
                  <a:tcPr/>
                </a:tc>
                <a:tc hMerge="1">
                  <a:txBody>
                    <a:bodyPr/>
                    <a:lstStyle/>
                    <a:p>
                      <a:endParaRPr lang="en-US"/>
                    </a:p>
                  </a:txBody>
                  <a:tcPr/>
                </a:tc>
                <a:extLst>
                  <a:ext uri="{0D108BD9-81ED-4DB2-BD59-A6C34878D82A}">
                    <a16:rowId xmlns="" xmlns:a16="http://schemas.microsoft.com/office/drawing/2014/main" val="10000"/>
                  </a:ext>
                </a:extLst>
              </a:tr>
              <a:tr h="12932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5. Financial </a:t>
                      </a:r>
                      <a:r>
                        <a:rPr kumimoji="0" lang="en-US" sz="1800" b="1" kern="1200" dirty="0">
                          <a:solidFill>
                            <a:schemeClr val="dk1"/>
                          </a:solidFill>
                          <a:latin typeface="+mn-lt"/>
                          <a:ea typeface="+mn-ea"/>
                          <a:cs typeface="+mn-cs"/>
                        </a:rPr>
                        <a:t>Assistance For Construction /Purchase Of F.R.P. / Wooden Fishing Crafts</a:t>
                      </a:r>
                      <a:endParaRPr lang="en-US" dirty="0"/>
                    </a:p>
                  </a:txBody>
                  <a:tcPr/>
                </a:tc>
                <a:tc gridSpan="2">
                  <a:txBody>
                    <a:bodyPr/>
                    <a:lstStyle/>
                    <a:p>
                      <a:pPr lvl="0" algn="just"/>
                      <a:r>
                        <a:rPr kumimoji="0" lang="en-US" sz="1800" kern="1200" dirty="0">
                          <a:solidFill>
                            <a:schemeClr val="dk1"/>
                          </a:solidFill>
                          <a:latin typeface="+mn-lt"/>
                          <a:ea typeface="+mn-ea"/>
                          <a:cs typeface="+mn-cs"/>
                        </a:rPr>
                        <a:t>General category 50% subsidy limited to Rs.60,000/- and for SC/ST 50% subsidy limited to Rs.80,000/-</a:t>
                      </a:r>
                      <a:endParaRPr lang="en-IN" dirty="0">
                        <a:solidFill>
                          <a:schemeClr val="dk1"/>
                        </a:solidFill>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 xmlns:a16="http://schemas.microsoft.com/office/drawing/2014/main" val="10001"/>
                  </a:ext>
                </a:extLst>
              </a:tr>
              <a:tr h="4685128">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b="1" u="sng" dirty="0">
                          <a:solidFill>
                            <a:schemeClr val="dk1"/>
                          </a:solidFill>
                          <a:latin typeface="Times New Roman" pitchFamily="18" charset="0"/>
                          <a:cs typeface="Times New Roman" pitchFamily="18" charset="0"/>
                        </a:rPr>
                        <a:t>Documents Required</a:t>
                      </a:r>
                    </a:p>
                    <a:p>
                      <a:pPr lvl="0">
                        <a:buFont typeface="Arial" pitchFamily="34" charset="0"/>
                        <a:buChar char="•"/>
                      </a:pPr>
                      <a:r>
                        <a:rPr kumimoji="0" lang="en-IN" sz="1800" kern="1200" dirty="0">
                          <a:solidFill>
                            <a:schemeClr val="dk1"/>
                          </a:solidFill>
                          <a:latin typeface="+mn-lt"/>
                          <a:ea typeface="+mn-ea"/>
                          <a:cs typeface="+mn-cs"/>
                        </a:rPr>
                        <a:t>Application in prescribed form </a:t>
                      </a:r>
                      <a:endParaRPr kumimoji="0" lang="en-IN" sz="1800" kern="1200" dirty="0" smtClean="0">
                        <a:solidFill>
                          <a:schemeClr val="dk1"/>
                        </a:solidFill>
                        <a:latin typeface="+mn-lt"/>
                        <a:ea typeface="+mn-ea"/>
                        <a:cs typeface="+mn-cs"/>
                      </a:endParaRPr>
                    </a:p>
                    <a:p>
                      <a:pPr lvl="0">
                        <a:buFont typeface="Arial" pitchFamily="34" charset="0"/>
                        <a:buNone/>
                      </a:pPr>
                      <a:r>
                        <a:rPr kumimoji="0" lang="en-IN" sz="1800" kern="1200" dirty="0" smtClean="0">
                          <a:solidFill>
                            <a:schemeClr val="dk1"/>
                          </a:solidFill>
                          <a:latin typeface="+mn-lt"/>
                          <a:ea typeface="+mn-ea"/>
                          <a:cs typeface="+mn-cs"/>
                        </a:rPr>
                        <a:t>along </a:t>
                      </a:r>
                      <a:r>
                        <a:rPr kumimoji="0" lang="en-IN" sz="1800" kern="1200" dirty="0">
                          <a:solidFill>
                            <a:schemeClr val="dk1"/>
                          </a:solidFill>
                          <a:latin typeface="+mn-lt"/>
                          <a:ea typeface="+mn-ea"/>
                          <a:cs typeface="+mn-cs"/>
                        </a:rPr>
                        <a:t>with the    Joint Photograph of the applicant along with spouse.</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Self declaration </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Vessel Registration Certificate</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Fishing vessel license</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Net License  </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Invoices </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Inspection Report</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Mandate form (2 copies)</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SC/ST Certificate (if applicable) </a:t>
                      </a:r>
                      <a:endParaRPr kumimoji="0" lang="en-US" sz="1800" kern="1200" dirty="0">
                        <a:solidFill>
                          <a:schemeClr val="dk1"/>
                        </a:solidFill>
                        <a:latin typeface="+mn-lt"/>
                        <a:ea typeface="+mn-ea"/>
                        <a:cs typeface="+mn-cs"/>
                      </a:endParaRPr>
                    </a:p>
                    <a:p>
                      <a:pPr lvl="0">
                        <a:buFont typeface="Arial" pitchFamily="34" charset="0"/>
                        <a:buChar char="•"/>
                      </a:pPr>
                      <a:r>
                        <a:rPr kumimoji="0" lang="en-IN" sz="1800" kern="1200" dirty="0">
                          <a:solidFill>
                            <a:schemeClr val="dk1"/>
                          </a:solidFill>
                          <a:latin typeface="+mn-lt"/>
                          <a:ea typeface="+mn-ea"/>
                          <a:cs typeface="+mn-cs"/>
                        </a:rPr>
                        <a:t>Aadhar Card </a:t>
                      </a:r>
                      <a:endParaRPr kumimoji="0" lang="en-US"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u="sng"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None/>
                      </a:pPr>
                      <a:endParaRPr lang="en-US" sz="1800"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bl>
          </a:graphicData>
        </a:graphic>
      </p:graphicFrame>
      <p:pic>
        <p:nvPicPr>
          <p:cNvPr id="6" name="Picture 5" descr="C:\Users\Admin\Desktop\20201110_161352.jpg"/>
          <p:cNvPicPr/>
          <p:nvPr/>
        </p:nvPicPr>
        <p:blipFill>
          <a:blip r:embed="rId2" cstate="print"/>
          <a:srcRect/>
          <a:stretch>
            <a:fillRect/>
          </a:stretch>
        </p:blipFill>
        <p:spPr bwMode="auto">
          <a:xfrm>
            <a:off x="4267200" y="1981200"/>
            <a:ext cx="4662518" cy="4648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0398540D-6D85-4323-A61A-1F0CC4B31C8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572296"/>
        </p:xfrm>
        <a:graphic>
          <a:graphicData uri="http://schemas.openxmlformats.org/drawingml/2006/table">
            <a:tbl>
              <a:tblPr firstRow="1" bandRow="1">
                <a:tableStyleId>{5C22544A-7EE6-4342-B048-85BDC9FD1C3A}</a:tableStyleId>
              </a:tblPr>
              <a:tblGrid>
                <a:gridCol w="3071834">
                  <a:extLst>
                    <a:ext uri="{9D8B030D-6E8A-4147-A177-3AD203B41FA5}">
                      <a16:colId xmlns="" xmlns:a16="http://schemas.microsoft.com/office/drawing/2014/main" val="20000"/>
                    </a:ext>
                  </a:extLst>
                </a:gridCol>
                <a:gridCol w="1708275">
                  <a:extLst>
                    <a:ext uri="{9D8B030D-6E8A-4147-A177-3AD203B41FA5}">
                      <a16:colId xmlns="" xmlns:a16="http://schemas.microsoft.com/office/drawing/2014/main" val="20001"/>
                    </a:ext>
                  </a:extLst>
                </a:gridCol>
                <a:gridCol w="4006798">
                  <a:extLst>
                    <a:ext uri="{9D8B030D-6E8A-4147-A177-3AD203B41FA5}">
                      <a16:colId xmlns="" xmlns:a16="http://schemas.microsoft.com/office/drawing/2014/main" val="20002"/>
                    </a:ext>
                  </a:extLst>
                </a:gridCol>
              </a:tblGrid>
              <a:tr h="492074">
                <a:tc>
                  <a:txBody>
                    <a:bodyPr/>
                    <a:lstStyle/>
                    <a:p>
                      <a:pPr algn="ctr"/>
                      <a:r>
                        <a:rPr lang="en-US" dirty="0">
                          <a:latin typeface="Times New Roman" pitchFamily="18" charset="0"/>
                          <a:cs typeface="Times New Roman" pitchFamily="18" charset="0"/>
                        </a:rPr>
                        <a:t>Scheme</a:t>
                      </a:r>
                    </a:p>
                  </a:txBody>
                  <a:tcPr/>
                </a:tc>
                <a:tc gridSpan="2">
                  <a:txBody>
                    <a:bodyPr/>
                    <a:lstStyle/>
                    <a:p>
                      <a:pPr algn="ctr"/>
                      <a:r>
                        <a:rPr lang="en-US" dirty="0">
                          <a:latin typeface="Times New Roman" pitchFamily="18" charset="0"/>
                          <a:cs typeface="Times New Roman" pitchFamily="18" charset="0"/>
                        </a:rPr>
                        <a:t>Quantum of Assistance</a:t>
                      </a:r>
                    </a:p>
                  </a:txBody>
                  <a:tcPr/>
                </a:tc>
                <a:tc hMerge="1">
                  <a:txBody>
                    <a:bodyPr/>
                    <a:lstStyle/>
                    <a:p>
                      <a:endParaRPr lang="en-US"/>
                    </a:p>
                  </a:txBody>
                  <a:tcPr/>
                </a:tc>
                <a:extLst>
                  <a:ext uri="{0D108BD9-81ED-4DB2-BD59-A6C34878D82A}">
                    <a16:rowId xmlns="" xmlns:a16="http://schemas.microsoft.com/office/drawing/2014/main" val="10000"/>
                  </a:ext>
                </a:extLst>
              </a:tr>
              <a:tr h="16677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dk1"/>
                          </a:solidFill>
                          <a:latin typeface="Times New Roman" pitchFamily="18" charset="0"/>
                          <a:ea typeface="+mn-ea"/>
                          <a:cs typeface="Times New Roman" pitchFamily="18" charset="0"/>
                        </a:rPr>
                        <a:t>3. Financial </a:t>
                      </a:r>
                      <a:r>
                        <a:rPr kumimoji="0" lang="en-IN" sz="1800" b="1" kern="1200" dirty="0">
                          <a:solidFill>
                            <a:schemeClr val="dk1"/>
                          </a:solidFill>
                          <a:latin typeface="Times New Roman" pitchFamily="18" charset="0"/>
                          <a:ea typeface="+mn-ea"/>
                          <a:cs typeface="Times New Roman" pitchFamily="18" charset="0"/>
                        </a:rPr>
                        <a:t>Assistance To Fishermen For Purchase Of Fisheries Requisites</a:t>
                      </a:r>
                      <a:r>
                        <a:rPr kumimoji="0" lang="en-IN" sz="1800" kern="1200" dirty="0">
                          <a:solidFill>
                            <a:schemeClr val="dk1"/>
                          </a:solidFill>
                          <a:latin typeface="Times New Roman" pitchFamily="18" charset="0"/>
                          <a:ea typeface="+mn-ea"/>
                          <a:cs typeface="Times New Roman" pitchFamily="18" charset="0"/>
                        </a:rPr>
                        <a:t> </a:t>
                      </a:r>
                      <a:r>
                        <a:rPr kumimoji="0" lang="en-IN" sz="1800" b="1" kern="1200" dirty="0">
                          <a:solidFill>
                            <a:schemeClr val="dk1"/>
                          </a:solidFill>
                          <a:latin typeface="Times New Roman" pitchFamily="18" charset="0"/>
                          <a:ea typeface="+mn-ea"/>
                          <a:cs typeface="Times New Roman" pitchFamily="18" charset="0"/>
                        </a:rPr>
                        <a:t>(Gill Nets With Accessories)</a:t>
                      </a:r>
                      <a:endParaRPr kumimoji="0" lang="en-US" sz="1800" kern="1200" dirty="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latin typeface="Times New Roman" pitchFamily="18" charset="0"/>
                          <a:ea typeface="+mn-ea"/>
                          <a:cs typeface="Times New Roman" pitchFamily="18" charset="0"/>
                        </a:rPr>
                        <a:t>General category 50% subsidy limited to Rs.30,000/- and for SC/ST 50% subsidy limited to Rs.40,000/-</a:t>
                      </a:r>
                    </a:p>
                    <a:p>
                      <a:pPr lvl="0" algn="just"/>
                      <a:endParaRPr lang="en-IN" dirty="0">
                        <a:solidFill>
                          <a:schemeClr val="dk1"/>
                        </a:solidFill>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 xmlns:a16="http://schemas.microsoft.com/office/drawing/2014/main" val="10001"/>
                  </a:ext>
                </a:extLst>
              </a:tr>
              <a:tr h="4412504">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u="sng" dirty="0">
                          <a:latin typeface="Times New Roman" pitchFamily="18" charset="0"/>
                          <a:cs typeface="Times New Roman" pitchFamily="18" charset="0"/>
                        </a:rPr>
                        <a:t>Documents</a:t>
                      </a:r>
                      <a:r>
                        <a:rPr lang="en-US" sz="1600" b="1" u="sng" baseline="0" dirty="0">
                          <a:latin typeface="Times New Roman" pitchFamily="18" charset="0"/>
                          <a:cs typeface="Times New Roman" pitchFamily="18" charset="0"/>
                        </a:rPr>
                        <a:t> Required</a:t>
                      </a:r>
                    </a:p>
                    <a:p>
                      <a:pPr lvl="0" algn="just">
                        <a:buFont typeface="Wingdings" pitchFamily="2" charset="2"/>
                        <a:buChar char="§"/>
                      </a:pPr>
                      <a:r>
                        <a:rPr kumimoji="0" lang="en-IN" sz="1800" kern="1200" dirty="0">
                          <a:solidFill>
                            <a:schemeClr val="dk1"/>
                          </a:solidFill>
                          <a:latin typeface="+mn-lt"/>
                          <a:ea typeface="+mn-ea"/>
                          <a:cs typeface="+mn-cs"/>
                        </a:rPr>
                        <a:t>Application in prescribed form </a:t>
                      </a:r>
                      <a:endParaRPr kumimoji="0" lang="en-IN" sz="1800" kern="1200" dirty="0" smtClean="0">
                        <a:solidFill>
                          <a:schemeClr val="dk1"/>
                        </a:solidFill>
                        <a:latin typeface="+mn-lt"/>
                        <a:ea typeface="+mn-ea"/>
                        <a:cs typeface="+mn-cs"/>
                      </a:endParaRPr>
                    </a:p>
                    <a:p>
                      <a:pPr lvl="0" algn="just">
                        <a:buFont typeface="Wingdings" pitchFamily="2" charset="2"/>
                        <a:buNone/>
                      </a:pPr>
                      <a:r>
                        <a:rPr kumimoji="0" lang="en-IN" sz="1800" kern="1200" dirty="0" smtClean="0">
                          <a:solidFill>
                            <a:schemeClr val="dk1"/>
                          </a:solidFill>
                          <a:latin typeface="+mn-lt"/>
                          <a:ea typeface="+mn-ea"/>
                          <a:cs typeface="+mn-cs"/>
                        </a:rPr>
                        <a:t>along </a:t>
                      </a:r>
                      <a:r>
                        <a:rPr kumimoji="0" lang="en-IN" sz="1800" kern="1200" dirty="0">
                          <a:solidFill>
                            <a:schemeClr val="dk1"/>
                          </a:solidFill>
                          <a:latin typeface="+mn-lt"/>
                          <a:ea typeface="+mn-ea"/>
                          <a:cs typeface="+mn-cs"/>
                        </a:rPr>
                        <a:t>with the Joint </a:t>
                      </a:r>
                      <a:r>
                        <a:rPr kumimoji="0" lang="en-IN" sz="1800" kern="1200" dirty="0" smtClean="0">
                          <a:solidFill>
                            <a:schemeClr val="dk1"/>
                          </a:solidFill>
                          <a:latin typeface="+mn-lt"/>
                          <a:ea typeface="+mn-ea"/>
                          <a:cs typeface="+mn-cs"/>
                        </a:rPr>
                        <a:t>Photograph</a:t>
                      </a:r>
                    </a:p>
                    <a:p>
                      <a:pPr lvl="0" algn="just">
                        <a:buFont typeface="Wingdings" pitchFamily="2" charset="2"/>
                        <a:buNone/>
                      </a:pPr>
                      <a:r>
                        <a:rPr kumimoji="0" lang="en-IN" sz="1800" kern="1200" dirty="0" smtClean="0">
                          <a:solidFill>
                            <a:schemeClr val="dk1"/>
                          </a:solidFill>
                          <a:latin typeface="+mn-lt"/>
                          <a:ea typeface="+mn-ea"/>
                          <a:cs typeface="+mn-cs"/>
                        </a:rPr>
                        <a:t> </a:t>
                      </a:r>
                      <a:r>
                        <a:rPr kumimoji="0" lang="en-IN" sz="1800" kern="1200" dirty="0">
                          <a:solidFill>
                            <a:schemeClr val="dk1"/>
                          </a:solidFill>
                          <a:latin typeface="+mn-lt"/>
                          <a:ea typeface="+mn-ea"/>
                          <a:cs typeface="+mn-cs"/>
                        </a:rPr>
                        <a:t>of the applicant along with spouse.</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Self declaration </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Vessel Registration Certificate</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Fishing vessel license</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Net License  </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Invoices </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Inspection report</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Mandate form (2 copies)</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SC/ST Certificate (if applicable) </a:t>
                      </a:r>
                      <a:endParaRPr kumimoji="0" lang="en-US" sz="1800" kern="1200" dirty="0">
                        <a:solidFill>
                          <a:schemeClr val="dk1"/>
                        </a:solidFill>
                        <a:latin typeface="+mn-lt"/>
                        <a:ea typeface="+mn-ea"/>
                        <a:cs typeface="+mn-cs"/>
                      </a:endParaRPr>
                    </a:p>
                    <a:p>
                      <a:pPr lvl="0" algn="just">
                        <a:buFont typeface="Wingdings" pitchFamily="2" charset="2"/>
                        <a:buChar char="§"/>
                      </a:pPr>
                      <a:r>
                        <a:rPr kumimoji="0" lang="en-IN" sz="1800" kern="1200" dirty="0">
                          <a:solidFill>
                            <a:schemeClr val="dk1"/>
                          </a:solidFill>
                          <a:latin typeface="+mn-lt"/>
                          <a:ea typeface="+mn-ea"/>
                          <a:cs typeface="+mn-cs"/>
                        </a:rPr>
                        <a:t>Aadhar Card </a:t>
                      </a:r>
                      <a:endParaRPr kumimoji="0" lang="en-US"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b="1" u="sng"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a:solidFill>
                          <a:schemeClr val="dk1"/>
                        </a:solidFill>
                        <a:latin typeface="Times New Roman" pitchFamily="18" charset="0"/>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27</a:t>
            </a:fld>
            <a:endParaRPr lang="en-US"/>
          </a:p>
        </p:txBody>
      </p:sp>
      <p:pic>
        <p:nvPicPr>
          <p:cNvPr id="1026" name="Picture 2" descr="C:\Users\Admin\Desktop\gill net.jpg"/>
          <p:cNvPicPr>
            <a:picLocks noChangeAspect="1" noChangeArrowheads="1"/>
          </p:cNvPicPr>
          <p:nvPr/>
        </p:nvPicPr>
        <p:blipFill>
          <a:blip r:embed="rId2"/>
          <a:srcRect/>
          <a:stretch>
            <a:fillRect/>
          </a:stretch>
        </p:blipFill>
        <p:spPr bwMode="auto">
          <a:xfrm>
            <a:off x="3886200" y="2362200"/>
            <a:ext cx="5130800" cy="434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580288"/>
        </p:xfrm>
        <a:graphic>
          <a:graphicData uri="http://schemas.openxmlformats.org/drawingml/2006/table">
            <a:tbl>
              <a:tblPr firstRow="1" bandRow="1">
                <a:tableStyleId>{5C22544A-7EE6-4342-B048-85BDC9FD1C3A}</a:tableStyleId>
              </a:tblPr>
              <a:tblGrid>
                <a:gridCol w="3071834">
                  <a:extLst>
                    <a:ext uri="{9D8B030D-6E8A-4147-A177-3AD203B41FA5}">
                      <a16:colId xmlns="" xmlns:a16="http://schemas.microsoft.com/office/drawing/2014/main" val="20000"/>
                    </a:ext>
                  </a:extLst>
                </a:gridCol>
                <a:gridCol w="1708275">
                  <a:extLst>
                    <a:ext uri="{9D8B030D-6E8A-4147-A177-3AD203B41FA5}">
                      <a16:colId xmlns="" xmlns:a16="http://schemas.microsoft.com/office/drawing/2014/main" val="20001"/>
                    </a:ext>
                  </a:extLst>
                </a:gridCol>
                <a:gridCol w="4006798">
                  <a:extLst>
                    <a:ext uri="{9D8B030D-6E8A-4147-A177-3AD203B41FA5}">
                      <a16:colId xmlns="" xmlns:a16="http://schemas.microsoft.com/office/drawing/2014/main" val="20002"/>
                    </a:ext>
                  </a:extLst>
                </a:gridCol>
              </a:tblGrid>
              <a:tr h="500066">
                <a:tc>
                  <a:txBody>
                    <a:bodyPr/>
                    <a:lstStyle/>
                    <a:p>
                      <a:pPr algn="ctr"/>
                      <a:r>
                        <a:rPr lang="en-US" dirty="0">
                          <a:latin typeface="Times New Roman" pitchFamily="18" charset="0"/>
                          <a:cs typeface="Times New Roman" pitchFamily="18" charset="0"/>
                        </a:rPr>
                        <a:t>Scheme</a:t>
                      </a:r>
                    </a:p>
                  </a:txBody>
                  <a:tcPr/>
                </a:tc>
                <a:tc gridSpan="2">
                  <a:txBody>
                    <a:bodyPr/>
                    <a:lstStyle/>
                    <a:p>
                      <a:pPr algn="ctr"/>
                      <a:r>
                        <a:rPr lang="en-US" dirty="0">
                          <a:latin typeface="Times New Roman" pitchFamily="18" charset="0"/>
                          <a:cs typeface="Times New Roman" pitchFamily="18" charset="0"/>
                        </a:rPr>
                        <a:t>Quantum of Assistance</a:t>
                      </a:r>
                    </a:p>
                  </a:txBody>
                  <a:tcPr/>
                </a:tc>
                <a:tc hMerge="1">
                  <a:txBody>
                    <a:bodyPr/>
                    <a:lstStyle/>
                    <a:p>
                      <a:endParaRPr lang="en-US"/>
                    </a:p>
                  </a:txBody>
                  <a:tcPr/>
                </a:tc>
                <a:extLst>
                  <a:ext uri="{0D108BD9-81ED-4DB2-BD59-A6C34878D82A}">
                    <a16:rowId xmlns="" xmlns:a16="http://schemas.microsoft.com/office/drawing/2014/main" val="10000"/>
                  </a:ext>
                </a:extLst>
              </a:tr>
              <a:tr h="16677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dk1"/>
                          </a:solidFill>
                          <a:latin typeface="+mn-lt"/>
                          <a:ea typeface="+mn-ea"/>
                          <a:cs typeface="+mn-cs"/>
                        </a:rPr>
                        <a:t>4. Financial </a:t>
                      </a:r>
                      <a:r>
                        <a:rPr kumimoji="0" lang="en-IN" sz="1800" b="1" kern="1200" dirty="0">
                          <a:solidFill>
                            <a:schemeClr val="dk1"/>
                          </a:solidFill>
                          <a:latin typeface="+mn-lt"/>
                          <a:ea typeface="+mn-ea"/>
                          <a:cs typeface="+mn-cs"/>
                        </a:rPr>
                        <a:t>Assistance To Purchase Singel Net / Small Rampon Net &amp;  Its Accessories</a:t>
                      </a:r>
                      <a:endParaRPr kumimoji="0" lang="en-US" sz="1800" kern="120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Subsidy 50</a:t>
                      </a:r>
                      <a:r>
                        <a:rPr kumimoji="0" lang="en-US" sz="1800" kern="1200" dirty="0">
                          <a:solidFill>
                            <a:schemeClr val="dk1"/>
                          </a:solidFill>
                          <a:latin typeface="+mn-lt"/>
                          <a:ea typeface="+mn-ea"/>
                          <a:cs typeface="+mn-cs"/>
                        </a:rPr>
                        <a:t>% of the actual cost limited to Rs.50,000/- (Rupees Fifty Thousand only) </a:t>
                      </a:r>
                      <a:r>
                        <a:rPr kumimoji="0" lang="en-US" sz="1800" kern="1200" dirty="0" smtClean="0">
                          <a:solidFill>
                            <a:schemeClr val="dk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Traditional </a:t>
                      </a:r>
                      <a:r>
                        <a:rPr kumimoji="0" lang="en-US" sz="1800" kern="1200" dirty="0">
                          <a:solidFill>
                            <a:schemeClr val="dk1"/>
                          </a:solidFill>
                          <a:latin typeface="+mn-lt"/>
                          <a:ea typeface="+mn-ea"/>
                          <a:cs typeface="+mn-cs"/>
                        </a:rPr>
                        <a:t>fishermen will be entitled to avail the same after every five </a:t>
                      </a:r>
                      <a:r>
                        <a:rPr kumimoji="0" lang="en-US" sz="1800" kern="1200" dirty="0" smtClean="0">
                          <a:solidFill>
                            <a:schemeClr val="dk1"/>
                          </a:solidFill>
                          <a:latin typeface="+mn-lt"/>
                          <a:ea typeface="+mn-ea"/>
                          <a:cs typeface="+mn-cs"/>
                        </a:rPr>
                        <a:t>years</a:t>
                      </a:r>
                      <a:endParaRPr kumimoji="0" lang="en-US" sz="1800"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 xmlns:a16="http://schemas.microsoft.com/office/drawing/2014/main" val="10001"/>
                  </a:ext>
                </a:extLst>
              </a:tr>
              <a:tr h="4412504">
                <a:tc gridSpan="2">
                  <a:txBody>
                    <a:bodyPr/>
                    <a:lstStyle/>
                    <a:p>
                      <a:r>
                        <a:rPr kumimoji="0" lang="en-US" sz="1800" b="1" u="sng" kern="1200" dirty="0">
                          <a:solidFill>
                            <a:schemeClr val="dk1"/>
                          </a:solidFill>
                          <a:latin typeface="+mn-lt"/>
                          <a:ea typeface="+mn-ea"/>
                          <a:cs typeface="+mn-cs"/>
                        </a:rPr>
                        <a:t>Documents Required</a:t>
                      </a:r>
                    </a:p>
                    <a:p>
                      <a:pPr marL="342900" indent="-342900">
                        <a:buFont typeface="Arial" pitchFamily="34" charset="0"/>
                        <a:buChar char="•"/>
                      </a:pPr>
                      <a:r>
                        <a:rPr kumimoji="0" lang="en-US" sz="1800" kern="1200" dirty="0" smtClean="0">
                          <a:solidFill>
                            <a:schemeClr val="dk1"/>
                          </a:solidFill>
                          <a:latin typeface="+mn-lt"/>
                          <a:ea typeface="+mn-ea"/>
                          <a:cs typeface="+mn-cs"/>
                        </a:rPr>
                        <a:t>Application </a:t>
                      </a:r>
                      <a:r>
                        <a:rPr kumimoji="0" lang="en-US" sz="1800" kern="1200" dirty="0">
                          <a:solidFill>
                            <a:schemeClr val="dk1"/>
                          </a:solidFill>
                          <a:latin typeface="+mn-lt"/>
                          <a:ea typeface="+mn-ea"/>
                          <a:cs typeface="+mn-cs"/>
                        </a:rPr>
                        <a:t>in prescribed form </a:t>
                      </a:r>
                      <a:endParaRPr kumimoji="0" lang="en-US" sz="1800" kern="1200" dirty="0" smtClean="0">
                        <a:solidFill>
                          <a:schemeClr val="dk1"/>
                        </a:solidFill>
                        <a:latin typeface="+mn-lt"/>
                        <a:ea typeface="+mn-ea"/>
                        <a:cs typeface="+mn-cs"/>
                      </a:endParaRPr>
                    </a:p>
                    <a:p>
                      <a:pPr>
                        <a:buFont typeface="Arial" pitchFamily="34" charset="0"/>
                        <a:buChar char="•"/>
                      </a:pPr>
                      <a:r>
                        <a:rPr kumimoji="0" lang="en-US" sz="1800" kern="1200" dirty="0" smtClean="0">
                          <a:solidFill>
                            <a:schemeClr val="dk1"/>
                          </a:solidFill>
                          <a:latin typeface="+mn-lt"/>
                          <a:ea typeface="+mn-ea"/>
                          <a:cs typeface="+mn-cs"/>
                        </a:rPr>
                        <a:t>Quotation</a:t>
                      </a:r>
                      <a:endParaRPr kumimoji="0" lang="en-US" sz="1800" kern="1200" dirty="0">
                        <a:solidFill>
                          <a:schemeClr val="dk1"/>
                        </a:solidFill>
                        <a:latin typeface="+mn-lt"/>
                        <a:ea typeface="+mn-ea"/>
                        <a:cs typeface="+mn-cs"/>
                      </a:endParaRPr>
                    </a:p>
                    <a:p>
                      <a:pPr>
                        <a:buFont typeface="Arial" pitchFamily="34" charset="0"/>
                        <a:buChar char="•"/>
                      </a:pPr>
                      <a:r>
                        <a:rPr kumimoji="0" lang="en-US" sz="1800" kern="1200" dirty="0" smtClean="0">
                          <a:solidFill>
                            <a:schemeClr val="dk1"/>
                          </a:solidFill>
                          <a:latin typeface="+mn-lt"/>
                          <a:ea typeface="+mn-ea"/>
                          <a:cs typeface="+mn-cs"/>
                        </a:rPr>
                        <a:t>Birth </a:t>
                      </a:r>
                      <a:r>
                        <a:rPr kumimoji="0" lang="en-US" sz="1800" kern="1200" dirty="0">
                          <a:solidFill>
                            <a:schemeClr val="dk1"/>
                          </a:solidFill>
                          <a:latin typeface="+mn-lt"/>
                          <a:ea typeface="+mn-ea"/>
                          <a:cs typeface="+mn-cs"/>
                        </a:rPr>
                        <a:t>Certificate  </a:t>
                      </a:r>
                    </a:p>
                    <a:p>
                      <a:pPr>
                        <a:buFont typeface="Arial" pitchFamily="34" charset="0"/>
                        <a:buChar char="•"/>
                      </a:pPr>
                      <a:r>
                        <a:rPr kumimoji="0" lang="en-US" sz="1800" kern="1200" dirty="0" smtClean="0">
                          <a:solidFill>
                            <a:schemeClr val="dk1"/>
                          </a:solidFill>
                          <a:latin typeface="+mn-lt"/>
                          <a:ea typeface="+mn-ea"/>
                          <a:cs typeface="+mn-cs"/>
                        </a:rPr>
                        <a:t>OBC </a:t>
                      </a:r>
                      <a:r>
                        <a:rPr kumimoji="0" lang="en-US" sz="1800" kern="1200" dirty="0">
                          <a:solidFill>
                            <a:schemeClr val="dk1"/>
                          </a:solidFill>
                          <a:latin typeface="+mn-lt"/>
                          <a:ea typeface="+mn-ea"/>
                          <a:cs typeface="+mn-cs"/>
                        </a:rPr>
                        <a:t>(</a:t>
                      </a:r>
                      <a:r>
                        <a:rPr kumimoji="0" lang="en-US" sz="1800" kern="1200" dirty="0" err="1">
                          <a:solidFill>
                            <a:schemeClr val="dk1"/>
                          </a:solidFill>
                          <a:latin typeface="+mn-lt"/>
                          <a:ea typeface="+mn-ea"/>
                          <a:cs typeface="+mn-cs"/>
                        </a:rPr>
                        <a:t>Kharvi</a:t>
                      </a:r>
                      <a:r>
                        <a:rPr kumimoji="0" lang="en-US" sz="1800" kern="1200" dirty="0">
                          <a:solidFill>
                            <a:schemeClr val="dk1"/>
                          </a:solidFill>
                          <a:latin typeface="+mn-lt"/>
                          <a:ea typeface="+mn-ea"/>
                          <a:cs typeface="+mn-cs"/>
                        </a:rPr>
                        <a:t>) </a:t>
                      </a:r>
                      <a:r>
                        <a:rPr kumimoji="0" lang="en-US" sz="1800" kern="1200" dirty="0" smtClean="0">
                          <a:solidFill>
                            <a:schemeClr val="dk1"/>
                          </a:solidFill>
                          <a:latin typeface="+mn-lt"/>
                          <a:ea typeface="+mn-ea"/>
                          <a:cs typeface="+mn-cs"/>
                        </a:rPr>
                        <a:t>certificate</a:t>
                      </a:r>
                      <a:endParaRPr kumimoji="0" lang="en-US" sz="1800" kern="1200" dirty="0">
                        <a:solidFill>
                          <a:schemeClr val="dk1"/>
                        </a:solidFill>
                        <a:latin typeface="+mn-lt"/>
                        <a:ea typeface="+mn-ea"/>
                        <a:cs typeface="+mn-cs"/>
                      </a:endParaRPr>
                    </a:p>
                    <a:p>
                      <a:pPr>
                        <a:buFont typeface="Arial" pitchFamily="34" charset="0"/>
                        <a:buChar char="•"/>
                      </a:pPr>
                      <a:r>
                        <a:rPr kumimoji="0" lang="en-US" sz="1800" kern="1200" dirty="0" smtClean="0">
                          <a:solidFill>
                            <a:schemeClr val="dk1"/>
                          </a:solidFill>
                          <a:latin typeface="+mn-lt"/>
                          <a:ea typeface="+mn-ea"/>
                          <a:cs typeface="+mn-cs"/>
                        </a:rPr>
                        <a:t>15 </a:t>
                      </a:r>
                      <a:r>
                        <a:rPr kumimoji="0" lang="en-US" sz="1800" kern="1200" dirty="0">
                          <a:solidFill>
                            <a:schemeClr val="dk1"/>
                          </a:solidFill>
                          <a:latin typeface="+mn-lt"/>
                          <a:ea typeface="+mn-ea"/>
                          <a:cs typeface="+mn-cs"/>
                        </a:rPr>
                        <a:t>years residence </a:t>
                      </a:r>
                      <a:r>
                        <a:rPr kumimoji="0" lang="en-US" sz="1800" kern="1200" dirty="0" smtClean="0">
                          <a:solidFill>
                            <a:schemeClr val="dk1"/>
                          </a:solidFill>
                          <a:latin typeface="+mn-lt"/>
                          <a:ea typeface="+mn-ea"/>
                          <a:cs typeface="+mn-cs"/>
                        </a:rPr>
                        <a:t>certificate</a:t>
                      </a:r>
                      <a:endParaRPr kumimoji="0" lang="en-US" sz="1800" kern="1200" dirty="0">
                        <a:solidFill>
                          <a:schemeClr val="dk1"/>
                        </a:solidFill>
                        <a:latin typeface="+mn-lt"/>
                        <a:ea typeface="+mn-ea"/>
                        <a:cs typeface="+mn-cs"/>
                      </a:endParaRPr>
                    </a:p>
                    <a:p>
                      <a:pPr>
                        <a:buFont typeface="Arial" pitchFamily="34" charset="0"/>
                        <a:buChar char="•"/>
                      </a:pPr>
                      <a:r>
                        <a:rPr kumimoji="0" lang="en-US" sz="1800" kern="1200" dirty="0" err="1" smtClean="0">
                          <a:solidFill>
                            <a:schemeClr val="dk1"/>
                          </a:solidFill>
                          <a:latin typeface="+mn-lt"/>
                          <a:ea typeface="+mn-ea"/>
                          <a:cs typeface="+mn-cs"/>
                        </a:rPr>
                        <a:t>Adhar</a:t>
                      </a:r>
                      <a:r>
                        <a:rPr kumimoji="0" lang="en-US" sz="1800" kern="1200" dirty="0" smtClean="0">
                          <a:solidFill>
                            <a:schemeClr val="dk1"/>
                          </a:solidFill>
                          <a:latin typeface="+mn-lt"/>
                          <a:ea typeface="+mn-ea"/>
                          <a:cs typeface="+mn-cs"/>
                        </a:rPr>
                        <a:t> Card copy</a:t>
                      </a:r>
                      <a:endParaRPr kumimoji="0" lang="en-US" sz="1800" kern="1200" dirty="0">
                        <a:solidFill>
                          <a:schemeClr val="dk1"/>
                        </a:solidFill>
                        <a:latin typeface="+mn-lt"/>
                        <a:ea typeface="+mn-ea"/>
                        <a:cs typeface="+mn-cs"/>
                      </a:endParaRPr>
                    </a:p>
                    <a:p>
                      <a:pPr>
                        <a:buFont typeface="Arial" pitchFamily="34" charset="0"/>
                        <a:buChar char="•"/>
                      </a:pPr>
                      <a:r>
                        <a:rPr kumimoji="0" lang="en-US" sz="1800" kern="1200" dirty="0" smtClean="0">
                          <a:solidFill>
                            <a:schemeClr val="dk1"/>
                          </a:solidFill>
                          <a:latin typeface="+mn-lt"/>
                          <a:ea typeface="+mn-ea"/>
                          <a:cs typeface="+mn-cs"/>
                        </a:rPr>
                        <a:t>Mandate </a:t>
                      </a:r>
                      <a:r>
                        <a:rPr kumimoji="0" lang="en-US" sz="1800" kern="1200" dirty="0">
                          <a:solidFill>
                            <a:schemeClr val="dk1"/>
                          </a:solidFill>
                          <a:latin typeface="+mn-lt"/>
                          <a:ea typeface="+mn-ea"/>
                          <a:cs typeface="+mn-cs"/>
                        </a:rPr>
                        <a:t>form along with bank </a:t>
                      </a:r>
                      <a:endParaRPr kumimoji="0" lang="en-US" sz="1800" kern="1200" dirty="0" smtClean="0">
                        <a:solidFill>
                          <a:schemeClr val="dk1"/>
                        </a:solidFill>
                        <a:latin typeface="+mn-lt"/>
                        <a:ea typeface="+mn-ea"/>
                        <a:cs typeface="+mn-cs"/>
                      </a:endParaRPr>
                    </a:p>
                    <a:p>
                      <a:pPr>
                        <a:buFont typeface="Arial" pitchFamily="34" charset="0"/>
                        <a:buNone/>
                      </a:pPr>
                      <a:r>
                        <a:rPr kumimoji="0" lang="en-US" sz="1800" kern="1200" dirty="0" smtClean="0">
                          <a:solidFill>
                            <a:schemeClr val="dk1"/>
                          </a:solidFill>
                          <a:latin typeface="+mn-lt"/>
                          <a:ea typeface="+mn-ea"/>
                          <a:cs typeface="+mn-cs"/>
                        </a:rPr>
                        <a:t>passbook </a:t>
                      </a:r>
                      <a:r>
                        <a:rPr kumimoji="0" lang="en-US" sz="1800" kern="1200" dirty="0">
                          <a:solidFill>
                            <a:schemeClr val="dk1"/>
                          </a:solidFill>
                          <a:latin typeface="+mn-lt"/>
                          <a:ea typeface="+mn-ea"/>
                          <a:cs typeface="+mn-cs"/>
                        </a:rPr>
                        <a:t>copy (2 copies)  </a:t>
                      </a:r>
                    </a:p>
                    <a:p>
                      <a:pPr>
                        <a:buFont typeface="Arial" pitchFamily="34" charset="0"/>
                        <a:buChar char="•"/>
                      </a:pPr>
                      <a:r>
                        <a:rPr kumimoji="0" lang="en-US" sz="1800" kern="1200" dirty="0" smtClean="0">
                          <a:solidFill>
                            <a:schemeClr val="dk1"/>
                          </a:solidFill>
                          <a:latin typeface="+mn-lt"/>
                          <a:ea typeface="+mn-ea"/>
                          <a:cs typeface="+mn-cs"/>
                        </a:rPr>
                        <a:t>Bank </a:t>
                      </a:r>
                      <a:r>
                        <a:rPr kumimoji="0" lang="en-US" sz="1800" kern="1200" dirty="0">
                          <a:solidFill>
                            <a:schemeClr val="dk1"/>
                          </a:solidFill>
                          <a:latin typeface="+mn-lt"/>
                          <a:ea typeface="+mn-ea"/>
                          <a:cs typeface="+mn-cs"/>
                        </a:rPr>
                        <a:t>letter (if applicable)</a:t>
                      </a:r>
                    </a:p>
                  </a:txBody>
                  <a:tcPr>
                    <a:lnR w="12700" cap="flat" cmpd="sng" algn="ctr">
                      <a:solidFill>
                        <a:schemeClr val="tx1"/>
                      </a:solidFill>
                      <a:prstDash val="solid"/>
                      <a:round/>
                      <a:headEnd type="none" w="med" len="med"/>
                      <a:tailEnd type="none" w="med" len="med"/>
                    </a:lnR>
                  </a:tcPr>
                </a:tc>
                <a:tc hMerge="1">
                  <a:txBody>
                    <a:bodyPr/>
                    <a:lstStyle/>
                    <a:p>
                      <a:pPr algn="just"/>
                      <a:endParaRPr lang="en-IN" dirty="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None/>
                      </a:pP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28</a:t>
            </a:fld>
            <a:endParaRPr lang="en-US"/>
          </a:p>
        </p:txBody>
      </p:sp>
      <p:pic>
        <p:nvPicPr>
          <p:cNvPr id="2050" name="Picture 2" descr="C:\Users\Admin\Desktop\rampon net.gif"/>
          <p:cNvPicPr>
            <a:picLocks noChangeAspect="1" noChangeArrowheads="1"/>
          </p:cNvPicPr>
          <p:nvPr/>
        </p:nvPicPr>
        <p:blipFill>
          <a:blip r:embed="rId2"/>
          <a:srcRect/>
          <a:stretch>
            <a:fillRect/>
          </a:stretch>
        </p:blipFill>
        <p:spPr bwMode="auto">
          <a:xfrm>
            <a:off x="3733800" y="2362200"/>
            <a:ext cx="5257800" cy="4343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375610"/>
        </p:xfrm>
        <a:graphic>
          <a:graphicData uri="http://schemas.openxmlformats.org/drawingml/2006/table">
            <a:tbl>
              <a:tblPr firstRow="1" bandRow="1">
                <a:tableStyleId>{5C22544A-7EE6-4342-B048-85BDC9FD1C3A}</a:tableStyleId>
              </a:tblPr>
              <a:tblGrid>
                <a:gridCol w="3071834"/>
                <a:gridCol w="1708275"/>
                <a:gridCol w="4006798"/>
              </a:tblGrid>
              <a:tr h="500066">
                <a:tc>
                  <a:txBody>
                    <a:bodyPr/>
                    <a:lstStyle/>
                    <a:p>
                      <a:pPr algn="ctr"/>
                      <a:r>
                        <a:rPr lang="en-US" dirty="0" smtClean="0">
                          <a:latin typeface="Times New Roman" pitchFamily="18" charset="0"/>
                          <a:cs typeface="Times New Roman" pitchFamily="18" charset="0"/>
                        </a:rPr>
                        <a:t>Scheme</a:t>
                      </a:r>
                      <a:endParaRPr lang="en-US" dirty="0">
                        <a:latin typeface="Times New Roman" pitchFamily="18" charset="0"/>
                        <a:cs typeface="Times New Roman" pitchFamily="18" charset="0"/>
                      </a:endParaRPr>
                    </a:p>
                  </a:txBody>
                  <a:tcPr/>
                </a:tc>
                <a:tc gridSpan="2">
                  <a:txBody>
                    <a:bodyPr/>
                    <a:lstStyle/>
                    <a:p>
                      <a:pPr algn="ctr"/>
                      <a:r>
                        <a:rPr lang="en-US" dirty="0" smtClean="0">
                          <a:latin typeface="Times New Roman" pitchFamily="18" charset="0"/>
                          <a:cs typeface="Times New Roman" pitchFamily="18" charset="0"/>
                        </a:rPr>
                        <a:t>Quantum of Assistance</a:t>
                      </a:r>
                      <a:endParaRPr lang="en-US" dirty="0">
                        <a:latin typeface="Times New Roman" pitchFamily="18" charset="0"/>
                        <a:cs typeface="Times New Roman" pitchFamily="18" charset="0"/>
                      </a:endParaRPr>
                    </a:p>
                  </a:txBody>
                  <a:tcPr/>
                </a:tc>
                <a:tc hMerge="1">
                  <a:txBody>
                    <a:bodyPr/>
                    <a:lstStyle/>
                    <a:p>
                      <a:endParaRPr lang="en-US"/>
                    </a:p>
                  </a:txBody>
                  <a:tcPr/>
                </a:tc>
              </a:tr>
              <a:tr h="14287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dk1"/>
                          </a:solidFill>
                          <a:latin typeface="+mn-lt"/>
                          <a:ea typeface="+mn-ea"/>
                          <a:cs typeface="+mn-cs"/>
                        </a:rPr>
                        <a:t>11.Natural Calamity Relief To Fishermen </a:t>
                      </a:r>
                      <a:endParaRPr kumimoji="0" lang="en-US"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All active fishermen who contribute to the Fishermen Corpus Relief Fund whose fishing vessels including engine, Motors, fishing vessels  are damaged or lost due to natural calamity like floods, cyclone, Tsunami, accidental fire shall be eligible for financial assistance</a:t>
                      </a:r>
                    </a:p>
                  </a:txBody>
                  <a:tcPr/>
                </a:tc>
                <a:tc hMerge="1">
                  <a:txBody>
                    <a:bodyPr/>
                    <a:lstStyle/>
                    <a:p>
                      <a:endParaRPr lang="en-US"/>
                    </a:p>
                  </a:txBody>
                  <a:tcPr/>
                </a:tc>
              </a:tr>
              <a:tr h="4412504">
                <a:tc gridSpan="2">
                  <a:txBody>
                    <a:bodyPr/>
                    <a:lstStyle/>
                    <a:p>
                      <a:endParaRPr kumimoji="0" lang="en-US" sz="1800" b="1" u="sng" kern="1200" dirty="0" smtClean="0">
                        <a:solidFill>
                          <a:schemeClr val="dk1"/>
                        </a:solidFill>
                        <a:latin typeface="+mn-lt"/>
                        <a:ea typeface="+mn-ea"/>
                        <a:cs typeface="+mn-cs"/>
                      </a:endParaRPr>
                    </a:p>
                    <a:p>
                      <a:r>
                        <a:rPr kumimoji="0" lang="en-US" sz="1800" b="1" u="sng" kern="1200" dirty="0" smtClean="0">
                          <a:solidFill>
                            <a:schemeClr val="dk1"/>
                          </a:solidFill>
                          <a:latin typeface="+mn-lt"/>
                          <a:ea typeface="+mn-ea"/>
                          <a:cs typeface="+mn-cs"/>
                        </a:rPr>
                        <a:t>Documents Required</a:t>
                      </a:r>
                    </a:p>
                    <a:p>
                      <a:pPr lvl="0">
                        <a:buFont typeface="Wingdings" pitchFamily="2" charset="2"/>
                        <a:buChar char="§"/>
                      </a:pPr>
                      <a:r>
                        <a:rPr kumimoji="0" lang="en-IN" sz="1800" kern="1200" dirty="0" smtClean="0">
                          <a:solidFill>
                            <a:schemeClr val="dk1"/>
                          </a:solidFill>
                          <a:latin typeface="+mn-lt"/>
                          <a:ea typeface="+mn-ea"/>
                          <a:cs typeface="+mn-cs"/>
                        </a:rPr>
                        <a:t>Application in prescribed form </a:t>
                      </a:r>
                      <a:r>
                        <a:rPr kumimoji="0" lang="en-IN" sz="1800" kern="1200" dirty="0" err="1" smtClean="0">
                          <a:solidFill>
                            <a:schemeClr val="dk1"/>
                          </a:solidFill>
                          <a:latin typeface="+mn-lt"/>
                          <a:ea typeface="+mn-ea"/>
                          <a:cs typeface="+mn-cs"/>
                        </a:rPr>
                        <a:t>alongwith</a:t>
                      </a:r>
                      <a:r>
                        <a:rPr kumimoji="0" lang="en-IN" sz="1800" kern="1200" dirty="0" smtClean="0">
                          <a:solidFill>
                            <a:schemeClr val="dk1"/>
                          </a:solidFill>
                          <a:latin typeface="+mn-lt"/>
                          <a:ea typeface="+mn-ea"/>
                          <a:cs typeface="+mn-cs"/>
                        </a:rPr>
                        <a:t> Photograph of the applicant                         </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Vessel Registration Certificate</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Latest Receipt of Net/vessel Licence                   </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Biometric Card copy/ temporary I-Card</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Joint site inspection report of Registered canoe/ OBM/</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Medical certificate/</a:t>
                      </a:r>
                      <a:r>
                        <a:rPr kumimoji="0" lang="en-IN" sz="1800" kern="1200" dirty="0" err="1" smtClean="0">
                          <a:solidFill>
                            <a:schemeClr val="dk1"/>
                          </a:solidFill>
                          <a:latin typeface="+mn-lt"/>
                          <a:ea typeface="+mn-ea"/>
                          <a:cs typeface="+mn-cs"/>
                        </a:rPr>
                        <a:t>Panchanama</a:t>
                      </a:r>
                      <a:r>
                        <a:rPr kumimoji="0" lang="en-IN" sz="1800" kern="1200" dirty="0" smtClean="0">
                          <a:solidFill>
                            <a:schemeClr val="dk1"/>
                          </a:solidFill>
                          <a:latin typeface="+mn-lt"/>
                          <a:ea typeface="+mn-ea"/>
                          <a:cs typeface="+mn-cs"/>
                        </a:rPr>
                        <a:t> report/Post mortem report/ missing report</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IN" sz="1800" kern="1200" dirty="0" smtClean="0">
                          <a:solidFill>
                            <a:schemeClr val="dk1"/>
                          </a:solidFill>
                          <a:latin typeface="+mn-lt"/>
                          <a:ea typeface="+mn-ea"/>
                          <a:cs typeface="+mn-cs"/>
                        </a:rPr>
                        <a:t>Mandate form.</a:t>
                      </a:r>
                      <a:endParaRPr kumimoji="0" lang="en-US" sz="1800" kern="1200" dirty="0" smtClean="0">
                        <a:solidFill>
                          <a:schemeClr val="dk1"/>
                        </a:solidFill>
                        <a:latin typeface="+mn-lt"/>
                        <a:ea typeface="+mn-ea"/>
                        <a:cs typeface="+mn-cs"/>
                      </a:endParaRPr>
                    </a:p>
                    <a:p>
                      <a:endParaRPr kumimoji="0" lang="en-US" sz="1800" b="1" u="sng" kern="120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smtClean="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None/>
                      </a:pP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pic>
        <p:nvPicPr>
          <p:cNvPr id="5122" name="Picture 2" descr="C:\Users\Admin\Desktop\calamity.jpg"/>
          <p:cNvPicPr>
            <a:picLocks noChangeAspect="1" noChangeArrowheads="1"/>
          </p:cNvPicPr>
          <p:nvPr/>
        </p:nvPicPr>
        <p:blipFill>
          <a:blip r:embed="rId2"/>
          <a:srcRect t="-7692" b="9615"/>
          <a:stretch>
            <a:fillRect/>
          </a:stretch>
        </p:blipFill>
        <p:spPr bwMode="auto">
          <a:xfrm>
            <a:off x="5029200" y="1828800"/>
            <a:ext cx="3962400" cy="464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24E1D1F-578F-4ED6-8526-A170C6E69B2D}"/>
              </a:ext>
            </a:extLst>
          </p:cNvPr>
          <p:cNvSpPr>
            <a:spLocks noGrp="1"/>
          </p:cNvSpPr>
          <p:nvPr>
            <p:ph idx="1"/>
          </p:nvPr>
        </p:nvSpPr>
        <p:spPr>
          <a:xfrm>
            <a:off x="161747" y="786384"/>
            <a:ext cx="8777577" cy="5901495"/>
          </a:xfrm>
          <a:solidFill>
            <a:schemeClr val="bg1"/>
          </a:solidFill>
        </p:spPr>
        <p:txBody>
          <a:bodyPr>
            <a:normAutofit fontScale="47500" lnSpcReduction="20000"/>
          </a:bodyPr>
          <a:lstStyle/>
          <a:p>
            <a:pPr lvl="0"/>
            <a:r>
              <a:rPr lang="en-US" sz="6000" dirty="0" smtClean="0"/>
              <a:t>The  Government  of  India  approved the “</a:t>
            </a:r>
            <a:r>
              <a:rPr lang="en-US" sz="6000" dirty="0" err="1" smtClean="0"/>
              <a:t>Pradhan</a:t>
            </a:r>
            <a:r>
              <a:rPr lang="en-US" sz="6000" dirty="0" smtClean="0"/>
              <a:t> </a:t>
            </a:r>
            <a:r>
              <a:rPr lang="en-US" sz="6000" dirty="0" err="1" smtClean="0"/>
              <a:t>Mantri</a:t>
            </a:r>
            <a:r>
              <a:rPr lang="en-US" sz="6000" dirty="0" smtClean="0"/>
              <a:t> </a:t>
            </a:r>
            <a:r>
              <a:rPr lang="en-US" sz="6000" dirty="0" err="1" smtClean="0"/>
              <a:t>Matsya</a:t>
            </a:r>
            <a:r>
              <a:rPr lang="en-US" sz="6000" dirty="0" smtClean="0"/>
              <a:t> </a:t>
            </a:r>
            <a:r>
              <a:rPr lang="en-US" sz="6000" dirty="0" err="1" smtClean="0"/>
              <a:t>Sampada</a:t>
            </a:r>
            <a:r>
              <a:rPr lang="en-US" sz="6000" dirty="0" smtClean="0"/>
              <a:t> </a:t>
            </a:r>
            <a:r>
              <a:rPr lang="en-US" sz="6000" dirty="0" err="1" smtClean="0"/>
              <a:t>Yojana</a:t>
            </a:r>
            <a:r>
              <a:rPr lang="en-US" sz="6000" dirty="0" smtClean="0"/>
              <a:t> (PMMSY) – A scheme to bring about Blue Revolution through sustainable and responsible development of fisheries sector in India</a:t>
            </a:r>
          </a:p>
          <a:p>
            <a:pPr lvl="0"/>
            <a:r>
              <a:rPr lang="en-US" sz="6000" dirty="0" smtClean="0"/>
              <a:t>Designed to address critical gaps in fish production and productivity, quality, technology, post-harvest infrastructure and management, </a:t>
            </a:r>
            <a:r>
              <a:rPr lang="en-US" sz="6000" dirty="0" err="1" smtClean="0"/>
              <a:t>modernisation</a:t>
            </a:r>
            <a:r>
              <a:rPr lang="en-US" sz="6000" dirty="0" smtClean="0"/>
              <a:t> and strengthening of value chain, traceability, establishing a robust fisheries management framework and fishers‟ welfare</a:t>
            </a:r>
            <a:endParaRPr lang="en-IN" sz="6000" dirty="0" smtClean="0"/>
          </a:p>
          <a:p>
            <a:r>
              <a:rPr lang="en-IN" sz="6000" dirty="0" smtClean="0"/>
              <a:t>PMMSY  </a:t>
            </a:r>
            <a:r>
              <a:rPr lang="en-IN" sz="6000" dirty="0"/>
              <a:t>is a </a:t>
            </a:r>
            <a:r>
              <a:rPr lang="en-US" sz="6000" dirty="0"/>
              <a:t>part of </a:t>
            </a:r>
            <a:r>
              <a:rPr lang="en-US" sz="6000" i="1" dirty="0" err="1"/>
              <a:t>Atmanirbhar</a:t>
            </a:r>
            <a:r>
              <a:rPr lang="en-US" sz="6000" dirty="0"/>
              <a:t> Bharat Package</a:t>
            </a:r>
          </a:p>
          <a:p>
            <a:pPr lvl="0"/>
            <a:r>
              <a:rPr lang="en-IN" sz="6000" dirty="0" smtClean="0"/>
              <a:t>Implementation Period: </a:t>
            </a:r>
            <a:r>
              <a:rPr lang="x-none" sz="6000" dirty="0"/>
              <a:t>5 years </a:t>
            </a:r>
            <a:r>
              <a:rPr lang="en-IN" sz="6000" dirty="0"/>
              <a:t>(</a:t>
            </a:r>
            <a:r>
              <a:rPr lang="x-none" sz="6000" dirty="0"/>
              <a:t>2020-21 </a:t>
            </a:r>
            <a:r>
              <a:rPr lang="en-IN" sz="6000" dirty="0"/>
              <a:t>- </a:t>
            </a:r>
            <a:r>
              <a:rPr lang="x-none" sz="6000" dirty="0"/>
              <a:t>2024-25</a:t>
            </a:r>
            <a:r>
              <a:rPr lang="en-IN" sz="6000" dirty="0"/>
              <a:t>) in </a:t>
            </a:r>
            <a:r>
              <a:rPr lang="x-none" sz="6000" dirty="0"/>
              <a:t>all </a:t>
            </a:r>
            <a:r>
              <a:rPr lang="x-none" sz="6000"/>
              <a:t>States/Union </a:t>
            </a:r>
            <a:r>
              <a:rPr lang="x-none" sz="6000" smtClean="0"/>
              <a:t>Territories</a:t>
            </a:r>
            <a:endParaRPr lang="en-IN" sz="2000" dirty="0"/>
          </a:p>
          <a:p>
            <a:pPr lvl="0"/>
            <a:endParaRPr lang="en-IN" sz="2400" dirty="0"/>
          </a:p>
          <a:p>
            <a:endParaRPr lang="en-IN" sz="2400" dirty="0"/>
          </a:p>
          <a:p>
            <a:pPr lvl="0">
              <a:buNone/>
            </a:pPr>
            <a:endParaRPr lang="en-IN" dirty="0">
              <a:solidFill>
                <a:srgbClr val="002060"/>
              </a:solidFill>
            </a:endParaRPr>
          </a:p>
          <a:p>
            <a:endParaRPr lang="en-IN" dirty="0"/>
          </a:p>
        </p:txBody>
      </p:sp>
      <p:sp>
        <p:nvSpPr>
          <p:cNvPr id="5" name="TextBox 4">
            <a:extLst>
              <a:ext uri="{FF2B5EF4-FFF2-40B4-BE49-F238E27FC236}">
                <a16:creationId xmlns="" xmlns:a16="http://schemas.microsoft.com/office/drawing/2014/main" id="{CB54FB32-B085-4718-A4DE-150B454CD343}"/>
              </a:ext>
            </a:extLst>
          </p:cNvPr>
          <p:cNvSpPr txBox="1"/>
          <p:nvPr/>
        </p:nvSpPr>
        <p:spPr>
          <a:xfrm>
            <a:off x="0" y="1"/>
            <a:ext cx="9144000" cy="461665"/>
          </a:xfrm>
          <a:prstGeom prst="rect">
            <a:avLst/>
          </a:prstGeom>
          <a:solidFill>
            <a:srgbClr val="002060"/>
          </a:solidFill>
        </p:spPr>
        <p:txBody>
          <a:bodyPr wrap="square" rtlCol="0">
            <a:spAutoFit/>
          </a:bodyPr>
          <a:lstStyle/>
          <a:p>
            <a:r>
              <a:rPr lang="en-IN" sz="2400" b="1" dirty="0">
                <a:solidFill>
                  <a:schemeClr val="bg1"/>
                </a:solidFill>
                <a:latin typeface="+mj-lt"/>
              </a:rPr>
              <a:t>PRADHAN MANTRI MATSYA SAMPADA YOJANA (PMMSY)</a:t>
            </a:r>
            <a:endParaRPr lang="en-IN" sz="2400" dirty="0">
              <a:solidFill>
                <a:schemeClr val="bg1"/>
              </a:solidFill>
              <a:latin typeface="+mj-lt"/>
            </a:endParaRPr>
          </a:p>
        </p:txBody>
      </p:sp>
    </p:spTree>
    <p:extLst>
      <p:ext uri="{BB962C8B-B14F-4D97-AF65-F5344CB8AC3E}">
        <p14:creationId xmlns="" xmlns:p14="http://schemas.microsoft.com/office/powerpoint/2010/main" val="163311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0" y="0"/>
          <a:ext cx="9144000" cy="6858001"/>
        </p:xfrm>
        <a:graphic>
          <a:graphicData uri="http://schemas.openxmlformats.org/drawingml/2006/table">
            <a:tbl>
              <a:tblPr firstRow="1" bandRow="1">
                <a:tableStyleId>{5C22544A-7EE6-4342-B048-85BDC9FD1C3A}</a:tableStyleId>
              </a:tblPr>
              <a:tblGrid>
                <a:gridCol w="2507216"/>
                <a:gridCol w="2467153"/>
                <a:gridCol w="4169631"/>
              </a:tblGrid>
              <a:tr h="419936">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4199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347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Support for  acquisition of Deep sea fishing vessels for traditional fishermen</a:t>
                      </a:r>
                      <a:endParaRPr lang="en-US" sz="1800"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40% will be granted limited to unit cost of Rs. 120 </a:t>
                      </a:r>
                      <a:r>
                        <a:rPr lang="en-US" sz="1800" dirty="0" err="1">
                          <a:solidFill>
                            <a:srgbClr val="000000"/>
                          </a:solidFill>
                          <a:latin typeface="Times New Roman"/>
                          <a:ea typeface="Times New Roman"/>
                          <a:cs typeface="Times New Roman"/>
                        </a:rPr>
                        <a:t>lakhs</a:t>
                      </a:r>
                      <a:r>
                        <a:rPr lang="en-US" sz="1800" dirty="0">
                          <a:solidFill>
                            <a:srgbClr val="000000"/>
                          </a:solidFill>
                          <a:latin typeface="Times New Roman"/>
                          <a:ea typeface="Times New Roman"/>
                          <a:cs typeface="Times New Roman"/>
                        </a:rPr>
                        <a:t> </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60% will be granted limited to unit cost of Rs. 120 </a:t>
                      </a:r>
                      <a:r>
                        <a:rPr lang="en-US" sz="1800" dirty="0" err="1">
                          <a:solidFill>
                            <a:srgbClr val="000000"/>
                          </a:solidFill>
                          <a:latin typeface="Times New Roman"/>
                          <a:ea typeface="Times New Roman"/>
                          <a:cs typeface="Times New Roman"/>
                        </a:rPr>
                        <a:t>lakhs</a:t>
                      </a:r>
                      <a:r>
                        <a:rPr lang="en-US" sz="1800" dirty="0">
                          <a:solidFill>
                            <a:srgbClr val="000000"/>
                          </a:solidFill>
                          <a:latin typeface="Times New Roman"/>
                          <a:ea typeface="Times New Roman"/>
                          <a:cs typeface="Times New Roman"/>
                        </a:rPr>
                        <a:t>.</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671045">
                <a:tc gridSpan="3">
                  <a:txBody>
                    <a:bodyPr/>
                    <a:lstStyle/>
                    <a:p>
                      <a:pPr algn="just">
                        <a:lnSpc>
                          <a:spcPct val="115000"/>
                        </a:lnSpc>
                        <a:spcAft>
                          <a:spcPts val="0"/>
                        </a:spcAft>
                      </a:pPr>
                      <a:r>
                        <a:rPr lang="en-US" sz="1650" b="1" u="sng" dirty="0" smtClean="0">
                          <a:latin typeface="Bahnschrift SemiCondensed" pitchFamily="34" charset="0"/>
                          <a:ea typeface="Times New Roman"/>
                          <a:cs typeface="Times New Roman"/>
                        </a:rPr>
                        <a:t>Documents</a:t>
                      </a:r>
                      <a:r>
                        <a:rPr lang="en-US" sz="1650" b="1" u="sng" baseline="0" dirty="0" smtClean="0">
                          <a:latin typeface="Bahnschrift SemiCondensed" pitchFamily="34" charset="0"/>
                          <a:ea typeface="Times New Roman"/>
                          <a:cs typeface="Times New Roman"/>
                        </a:rPr>
                        <a:t> Required</a:t>
                      </a:r>
                    </a:p>
                    <a:p>
                      <a:pPr lvl="0">
                        <a:buFont typeface="Arial" pitchFamily="34" charset="0"/>
                        <a:buChar char="•"/>
                      </a:pPr>
                      <a:r>
                        <a:rPr kumimoji="0" lang="en-US" sz="1650" kern="1200" dirty="0" smtClean="0">
                          <a:solidFill>
                            <a:schemeClr val="dk1"/>
                          </a:solidFill>
                          <a:latin typeface="+mn-lt"/>
                          <a:ea typeface="+mn-ea"/>
                          <a:cs typeface="+mn-cs"/>
                        </a:rPr>
                        <a:t>Only traditional/ artisanal fishermen and their societies/associations/ SHGs/ FFPOs are eligible.</a:t>
                      </a:r>
                    </a:p>
                    <a:p>
                      <a:pPr lvl="0">
                        <a:buFont typeface="Arial" pitchFamily="34" charset="0"/>
                        <a:buChar char="•"/>
                      </a:pPr>
                      <a:r>
                        <a:rPr kumimoji="0" lang="en-US" sz="1650" kern="1200" dirty="0" smtClean="0">
                          <a:solidFill>
                            <a:schemeClr val="dk1"/>
                          </a:solidFill>
                          <a:latin typeface="+mn-lt"/>
                          <a:ea typeface="+mn-ea"/>
                          <a:cs typeface="+mn-cs"/>
                        </a:rPr>
                        <a:t>Beneficiary should possess valid ownership</a:t>
                      </a:r>
                      <a:r>
                        <a:rPr kumimoji="0" lang="en-US" sz="1650" kern="1200" baseline="0" dirty="0" smtClean="0">
                          <a:solidFill>
                            <a:schemeClr val="dk1"/>
                          </a:solidFill>
                          <a:latin typeface="+mn-lt"/>
                          <a:ea typeface="+mn-ea"/>
                          <a:cs typeface="+mn-cs"/>
                        </a:rPr>
                        <a:t> </a:t>
                      </a:r>
                      <a:r>
                        <a:rPr kumimoji="0" lang="en-US" sz="1650" kern="1200" dirty="0" smtClean="0">
                          <a:solidFill>
                            <a:schemeClr val="dk1"/>
                          </a:solidFill>
                          <a:latin typeface="+mn-lt"/>
                          <a:ea typeface="+mn-ea"/>
                          <a:cs typeface="+mn-cs"/>
                        </a:rPr>
                        <a:t>certificate, Registration certificate under the </a:t>
                      </a:r>
                      <a:r>
                        <a:rPr kumimoji="0" lang="en-US" sz="1650" kern="1200" dirty="0" err="1" smtClean="0">
                          <a:solidFill>
                            <a:schemeClr val="dk1"/>
                          </a:solidFill>
                          <a:latin typeface="+mn-lt"/>
                          <a:ea typeface="+mn-ea"/>
                          <a:cs typeface="+mn-cs"/>
                        </a:rPr>
                        <a:t>ReALCraft</a:t>
                      </a:r>
                      <a:r>
                        <a:rPr kumimoji="0" lang="en-US" sz="1650" kern="1200" dirty="0" smtClean="0">
                          <a:solidFill>
                            <a:schemeClr val="dk1"/>
                          </a:solidFill>
                          <a:latin typeface="+mn-lt"/>
                          <a:ea typeface="+mn-ea"/>
                          <a:cs typeface="+mn-cs"/>
                        </a:rPr>
                        <a:t>, fishing license and Biometric ID cards of fishers/QR coded Aadhar card</a:t>
                      </a:r>
                    </a:p>
                    <a:p>
                      <a:pPr lvl="0">
                        <a:buFont typeface="Arial" pitchFamily="34" charset="0"/>
                        <a:buChar char="•"/>
                      </a:pPr>
                      <a:r>
                        <a:rPr kumimoji="0" lang="en-US" sz="1650" kern="1200" dirty="0" smtClean="0">
                          <a:solidFill>
                            <a:schemeClr val="dk1"/>
                          </a:solidFill>
                          <a:latin typeface="+mn-lt"/>
                          <a:ea typeface="+mn-ea"/>
                          <a:cs typeface="+mn-cs"/>
                        </a:rPr>
                        <a:t>The governmental assistance is restricted to (a) 1 unit per individual beneficiary, (b) 2 units per group/society (of at least 10 members) in case of Groups of traditional/artisanal fishermen</a:t>
                      </a:r>
                      <a:r>
                        <a:rPr kumimoji="0" lang="en-US" sz="1650" kern="1200" baseline="0" dirty="0" smtClean="0">
                          <a:solidFill>
                            <a:schemeClr val="dk1"/>
                          </a:solidFill>
                          <a:latin typeface="+mn-lt"/>
                          <a:ea typeface="+mn-ea"/>
                          <a:cs typeface="+mn-cs"/>
                        </a:rPr>
                        <a:t> </a:t>
                      </a:r>
                      <a:r>
                        <a:rPr kumimoji="0" lang="en-US" sz="1650" kern="1200" dirty="0" smtClean="0">
                          <a:solidFill>
                            <a:schemeClr val="dk1"/>
                          </a:solidFill>
                          <a:latin typeface="+mn-lt"/>
                          <a:ea typeface="+mn-ea"/>
                          <a:cs typeface="+mn-cs"/>
                        </a:rPr>
                        <a:t>i.e. traditional/artisanal fishermen SHGs/Joint Liability Groups (JLGs)/ traditional/artisanal Fisher Cooperatives etc. or those undertaken in a cluster/area approach. </a:t>
                      </a:r>
                    </a:p>
                    <a:p>
                      <a:pPr lvl="0">
                        <a:buFont typeface="Arial" pitchFamily="34" charset="0"/>
                        <a:buChar char="•"/>
                      </a:pPr>
                      <a:r>
                        <a:rPr kumimoji="0" lang="en-US" sz="1650" kern="1200" dirty="0" smtClean="0">
                          <a:solidFill>
                            <a:schemeClr val="dk1"/>
                          </a:solidFill>
                          <a:latin typeface="+mn-lt"/>
                          <a:ea typeface="+mn-ea"/>
                          <a:cs typeface="+mn-cs"/>
                        </a:rPr>
                        <a:t>The vessel should have onboard machineries/fishing equipment including refrigerated storage facilities for undertaking deep sea tuna long lining and gill netting.</a:t>
                      </a:r>
                    </a:p>
                    <a:p>
                      <a:pPr lvl="0">
                        <a:buFont typeface="Arial" pitchFamily="34" charset="0"/>
                        <a:buChar char="•"/>
                      </a:pPr>
                      <a:r>
                        <a:rPr kumimoji="0" lang="en-US" sz="1650" kern="1200" dirty="0" smtClean="0">
                          <a:solidFill>
                            <a:schemeClr val="dk1"/>
                          </a:solidFill>
                          <a:latin typeface="+mn-lt"/>
                          <a:ea typeface="+mn-ea"/>
                          <a:cs typeface="+mn-cs"/>
                        </a:rPr>
                        <a:t>Appropriate communication systems, AIS/transponders and other navigational equipment for safe navigation etc., as per the relevant regulations/guidelines</a:t>
                      </a:r>
                      <a:r>
                        <a:rPr kumimoji="0" lang="en-US" sz="1650" kern="1200" baseline="0" dirty="0" smtClean="0">
                          <a:solidFill>
                            <a:schemeClr val="dk1"/>
                          </a:solidFill>
                          <a:latin typeface="+mn-lt"/>
                          <a:ea typeface="+mn-ea"/>
                          <a:cs typeface="+mn-cs"/>
                        </a:rPr>
                        <a:t> </a:t>
                      </a:r>
                      <a:r>
                        <a:rPr kumimoji="0" lang="en-US" sz="1650" kern="1200" dirty="0" smtClean="0">
                          <a:solidFill>
                            <a:schemeClr val="dk1"/>
                          </a:solidFill>
                          <a:latin typeface="+mn-lt"/>
                          <a:ea typeface="+mn-ea"/>
                          <a:cs typeface="+mn-cs"/>
                        </a:rPr>
                        <a:t>are mandatory onboard the vessels</a:t>
                      </a:r>
                    </a:p>
                    <a:p>
                      <a:pPr lvl="0">
                        <a:buFont typeface="Arial" pitchFamily="34" charset="0"/>
                        <a:buChar char="•"/>
                      </a:pPr>
                      <a:r>
                        <a:rPr kumimoji="0" lang="en-US" sz="1650" kern="1200" dirty="0" smtClean="0">
                          <a:solidFill>
                            <a:schemeClr val="dk1"/>
                          </a:solidFill>
                          <a:latin typeface="+mn-lt"/>
                          <a:ea typeface="+mn-ea"/>
                          <a:cs typeface="+mn-cs"/>
                        </a:rPr>
                        <a:t>Deep sea fishing vessel should be considered as an alternative for replacement of the existing bottom trawler and the State/UT shall ensure suitable disposal of old fishing boat (against which new one is replaced).</a:t>
                      </a:r>
                    </a:p>
                    <a:p>
                      <a:pPr lvl="0">
                        <a:buFont typeface="Arial" pitchFamily="34" charset="0"/>
                        <a:buChar char="•"/>
                      </a:pPr>
                      <a:r>
                        <a:rPr kumimoji="0" lang="en-US" sz="1650" kern="1200" dirty="0" smtClean="0">
                          <a:solidFill>
                            <a:schemeClr val="dk1"/>
                          </a:solidFill>
                          <a:latin typeface="+mn-lt"/>
                          <a:ea typeface="+mn-ea"/>
                          <a:cs typeface="+mn-cs"/>
                        </a:rPr>
                        <a:t>Beneficiaries will submit Self- Contained Proposal (SCP) with relevant techno-financial details of the vessel.</a:t>
                      </a:r>
                    </a:p>
                    <a:p>
                      <a:pPr algn="just">
                        <a:lnSpc>
                          <a:spcPct val="115000"/>
                        </a:lnSpc>
                        <a:spcAft>
                          <a:spcPts val="0"/>
                        </a:spcAft>
                      </a:pPr>
                      <a:endParaRPr lang="en-US" sz="1200" b="1" u="sng" baseline="0" dirty="0" smtClean="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1" y="0"/>
          <a:ext cx="9144000" cy="6858000"/>
        </p:xfrm>
        <a:graphic>
          <a:graphicData uri="http://schemas.openxmlformats.org/drawingml/2006/table">
            <a:tbl>
              <a:tblPr firstRow="1" bandRow="1">
                <a:tableStyleId>{5C22544A-7EE6-4342-B048-85BDC9FD1C3A}</a:tableStyleId>
              </a:tblPr>
              <a:tblGrid>
                <a:gridCol w="2453259"/>
                <a:gridCol w="3271012"/>
                <a:gridCol w="3419729"/>
              </a:tblGrid>
              <a:tr h="538231">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567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53565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Up gradation of existing fishing vessels for export Competency</a:t>
                      </a:r>
                      <a:endParaRPr lang="en-US" sz="18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40% will be granted limited to unit cost of Rs. 15 </a:t>
                      </a:r>
                      <a:r>
                        <a:rPr lang="en-US" sz="1800" dirty="0" err="1" smtClean="0">
                          <a:solidFill>
                            <a:srgbClr val="000000"/>
                          </a:solidFill>
                          <a:latin typeface="Times New Roman"/>
                          <a:ea typeface="Times New Roman"/>
                          <a:cs typeface="Times New Roman"/>
                        </a:rPr>
                        <a:t>lakhs</a:t>
                      </a:r>
                      <a:r>
                        <a:rPr lang="en-US" sz="1800" dirty="0" smtClean="0">
                          <a:solidFill>
                            <a:srgbClr val="000000"/>
                          </a:solidFill>
                          <a:latin typeface="Times New Roman"/>
                          <a:ea typeface="Times New Roman"/>
                          <a:cs typeface="Times New Roman"/>
                        </a:rPr>
                        <a:t> </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60% will be granted limited to unit cost of Rs. 15 </a:t>
                      </a:r>
                      <a:r>
                        <a:rPr lang="en-US" sz="1800" dirty="0" err="1" smtClean="0">
                          <a:solidFill>
                            <a:srgbClr val="000000"/>
                          </a:solidFill>
                          <a:latin typeface="Times New Roman"/>
                          <a:ea typeface="Times New Roman"/>
                          <a:cs typeface="Times New Roman"/>
                        </a:rPr>
                        <a:t>lakhs</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227349">
                <a:tc gridSpan="3">
                  <a:txBody>
                    <a:bodyPr/>
                    <a:lstStyle/>
                    <a:p>
                      <a:pPr algn="just">
                        <a:lnSpc>
                          <a:spcPct val="115000"/>
                        </a:lnSpc>
                        <a:spcAft>
                          <a:spcPts val="0"/>
                        </a:spcAft>
                        <a:buFont typeface="Wingdings" pitchFamily="2" charset="2"/>
                        <a:buChar char="§"/>
                      </a:pPr>
                      <a:r>
                        <a:rPr lang="en-US" sz="1200" b="1" u="sng" dirty="0" smtClean="0">
                          <a:latin typeface="Bahnschrift SemiCondensed" pitchFamily="34" charset="0"/>
                          <a:ea typeface="Times New Roman"/>
                          <a:cs typeface="Times New Roman"/>
                        </a:rPr>
                        <a:t>Documents </a:t>
                      </a:r>
                      <a:r>
                        <a:rPr lang="en-US" sz="1200" b="1" u="sng" baseline="0" dirty="0" smtClean="0">
                          <a:latin typeface="Bahnschrift SemiCondensed" pitchFamily="34" charset="0"/>
                          <a:ea typeface="Times New Roman"/>
                          <a:cs typeface="Times New Roman"/>
                        </a:rPr>
                        <a:t>Required</a:t>
                      </a:r>
                      <a:endParaRPr lang="en-US" sz="1200" b="1" u="sng" dirty="0" smtClean="0">
                        <a:latin typeface="Bahnschrift SemiCondensed" pitchFamily="34" charset="0"/>
                        <a:ea typeface="Times New Roman"/>
                        <a:cs typeface="Times New Roman"/>
                      </a:endParaRPr>
                    </a:p>
                    <a:p>
                      <a:pPr lvl="0" algn="just">
                        <a:buFont typeface="Wingdings" pitchFamily="2" charset="2"/>
                        <a:buChar char="§"/>
                      </a:pPr>
                      <a:r>
                        <a:rPr kumimoji="0" lang="en-US" sz="1600" kern="1200" dirty="0" smtClean="0">
                          <a:solidFill>
                            <a:schemeClr val="dk1"/>
                          </a:solidFill>
                          <a:latin typeface="+mn-lt"/>
                          <a:ea typeface="+mn-ea"/>
                          <a:cs typeface="+mn-cs"/>
                        </a:rPr>
                        <a:t>The fishing vessels identified for up-gradation should possess valid ownership certificate, Registration certificate and fishing license under the </a:t>
                      </a:r>
                      <a:r>
                        <a:rPr kumimoji="0" lang="en-US" sz="1600" kern="1200" dirty="0" err="1" smtClean="0">
                          <a:solidFill>
                            <a:schemeClr val="dk1"/>
                          </a:solidFill>
                          <a:latin typeface="+mn-lt"/>
                          <a:ea typeface="+mn-ea"/>
                          <a:cs typeface="+mn-cs"/>
                        </a:rPr>
                        <a:t>ReAL</a:t>
                      </a:r>
                      <a:r>
                        <a:rPr kumimoji="0" lang="en-US" sz="1600" kern="1200" dirty="0" smtClean="0">
                          <a:solidFill>
                            <a:schemeClr val="dk1"/>
                          </a:solidFill>
                          <a:latin typeface="+mn-lt"/>
                          <a:ea typeface="+mn-ea"/>
                          <a:cs typeface="+mn-cs"/>
                        </a:rPr>
                        <a:t> Craft and the owners/crew members should possess the valid Biometric ID cards/QR Coded Aadhar Card.</a:t>
                      </a:r>
                    </a:p>
                    <a:p>
                      <a:pPr lvl="0" algn="just">
                        <a:buFont typeface="Wingdings" pitchFamily="2" charset="2"/>
                        <a:buChar char="§"/>
                      </a:pPr>
                      <a:r>
                        <a:rPr kumimoji="0" lang="en-US" sz="1600" kern="1200" dirty="0" smtClean="0">
                          <a:solidFill>
                            <a:schemeClr val="dk1"/>
                          </a:solidFill>
                          <a:latin typeface="+mn-lt"/>
                          <a:ea typeface="+mn-ea"/>
                          <a:cs typeface="+mn-cs"/>
                        </a:rPr>
                        <a:t>The vessel should be operational condition and not outlived its life span and fit for undertaking up-gradation work required for its export competency or conversion and capable of doing resource specific deep-sea fishing (including tuna long lining) after up-gradation/conversion.</a:t>
                      </a:r>
                    </a:p>
                    <a:p>
                      <a:pPr lvl="0" algn="just">
                        <a:buFont typeface="Wingdings" pitchFamily="2" charset="2"/>
                        <a:buChar char="§"/>
                      </a:pPr>
                      <a:r>
                        <a:rPr kumimoji="0" lang="en-US" sz="1600" kern="1200" dirty="0" smtClean="0">
                          <a:solidFill>
                            <a:schemeClr val="dk1"/>
                          </a:solidFill>
                          <a:latin typeface="+mn-lt"/>
                          <a:ea typeface="+mn-ea"/>
                          <a:cs typeface="+mn-cs"/>
                        </a:rPr>
                        <a:t>The up-gradation work for export competency of the vessel may </a:t>
                      </a:r>
                      <a:r>
                        <a:rPr kumimoji="0" lang="en-US" sz="1600" i="1" kern="1200" dirty="0" smtClean="0">
                          <a:solidFill>
                            <a:schemeClr val="dk1"/>
                          </a:solidFill>
                          <a:latin typeface="+mn-lt"/>
                          <a:ea typeface="+mn-ea"/>
                          <a:cs typeface="+mn-cs"/>
                        </a:rPr>
                        <a:t>inter alia </a:t>
                      </a:r>
                      <a:r>
                        <a:rPr kumimoji="0" lang="en-US" sz="1600" kern="1200" dirty="0" smtClean="0">
                          <a:solidFill>
                            <a:schemeClr val="dk1"/>
                          </a:solidFill>
                          <a:latin typeface="+mn-lt"/>
                          <a:ea typeface="+mn-ea"/>
                          <a:cs typeface="+mn-cs"/>
                        </a:rPr>
                        <a:t>include (a) Assistance for insulated fish hold, including those with mechanical  slide  door  system,(b) Insulated Fish boxes, (c) Slurry	ice	making machine/Refrigerated</a:t>
                      </a:r>
                      <a:r>
                        <a:rPr kumimoji="0" lang="en-US" sz="1600" kern="1200" baseline="0" dirty="0" smtClean="0">
                          <a:solidFill>
                            <a:schemeClr val="dk1"/>
                          </a:solidFill>
                          <a:latin typeface="+mn-lt"/>
                          <a:ea typeface="+mn-ea"/>
                          <a:cs typeface="+mn-cs"/>
                        </a:rPr>
                        <a:t> </a:t>
                      </a:r>
                      <a:r>
                        <a:rPr kumimoji="0" lang="en-US" sz="1600" kern="1200" dirty="0" smtClean="0">
                          <a:solidFill>
                            <a:schemeClr val="dk1"/>
                          </a:solidFill>
                          <a:latin typeface="+mn-lt"/>
                          <a:ea typeface="+mn-ea"/>
                          <a:cs typeface="+mn-cs"/>
                        </a:rPr>
                        <a:t>Sea Water  (RSW),  (d)  setting up of Bio Toilet, (e) Fiber Reinforced Plastic (FRP) sheathing on the wooden deck. And (f) any other need based activity to improve export competitiveness.</a:t>
                      </a:r>
                    </a:p>
                    <a:p>
                      <a:pPr lvl="0" algn="just">
                        <a:buFont typeface="Wingdings" pitchFamily="2" charset="2"/>
                        <a:buChar char="§"/>
                      </a:pPr>
                      <a:r>
                        <a:rPr kumimoji="0" lang="en-US" sz="1600" kern="1200" dirty="0" smtClean="0">
                          <a:solidFill>
                            <a:schemeClr val="dk1"/>
                          </a:solidFill>
                          <a:latin typeface="+mn-lt"/>
                          <a:ea typeface="+mn-ea"/>
                          <a:cs typeface="+mn-cs"/>
                        </a:rPr>
                        <a:t>The Beneficiaries will ensure utilization of the Governmental assistance strictly for the purpose for which it has been sanctioned.</a:t>
                      </a:r>
                    </a:p>
                    <a:p>
                      <a:pPr lvl="0" algn="just">
                        <a:buFont typeface="Wingdings" pitchFamily="2" charset="2"/>
                        <a:buChar char="§"/>
                      </a:pPr>
                      <a:r>
                        <a:rPr kumimoji="0" lang="en-US" sz="1600" kern="1200" dirty="0" smtClean="0">
                          <a:solidFill>
                            <a:schemeClr val="dk1"/>
                          </a:solidFill>
                          <a:latin typeface="+mn-lt"/>
                          <a:ea typeface="+mn-ea"/>
                          <a:cs typeface="+mn-cs"/>
                        </a:rPr>
                        <a:t>The vessels which have already converted/upgraded or availed assistance under previous or ongoing scheme of the Government shall not be eligible for the subsidy under this component.</a:t>
                      </a: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357166"/>
          <a:ext cx="8786907" cy="5923240"/>
        </p:xfrm>
        <a:graphic>
          <a:graphicData uri="http://schemas.openxmlformats.org/drawingml/2006/table">
            <a:tbl>
              <a:tblPr firstRow="1" bandRow="1">
                <a:tableStyleId>{5C22544A-7EE6-4342-B048-85BDC9FD1C3A}</a:tableStyleId>
              </a:tblPr>
              <a:tblGrid>
                <a:gridCol w="1714512"/>
                <a:gridCol w="3357586"/>
                <a:gridCol w="3714809"/>
              </a:tblGrid>
              <a:tr h="521566">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395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2963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Establishment of Bio-toilets in mechanized fishing vessels</a:t>
                      </a:r>
                      <a:endParaRPr lang="en-US" sz="1800"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40% will be granted limited to unit cost of Rs. 0.50 </a:t>
                      </a:r>
                      <a:r>
                        <a:rPr lang="en-US" sz="1800" dirty="0" err="1">
                          <a:solidFill>
                            <a:srgbClr val="000000"/>
                          </a:solidFill>
                          <a:latin typeface="Times New Roman"/>
                          <a:ea typeface="Times New Roman"/>
                          <a:cs typeface="Times New Roman"/>
                        </a:rPr>
                        <a:t>lakhs</a:t>
                      </a:r>
                      <a:r>
                        <a:rPr lang="en-US" sz="1800" dirty="0">
                          <a:solidFill>
                            <a:srgbClr val="000000"/>
                          </a:solidFill>
                          <a:latin typeface="Times New Roman"/>
                          <a:ea typeface="Times New Roman"/>
                          <a:cs typeface="Times New Roman"/>
                        </a:rPr>
                        <a:t> </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60% will be granted limited to unit cost of Rs. 0.50 </a:t>
                      </a:r>
                      <a:r>
                        <a:rPr lang="en-US" sz="1800" dirty="0" err="1">
                          <a:solidFill>
                            <a:srgbClr val="000000"/>
                          </a:solidFill>
                          <a:latin typeface="Times New Roman"/>
                          <a:ea typeface="Times New Roman"/>
                          <a:cs typeface="Times New Roman"/>
                        </a:rPr>
                        <a:t>lakhs</a:t>
                      </a:r>
                      <a:r>
                        <a:rPr lang="en-US" sz="1800" dirty="0">
                          <a:solidFill>
                            <a:srgbClr val="000000"/>
                          </a:solidFill>
                          <a:latin typeface="Times New Roman"/>
                          <a:ea typeface="Times New Roman"/>
                          <a:cs typeface="Times New Roman"/>
                        </a:rPr>
                        <a:t> </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3565786">
                <a:tc gridSpan="2">
                  <a:txBody>
                    <a:bodyPr/>
                    <a:lstStyle/>
                    <a:p>
                      <a:pPr algn="just">
                        <a:lnSpc>
                          <a:spcPct val="115000"/>
                        </a:lnSpc>
                        <a:spcAft>
                          <a:spcPts val="0"/>
                        </a:spcAft>
                      </a:pPr>
                      <a:r>
                        <a:rPr lang="en-US" sz="1600" b="1" u="sng" dirty="0" smtClean="0">
                          <a:latin typeface="Bahnschrift SemiCondensed" pitchFamily="34" charset="0"/>
                          <a:ea typeface="Times New Roman"/>
                          <a:cs typeface="Times New Roman"/>
                        </a:rPr>
                        <a:t>Documents</a:t>
                      </a:r>
                      <a:r>
                        <a:rPr lang="en-US" sz="1600" b="1" u="sng" baseline="0" dirty="0" smtClean="0">
                          <a:latin typeface="Bahnschrift SemiCondensed" pitchFamily="34" charset="0"/>
                          <a:ea typeface="Times New Roman"/>
                          <a:cs typeface="Times New Roman"/>
                        </a:rPr>
                        <a:t> Required</a:t>
                      </a:r>
                    </a:p>
                    <a:p>
                      <a:pPr lvl="0">
                        <a:buFont typeface="Wingdings" pitchFamily="2" charset="2"/>
                        <a:buChar char="§"/>
                      </a:pPr>
                      <a:r>
                        <a:rPr kumimoji="0" lang="en-US" sz="1800" kern="1200" dirty="0" smtClean="0">
                          <a:solidFill>
                            <a:schemeClr val="dk1"/>
                          </a:solidFill>
                          <a:latin typeface="+mn-lt"/>
                          <a:ea typeface="+mn-ea"/>
                          <a:cs typeface="+mn-cs"/>
                        </a:rPr>
                        <a:t>QR Coded Aadhar Card copy of beneficiaries and Crew members</a:t>
                      </a:r>
                    </a:p>
                    <a:p>
                      <a:pPr lvl="0">
                        <a:buFont typeface="Wingdings" pitchFamily="2" charset="2"/>
                        <a:buChar char="§"/>
                      </a:pPr>
                      <a:r>
                        <a:rPr kumimoji="0" lang="en-US" sz="1800" kern="1200" dirty="0" smtClean="0">
                          <a:solidFill>
                            <a:schemeClr val="dk1"/>
                          </a:solidFill>
                          <a:latin typeface="+mn-lt"/>
                          <a:ea typeface="+mn-ea"/>
                          <a:cs typeface="+mn-cs"/>
                        </a:rPr>
                        <a:t>ST/SC Certificate (if applicable)</a:t>
                      </a:r>
                    </a:p>
                    <a:p>
                      <a:pPr lvl="0">
                        <a:buFont typeface="Wingdings" pitchFamily="2" charset="2"/>
                        <a:buChar char="§"/>
                      </a:pPr>
                      <a:r>
                        <a:rPr kumimoji="0" lang="en-US" sz="1800" kern="1200" dirty="0" smtClean="0">
                          <a:solidFill>
                            <a:schemeClr val="dk1"/>
                          </a:solidFill>
                          <a:latin typeface="+mn-lt"/>
                          <a:ea typeface="+mn-ea"/>
                          <a:cs typeface="+mn-cs"/>
                        </a:rPr>
                        <a:t>Mandate form along with bank pass book (02 copies)</a:t>
                      </a:r>
                    </a:p>
                    <a:p>
                      <a:pPr lvl="0">
                        <a:buFont typeface="Wingdings" pitchFamily="2" charset="2"/>
                        <a:buChar char="§"/>
                      </a:pPr>
                      <a:r>
                        <a:rPr kumimoji="0" lang="en-US" sz="1800" kern="1200" dirty="0" smtClean="0">
                          <a:solidFill>
                            <a:schemeClr val="dk1"/>
                          </a:solidFill>
                          <a:latin typeface="+mn-lt"/>
                          <a:ea typeface="+mn-ea"/>
                          <a:cs typeface="+mn-cs"/>
                        </a:rPr>
                        <a:t>Vessel Registration Certificate</a:t>
                      </a:r>
                    </a:p>
                    <a:p>
                      <a:pPr lvl="0">
                        <a:buFont typeface="Wingdings" pitchFamily="2" charset="2"/>
                        <a:buChar char="§"/>
                      </a:pPr>
                      <a:r>
                        <a:rPr kumimoji="0" lang="en-US" sz="1800" kern="1200" dirty="0" smtClean="0">
                          <a:solidFill>
                            <a:schemeClr val="dk1"/>
                          </a:solidFill>
                          <a:latin typeface="+mn-lt"/>
                          <a:ea typeface="+mn-ea"/>
                          <a:cs typeface="+mn-cs"/>
                        </a:rPr>
                        <a:t>Fishing Vessel </a:t>
                      </a:r>
                      <a:r>
                        <a:rPr kumimoji="0" lang="en-US" sz="1800" kern="1200" dirty="0" err="1" smtClean="0">
                          <a:solidFill>
                            <a:schemeClr val="dk1"/>
                          </a:solidFill>
                          <a:latin typeface="+mn-lt"/>
                          <a:ea typeface="+mn-ea"/>
                          <a:cs typeface="+mn-cs"/>
                        </a:rPr>
                        <a:t>Licence</a:t>
                      </a:r>
                      <a:endParaRPr kumimoji="0" lang="en-US" sz="1800" kern="1200" dirty="0" smtClean="0">
                        <a:solidFill>
                          <a:schemeClr val="dk1"/>
                        </a:solidFill>
                        <a:latin typeface="+mn-lt"/>
                        <a:ea typeface="+mn-ea"/>
                        <a:cs typeface="+mn-cs"/>
                      </a:endParaRPr>
                    </a:p>
                    <a:p>
                      <a:pPr lvl="0">
                        <a:buFont typeface="Wingdings" pitchFamily="2" charset="2"/>
                        <a:buChar char="§"/>
                      </a:pPr>
                      <a:r>
                        <a:rPr kumimoji="0" lang="en-US" sz="1800" kern="1200" dirty="0" smtClean="0">
                          <a:solidFill>
                            <a:schemeClr val="dk1"/>
                          </a:solidFill>
                          <a:latin typeface="+mn-lt"/>
                          <a:ea typeface="+mn-ea"/>
                          <a:cs typeface="+mn-cs"/>
                        </a:rPr>
                        <a:t>Invoice towards purchase of Bio Toilet</a:t>
                      </a:r>
                    </a:p>
                    <a:p>
                      <a:pPr>
                        <a:buFont typeface="Wingdings" pitchFamily="2" charset="2"/>
                        <a:buChar char="§"/>
                      </a:pPr>
                      <a:r>
                        <a:rPr kumimoji="0" lang="en-US" sz="1800" kern="1200" dirty="0" smtClean="0">
                          <a:solidFill>
                            <a:schemeClr val="dk1"/>
                          </a:solidFill>
                          <a:latin typeface="+mn-lt"/>
                          <a:ea typeface="+mn-ea"/>
                          <a:cs typeface="+mn-cs"/>
                        </a:rPr>
                        <a:t>Photograph of Bio toilet installed on Fishing Vessel</a:t>
                      </a:r>
                      <a:endParaRPr lang="en-US" sz="1600" b="1" u="sng" baseline="0" dirty="0" smtClean="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3" y="142852"/>
          <a:ext cx="8715436" cy="6500857"/>
        </p:xfrm>
        <a:graphic>
          <a:graphicData uri="http://schemas.openxmlformats.org/drawingml/2006/table">
            <a:tbl>
              <a:tblPr firstRow="1" bandRow="1">
                <a:tableStyleId>{5C22544A-7EE6-4342-B048-85BDC9FD1C3A}</a:tableStyleId>
              </a:tblPr>
              <a:tblGrid>
                <a:gridCol w="2692564"/>
                <a:gridCol w="3046848"/>
                <a:gridCol w="2976024"/>
              </a:tblGrid>
              <a:tr h="486173">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029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4407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Providing boats(Replacement) and nets for traditional fishermen</a:t>
                      </a:r>
                      <a:endParaRPr lang="en-US" sz="2000"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a:solidFill>
                            <a:srgbClr val="000000"/>
                          </a:solidFill>
                          <a:latin typeface="Times New Roman"/>
                          <a:ea typeface="Times New Roman"/>
                          <a:cs typeface="Times New Roman"/>
                        </a:rPr>
                        <a:t>Financial assistance of 40% will be granted limited to unit cost of Rs. 5 </a:t>
                      </a:r>
                      <a:r>
                        <a:rPr lang="en-US" sz="2000" dirty="0" err="1">
                          <a:solidFill>
                            <a:srgbClr val="000000"/>
                          </a:solidFill>
                          <a:latin typeface="Times New Roman"/>
                          <a:ea typeface="Times New Roman"/>
                          <a:cs typeface="Times New Roman"/>
                        </a:rPr>
                        <a:t>lakhs</a:t>
                      </a:r>
                      <a:r>
                        <a:rPr lang="en-US" sz="2000" dirty="0">
                          <a:solidFill>
                            <a:srgbClr val="000000"/>
                          </a:solidFill>
                          <a:latin typeface="Times New Roman"/>
                          <a:ea typeface="Times New Roman"/>
                          <a:cs typeface="Times New Roman"/>
                        </a:rPr>
                        <a:t> </a:t>
                      </a:r>
                      <a:endParaRPr lang="en-US" sz="20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2000" dirty="0">
                          <a:solidFill>
                            <a:srgbClr val="000000"/>
                          </a:solidFill>
                          <a:latin typeface="Times New Roman"/>
                          <a:ea typeface="Times New Roman"/>
                          <a:cs typeface="Times New Roman"/>
                        </a:rPr>
                        <a:t>Financial assistance of 60% will be granted limited to unit cost of Rs. 5 </a:t>
                      </a:r>
                      <a:r>
                        <a:rPr lang="en-US" sz="2000" dirty="0" err="1">
                          <a:solidFill>
                            <a:srgbClr val="000000"/>
                          </a:solidFill>
                          <a:latin typeface="Times New Roman"/>
                          <a:ea typeface="Times New Roman"/>
                          <a:cs typeface="Times New Roman"/>
                        </a:rPr>
                        <a:t>lakhs</a:t>
                      </a:r>
                      <a:r>
                        <a:rPr lang="en-US" sz="2000" dirty="0">
                          <a:solidFill>
                            <a:srgbClr val="000000"/>
                          </a:solidFill>
                          <a:latin typeface="Times New Roman"/>
                          <a:ea typeface="Times New Roman"/>
                          <a:cs typeface="Times New Roman"/>
                        </a:rPr>
                        <a:t> </a:t>
                      </a:r>
                      <a:endParaRPr lang="en-US" sz="20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071002">
                <a:tc gridSpan="2">
                  <a:txBody>
                    <a:bodyPr/>
                    <a:lstStyle/>
                    <a:p>
                      <a:pPr algn="just">
                        <a:lnSpc>
                          <a:spcPct val="115000"/>
                        </a:lnSpc>
                        <a:spcAft>
                          <a:spcPts val="0"/>
                        </a:spcAft>
                      </a:pPr>
                      <a:r>
                        <a:rPr lang="en-US" sz="2000" b="1" u="sng" dirty="0" smtClean="0">
                          <a:latin typeface="Bahnschrift SemiCondensed" pitchFamily="34" charset="0"/>
                          <a:ea typeface="Times New Roman"/>
                          <a:cs typeface="Times New Roman"/>
                        </a:rPr>
                        <a:t>Documents</a:t>
                      </a:r>
                      <a:r>
                        <a:rPr lang="en-US" sz="2000" b="1" u="sng" baseline="0" dirty="0" smtClean="0">
                          <a:latin typeface="Bahnschrift SemiCondensed" pitchFamily="34" charset="0"/>
                          <a:ea typeface="Times New Roman"/>
                          <a:cs typeface="Times New Roman"/>
                        </a:rPr>
                        <a:t> Required</a:t>
                      </a:r>
                    </a:p>
                    <a:p>
                      <a:pPr lvl="0">
                        <a:buFont typeface="Wingdings" pitchFamily="2" charset="2"/>
                        <a:buChar char="§"/>
                      </a:pPr>
                      <a:r>
                        <a:rPr kumimoji="0" lang="en-US" sz="2000" kern="1200" dirty="0" smtClean="0">
                          <a:solidFill>
                            <a:schemeClr val="dk1"/>
                          </a:solidFill>
                          <a:latin typeface="+mn-lt"/>
                          <a:ea typeface="+mn-ea"/>
                          <a:cs typeface="+mn-cs"/>
                        </a:rPr>
                        <a:t>QR Coded Aadhar Card copy of beneficiaries and Crew members</a:t>
                      </a:r>
                    </a:p>
                    <a:p>
                      <a:pPr lvl="0">
                        <a:buFont typeface="Wingdings" pitchFamily="2" charset="2"/>
                        <a:buChar char="§"/>
                      </a:pPr>
                      <a:r>
                        <a:rPr kumimoji="0" lang="en-US" sz="2000" kern="1200" dirty="0" smtClean="0">
                          <a:solidFill>
                            <a:schemeClr val="dk1"/>
                          </a:solidFill>
                          <a:latin typeface="+mn-lt"/>
                          <a:ea typeface="+mn-ea"/>
                          <a:cs typeface="+mn-cs"/>
                        </a:rPr>
                        <a:t>ST/SC Certificate (if applicable)</a:t>
                      </a:r>
                    </a:p>
                    <a:p>
                      <a:pPr lvl="0">
                        <a:buFont typeface="Wingdings" pitchFamily="2" charset="2"/>
                        <a:buChar char="§"/>
                      </a:pPr>
                      <a:r>
                        <a:rPr kumimoji="0" lang="en-US" sz="2000" kern="1200" dirty="0" smtClean="0">
                          <a:solidFill>
                            <a:schemeClr val="dk1"/>
                          </a:solidFill>
                          <a:latin typeface="+mn-lt"/>
                          <a:ea typeface="+mn-ea"/>
                          <a:cs typeface="+mn-cs"/>
                        </a:rPr>
                        <a:t>Mandate form along with bank pass book (02 copies)</a:t>
                      </a:r>
                    </a:p>
                    <a:p>
                      <a:pPr lvl="0">
                        <a:buFont typeface="Wingdings" pitchFamily="2" charset="2"/>
                        <a:buChar char="§"/>
                      </a:pPr>
                      <a:r>
                        <a:rPr kumimoji="0" lang="en-US" sz="2000" kern="1200" dirty="0" smtClean="0">
                          <a:solidFill>
                            <a:schemeClr val="dk1"/>
                          </a:solidFill>
                          <a:latin typeface="+mn-lt"/>
                          <a:ea typeface="+mn-ea"/>
                          <a:cs typeface="+mn-cs"/>
                        </a:rPr>
                        <a:t>Vessel Registration Certificate</a:t>
                      </a:r>
                    </a:p>
                    <a:p>
                      <a:pPr lvl="0">
                        <a:buFont typeface="Wingdings" pitchFamily="2" charset="2"/>
                        <a:buChar char="§"/>
                      </a:pPr>
                      <a:r>
                        <a:rPr kumimoji="0" lang="en-US" sz="2000" kern="1200" dirty="0" smtClean="0">
                          <a:solidFill>
                            <a:schemeClr val="dk1"/>
                          </a:solidFill>
                          <a:latin typeface="+mn-lt"/>
                          <a:ea typeface="+mn-ea"/>
                          <a:cs typeface="+mn-cs"/>
                        </a:rPr>
                        <a:t>Fishing Vessel </a:t>
                      </a:r>
                      <a:r>
                        <a:rPr kumimoji="0" lang="en-US" sz="2000" kern="1200" dirty="0" err="1" smtClean="0">
                          <a:solidFill>
                            <a:schemeClr val="dk1"/>
                          </a:solidFill>
                          <a:latin typeface="+mn-lt"/>
                          <a:ea typeface="+mn-ea"/>
                          <a:cs typeface="+mn-cs"/>
                        </a:rPr>
                        <a:t>Licence</a:t>
                      </a:r>
                      <a:endParaRPr kumimoji="0" lang="en-US" sz="2000" kern="1200" dirty="0" smtClean="0">
                        <a:solidFill>
                          <a:schemeClr val="dk1"/>
                        </a:solidFill>
                        <a:latin typeface="+mn-lt"/>
                        <a:ea typeface="+mn-ea"/>
                        <a:cs typeface="+mn-cs"/>
                      </a:endParaRPr>
                    </a:p>
                    <a:p>
                      <a:pPr lvl="0">
                        <a:buFont typeface="Wingdings" pitchFamily="2" charset="2"/>
                        <a:buChar char="§"/>
                      </a:pPr>
                      <a:r>
                        <a:rPr kumimoji="0" lang="en-US" sz="2000" kern="1200" dirty="0" smtClean="0">
                          <a:solidFill>
                            <a:schemeClr val="dk1"/>
                          </a:solidFill>
                          <a:latin typeface="+mn-lt"/>
                          <a:ea typeface="+mn-ea"/>
                          <a:cs typeface="+mn-cs"/>
                        </a:rPr>
                        <a:t>Net </a:t>
                      </a:r>
                      <a:r>
                        <a:rPr kumimoji="0" lang="en-US" sz="2000" kern="1200" dirty="0" err="1" smtClean="0">
                          <a:solidFill>
                            <a:schemeClr val="dk1"/>
                          </a:solidFill>
                          <a:latin typeface="+mn-lt"/>
                          <a:ea typeface="+mn-ea"/>
                          <a:cs typeface="+mn-cs"/>
                        </a:rPr>
                        <a:t>Licence</a:t>
                      </a:r>
                      <a:endParaRPr kumimoji="0" lang="en-US" sz="2000" kern="1200" dirty="0" smtClean="0">
                        <a:solidFill>
                          <a:schemeClr val="dk1"/>
                        </a:solidFill>
                        <a:latin typeface="+mn-lt"/>
                        <a:ea typeface="+mn-ea"/>
                        <a:cs typeface="+mn-cs"/>
                      </a:endParaRPr>
                    </a:p>
                    <a:p>
                      <a:pPr lvl="0">
                        <a:buFont typeface="Wingdings" pitchFamily="2" charset="2"/>
                        <a:buChar char="§"/>
                      </a:pPr>
                      <a:r>
                        <a:rPr kumimoji="0" lang="en-US" sz="2000" kern="1200" dirty="0" smtClean="0">
                          <a:solidFill>
                            <a:schemeClr val="dk1"/>
                          </a:solidFill>
                          <a:latin typeface="+mn-lt"/>
                          <a:ea typeface="+mn-ea"/>
                          <a:cs typeface="+mn-cs"/>
                        </a:rPr>
                        <a:t>Undertaking as per </a:t>
                      </a:r>
                      <a:r>
                        <a:rPr kumimoji="0" lang="en-US" sz="2000" kern="1200" dirty="0" err="1" smtClean="0">
                          <a:solidFill>
                            <a:schemeClr val="dk1"/>
                          </a:solidFill>
                          <a:latin typeface="+mn-lt"/>
                          <a:ea typeface="+mn-ea"/>
                          <a:cs typeface="+mn-cs"/>
                        </a:rPr>
                        <a:t>performa</a:t>
                      </a:r>
                      <a:endParaRPr kumimoji="0" lang="en-US" sz="2000" kern="1200" dirty="0" smtClean="0">
                        <a:solidFill>
                          <a:schemeClr val="dk1"/>
                        </a:solidFill>
                        <a:latin typeface="+mn-lt"/>
                        <a:ea typeface="+mn-ea"/>
                        <a:cs typeface="+mn-cs"/>
                      </a:endParaRPr>
                    </a:p>
                    <a:p>
                      <a:pPr>
                        <a:buFont typeface="Wingdings" pitchFamily="2" charset="2"/>
                        <a:buChar char="§"/>
                      </a:pPr>
                      <a:r>
                        <a:rPr kumimoji="0" lang="en-US" sz="2000" kern="1200" dirty="0" smtClean="0">
                          <a:solidFill>
                            <a:schemeClr val="dk1"/>
                          </a:solidFill>
                          <a:latin typeface="+mn-lt"/>
                          <a:ea typeface="+mn-ea"/>
                          <a:cs typeface="+mn-cs"/>
                        </a:rPr>
                        <a:t>Invoice towards purchase/Construction of new FRP and Net</a:t>
                      </a:r>
                      <a:endParaRPr lang="en-US" sz="2000" b="1" u="sng" dirty="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20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604912"/>
        </p:xfrm>
        <a:graphic>
          <a:graphicData uri="http://schemas.openxmlformats.org/drawingml/2006/table">
            <a:tbl>
              <a:tblPr firstRow="1" bandRow="1">
                <a:tableStyleId>{5C22544A-7EE6-4342-B048-85BDC9FD1C3A}</a:tableStyleId>
              </a:tblPr>
              <a:tblGrid>
                <a:gridCol w="3071834"/>
                <a:gridCol w="1708275"/>
                <a:gridCol w="4006798"/>
              </a:tblGrid>
              <a:tr h="431052">
                <a:tc>
                  <a:txBody>
                    <a:bodyPr/>
                    <a:lstStyle/>
                    <a:p>
                      <a:pPr algn="ctr"/>
                      <a:r>
                        <a:rPr lang="en-US" dirty="0" smtClean="0">
                          <a:latin typeface="Times New Roman" pitchFamily="18" charset="0"/>
                          <a:cs typeface="Times New Roman" pitchFamily="18" charset="0"/>
                        </a:rPr>
                        <a:t>Scheme</a:t>
                      </a:r>
                      <a:endParaRPr lang="en-US" dirty="0">
                        <a:latin typeface="Times New Roman" pitchFamily="18" charset="0"/>
                        <a:cs typeface="Times New Roman" pitchFamily="18" charset="0"/>
                      </a:endParaRPr>
                    </a:p>
                  </a:txBody>
                  <a:tcPr/>
                </a:tc>
                <a:tc gridSpan="2">
                  <a:txBody>
                    <a:bodyPr/>
                    <a:lstStyle/>
                    <a:p>
                      <a:pPr algn="ctr"/>
                      <a:r>
                        <a:rPr lang="en-US" dirty="0" smtClean="0">
                          <a:latin typeface="Times New Roman" pitchFamily="18" charset="0"/>
                          <a:cs typeface="Times New Roman" pitchFamily="18" charset="0"/>
                        </a:rPr>
                        <a:t>Quantum of Assistance</a:t>
                      </a:r>
                      <a:endParaRPr lang="en-US" dirty="0">
                        <a:latin typeface="Times New Roman" pitchFamily="18" charset="0"/>
                        <a:cs typeface="Times New Roman" pitchFamily="18" charset="0"/>
                      </a:endParaRPr>
                    </a:p>
                  </a:txBody>
                  <a:tcPr/>
                </a:tc>
                <a:tc hMerge="1">
                  <a:txBody>
                    <a:bodyPr/>
                    <a:lstStyle/>
                    <a:p>
                      <a:endParaRPr lang="en-US"/>
                    </a:p>
                  </a:txBody>
                  <a:tcPr/>
                </a:tc>
              </a:tr>
              <a:tr h="22662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Goa Value Added Tax based subsidy on H. S. D. Oil consumed by Fishing Vessels Scheme.</a:t>
                      </a:r>
                      <a:endParaRPr kumimoji="0" lang="en-US"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tc>
                <a:tc gridSpan="2">
                  <a:txBody>
                    <a:bodyPr/>
                    <a:lstStyle/>
                    <a:p>
                      <a:pPr algn="just">
                        <a:lnSpc>
                          <a:spcPct val="115000"/>
                        </a:lnSpc>
                        <a:spcAft>
                          <a:spcPts val="1000"/>
                        </a:spcAft>
                      </a:pPr>
                      <a:r>
                        <a:rPr lang="en-US" sz="1600" dirty="0">
                          <a:latin typeface="Times New Roman"/>
                          <a:ea typeface="Times New Roman"/>
                          <a:cs typeface="Times New Roman"/>
                        </a:rPr>
                        <a:t>(1) An amount equivalent to the actual Value Added Tax paid shall be reimbursed to the owner of fishing vessel eligible under this Scheme as subsidy, on H.S.D. Oil consumed by fishing vessel used for the purpose of fishing on limited quota as decide by Government.</a:t>
                      </a:r>
                      <a:endParaRPr lang="en-US" sz="1600" dirty="0">
                        <a:latin typeface="Calibri"/>
                        <a:ea typeface="Times New Roman"/>
                        <a:cs typeface="Times New Roman"/>
                      </a:endParaRPr>
                    </a:p>
                    <a:p>
                      <a:pPr algn="just">
                        <a:lnSpc>
                          <a:spcPct val="115000"/>
                        </a:lnSpc>
                        <a:spcAft>
                          <a:spcPts val="1000"/>
                        </a:spcAft>
                      </a:pPr>
                      <a:r>
                        <a:rPr lang="en-US" sz="1600" dirty="0">
                          <a:latin typeface="Times New Roman"/>
                          <a:ea typeface="Times New Roman"/>
                          <a:cs typeface="Times New Roman"/>
                        </a:rPr>
                        <a:t>(2) The total quota of H.S.D. Oil for the purpose of this Scheme shall be restricted to 20,000 K.L. per financial year for the entire fishing industry.</a:t>
                      </a:r>
                      <a:endParaRPr lang="en-US" sz="1600" dirty="0">
                        <a:latin typeface="Calibri"/>
                        <a:ea typeface="Times New Roman"/>
                        <a:cs typeface="Times New Roman"/>
                      </a:endParaRPr>
                    </a:p>
                  </a:txBody>
                  <a:tcPr marL="68580" marR="68580" marT="0" marB="0"/>
                </a:tc>
                <a:tc hMerge="1">
                  <a:txBody>
                    <a:bodyPr/>
                    <a:lstStyle/>
                    <a:p>
                      <a:pPr algn="just">
                        <a:lnSpc>
                          <a:spcPct val="115000"/>
                        </a:lnSpc>
                        <a:spcAft>
                          <a:spcPts val="1000"/>
                        </a:spcAft>
                      </a:pPr>
                      <a:endParaRPr lang="en-US" sz="1100" dirty="0">
                        <a:latin typeface="Calibri"/>
                        <a:ea typeface="Times New Roman"/>
                        <a:cs typeface="Times New Roman"/>
                      </a:endParaRPr>
                    </a:p>
                  </a:txBody>
                  <a:tcPr marL="68580" marR="68580" marT="0" marB="0"/>
                </a:tc>
              </a:tr>
              <a:tr h="3803532">
                <a:tc gridSpan="2">
                  <a:txBody>
                    <a:bodyPr/>
                    <a:lstStyle/>
                    <a:p>
                      <a:r>
                        <a:rPr kumimoji="0" lang="en-US" sz="1800" b="1" u="sng" kern="1200" dirty="0" smtClean="0">
                          <a:solidFill>
                            <a:schemeClr val="dk1"/>
                          </a:solidFill>
                          <a:latin typeface="+mn-lt"/>
                          <a:ea typeface="+mn-ea"/>
                          <a:cs typeface="+mn-cs"/>
                        </a:rPr>
                        <a:t>Documents Required</a:t>
                      </a:r>
                    </a:p>
                    <a:p>
                      <a:r>
                        <a:rPr kumimoji="0" lang="en-US" sz="1800" kern="1200" dirty="0" smtClean="0">
                          <a:solidFill>
                            <a:schemeClr val="dk1"/>
                          </a:solidFill>
                          <a:latin typeface="+mn-lt"/>
                          <a:ea typeface="+mn-ea"/>
                          <a:cs typeface="+mn-cs"/>
                        </a:rPr>
                        <a:t>a) Statement of HSD Oil consumed</a:t>
                      </a:r>
                    </a:p>
                    <a:p>
                      <a:r>
                        <a:rPr kumimoji="0" lang="en-US" sz="1800" kern="1200" dirty="0" smtClean="0">
                          <a:solidFill>
                            <a:schemeClr val="dk1"/>
                          </a:solidFill>
                          <a:latin typeface="+mn-lt"/>
                          <a:ea typeface="+mn-ea"/>
                          <a:cs typeface="+mn-cs"/>
                        </a:rPr>
                        <a:t>(b) Invoice of HSD oil</a:t>
                      </a:r>
                    </a:p>
                    <a:p>
                      <a:r>
                        <a:rPr kumimoji="0" lang="en-US" sz="1800" kern="1200" dirty="0" smtClean="0">
                          <a:solidFill>
                            <a:schemeClr val="dk1"/>
                          </a:solidFill>
                          <a:latin typeface="+mn-lt"/>
                          <a:ea typeface="+mn-ea"/>
                          <a:cs typeface="+mn-cs"/>
                        </a:rPr>
                        <a:t>(c) Bills of HSD oil</a:t>
                      </a:r>
                    </a:p>
                    <a:p>
                      <a:r>
                        <a:rPr kumimoji="0" lang="en-US" sz="1800" kern="1200" dirty="0" smtClean="0">
                          <a:solidFill>
                            <a:schemeClr val="dk1"/>
                          </a:solidFill>
                          <a:latin typeface="+mn-lt"/>
                          <a:ea typeface="+mn-ea"/>
                          <a:cs typeface="+mn-cs"/>
                        </a:rPr>
                        <a:t>(d) VRC copy</a:t>
                      </a:r>
                    </a:p>
                    <a:p>
                      <a:r>
                        <a:rPr kumimoji="0" lang="en-US" sz="1800" kern="1200" dirty="0" smtClean="0">
                          <a:solidFill>
                            <a:schemeClr val="dk1"/>
                          </a:solidFill>
                          <a:latin typeface="+mn-lt"/>
                          <a:ea typeface="+mn-ea"/>
                          <a:cs typeface="+mn-cs"/>
                        </a:rPr>
                        <a:t>(e) Fish catch data</a:t>
                      </a:r>
                    </a:p>
                    <a:p>
                      <a:r>
                        <a:rPr kumimoji="0" lang="en-US" sz="1800" kern="1200" dirty="0" smtClean="0">
                          <a:solidFill>
                            <a:schemeClr val="dk1"/>
                          </a:solidFill>
                          <a:latin typeface="+mn-lt"/>
                          <a:ea typeface="+mn-ea"/>
                          <a:cs typeface="+mn-cs"/>
                        </a:rPr>
                        <a:t>(f) Fishing vessel </a:t>
                      </a:r>
                      <a:r>
                        <a:rPr kumimoji="0" lang="en-US" sz="1800" kern="1200" dirty="0" err="1" smtClean="0">
                          <a:solidFill>
                            <a:schemeClr val="dk1"/>
                          </a:solidFill>
                          <a:latin typeface="+mn-lt"/>
                          <a:ea typeface="+mn-ea"/>
                          <a:cs typeface="+mn-cs"/>
                        </a:rPr>
                        <a:t>Licence</a:t>
                      </a:r>
                      <a:r>
                        <a:rPr kumimoji="0" lang="en-US" sz="1800" kern="1200" dirty="0" smtClean="0">
                          <a:solidFill>
                            <a:schemeClr val="dk1"/>
                          </a:solidFill>
                          <a:latin typeface="+mn-lt"/>
                          <a:ea typeface="+mn-ea"/>
                          <a:cs typeface="+mn-cs"/>
                        </a:rPr>
                        <a:t> Certificate</a:t>
                      </a:r>
                    </a:p>
                    <a:p>
                      <a:r>
                        <a:rPr kumimoji="0" lang="en-US" sz="1800" kern="1200" dirty="0" smtClean="0">
                          <a:solidFill>
                            <a:schemeClr val="dk1"/>
                          </a:solidFill>
                          <a:latin typeface="+mn-lt"/>
                          <a:ea typeface="+mn-ea"/>
                          <a:cs typeface="+mn-cs"/>
                        </a:rPr>
                        <a:t>(g) Fishing Net </a:t>
                      </a:r>
                      <a:r>
                        <a:rPr kumimoji="0" lang="en-US" sz="1800" kern="1200" dirty="0" err="1" smtClean="0">
                          <a:solidFill>
                            <a:schemeClr val="dk1"/>
                          </a:solidFill>
                          <a:latin typeface="+mn-lt"/>
                          <a:ea typeface="+mn-ea"/>
                          <a:cs typeface="+mn-cs"/>
                        </a:rPr>
                        <a:t>Licence</a:t>
                      </a:r>
                      <a:r>
                        <a:rPr kumimoji="0" lang="en-US" sz="1800" kern="1200" dirty="0" smtClean="0">
                          <a:solidFill>
                            <a:schemeClr val="dk1"/>
                          </a:solidFill>
                          <a:latin typeface="+mn-lt"/>
                          <a:ea typeface="+mn-ea"/>
                          <a:cs typeface="+mn-cs"/>
                        </a:rPr>
                        <a:t> Book</a:t>
                      </a:r>
                    </a:p>
                    <a:p>
                      <a:r>
                        <a:rPr kumimoji="0" lang="en-US" sz="1800" kern="1200" dirty="0" smtClean="0">
                          <a:solidFill>
                            <a:schemeClr val="dk1"/>
                          </a:solidFill>
                          <a:latin typeface="+mn-lt"/>
                          <a:ea typeface="+mn-ea"/>
                          <a:cs typeface="+mn-cs"/>
                        </a:rPr>
                        <a:t>(h)Fishermen Corpus Fund Form duly filled </a:t>
                      </a:r>
                    </a:p>
                    <a:p>
                      <a:r>
                        <a:rPr kumimoji="0" lang="en-US" sz="1800" kern="1200" dirty="0" smtClean="0">
                          <a:solidFill>
                            <a:schemeClr val="dk1"/>
                          </a:solidFill>
                          <a:latin typeface="+mn-lt"/>
                          <a:ea typeface="+mn-ea"/>
                          <a:cs typeface="+mn-cs"/>
                        </a:rPr>
                        <a:t>Report on VAT charged on HSD Oil by the Oil company</a:t>
                      </a:r>
                      <a:endParaRPr kumimoji="0" lang="en-US" sz="1800" b="1" u="sng" kern="120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smtClean="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None/>
                      </a:pP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142852"/>
          <a:ext cx="8786907" cy="6580288"/>
        </p:xfrm>
        <a:graphic>
          <a:graphicData uri="http://schemas.openxmlformats.org/drawingml/2006/table">
            <a:tbl>
              <a:tblPr firstRow="1" bandRow="1">
                <a:tableStyleId>{5C22544A-7EE6-4342-B048-85BDC9FD1C3A}</a:tableStyleId>
              </a:tblPr>
              <a:tblGrid>
                <a:gridCol w="3071834"/>
                <a:gridCol w="1708275"/>
                <a:gridCol w="4006798"/>
              </a:tblGrid>
              <a:tr h="500066">
                <a:tc>
                  <a:txBody>
                    <a:bodyPr/>
                    <a:lstStyle/>
                    <a:p>
                      <a:pPr algn="ctr"/>
                      <a:r>
                        <a:rPr lang="en-US" dirty="0" smtClean="0">
                          <a:latin typeface="Times New Roman" pitchFamily="18" charset="0"/>
                          <a:cs typeface="Times New Roman" pitchFamily="18" charset="0"/>
                        </a:rPr>
                        <a:t>Scheme</a:t>
                      </a:r>
                      <a:endParaRPr lang="en-US" dirty="0">
                        <a:latin typeface="Times New Roman" pitchFamily="18" charset="0"/>
                        <a:cs typeface="Times New Roman" pitchFamily="18" charset="0"/>
                      </a:endParaRPr>
                    </a:p>
                  </a:txBody>
                  <a:tcPr/>
                </a:tc>
                <a:tc gridSpan="2">
                  <a:txBody>
                    <a:bodyPr/>
                    <a:lstStyle/>
                    <a:p>
                      <a:pPr algn="ctr"/>
                      <a:r>
                        <a:rPr lang="en-US" dirty="0" smtClean="0">
                          <a:latin typeface="Times New Roman" pitchFamily="18" charset="0"/>
                          <a:cs typeface="Times New Roman" pitchFamily="18" charset="0"/>
                        </a:rPr>
                        <a:t>Quantum of Assistance</a:t>
                      </a:r>
                      <a:endParaRPr lang="en-US" dirty="0">
                        <a:latin typeface="Times New Roman" pitchFamily="18" charset="0"/>
                        <a:cs typeface="Times New Roman" pitchFamily="18" charset="0"/>
                      </a:endParaRPr>
                    </a:p>
                  </a:txBody>
                  <a:tcPr/>
                </a:tc>
                <a:tc hMerge="1">
                  <a:txBody>
                    <a:bodyPr/>
                    <a:lstStyle/>
                    <a:p>
                      <a:endParaRPr lang="en-US"/>
                    </a:p>
                  </a:txBody>
                  <a:tcPr/>
                </a:tc>
              </a:tr>
              <a:tr h="16677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10.Interest Subsidy on Loans for Agriculture and Allied Activities </a:t>
                      </a:r>
                      <a:endParaRPr lang="en-US" dirty="0">
                        <a:latin typeface="Times New Roman" pitchFamily="18" charset="0"/>
                        <a:cs typeface="Times New Roman" pitchFamily="18" charset="0"/>
                      </a:endParaRPr>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Loan </a:t>
                      </a:r>
                      <a:r>
                        <a:rPr kumimoji="0" lang="en-US" sz="1800" kern="1200" dirty="0" err="1" smtClean="0">
                          <a:solidFill>
                            <a:schemeClr val="dk1"/>
                          </a:solidFill>
                          <a:latin typeface="+mn-lt"/>
                          <a:ea typeface="+mn-ea"/>
                          <a:cs typeface="+mn-cs"/>
                        </a:rPr>
                        <a:t>upto</a:t>
                      </a:r>
                      <a:r>
                        <a:rPr kumimoji="0" lang="en-US" sz="1800" kern="1200" dirty="0" smtClean="0">
                          <a:solidFill>
                            <a:schemeClr val="dk1"/>
                          </a:solidFill>
                          <a:latin typeface="+mn-lt"/>
                          <a:ea typeface="+mn-ea"/>
                          <a:cs typeface="+mn-cs"/>
                        </a:rPr>
                        <a:t> Rs.5.00 </a:t>
                      </a:r>
                      <a:r>
                        <a:rPr kumimoji="0" lang="en-US" sz="1800" kern="1200" dirty="0" err="1" smtClean="0">
                          <a:solidFill>
                            <a:schemeClr val="dk1"/>
                          </a:solidFill>
                          <a:latin typeface="+mn-lt"/>
                          <a:ea typeface="+mn-ea"/>
                          <a:cs typeface="+mn-cs"/>
                        </a:rPr>
                        <a:t>lakhs</a:t>
                      </a:r>
                      <a:r>
                        <a:rPr kumimoji="0" lang="en-US" sz="1800" kern="1200" dirty="0" smtClean="0">
                          <a:solidFill>
                            <a:schemeClr val="dk1"/>
                          </a:solidFill>
                          <a:latin typeface="+mn-lt"/>
                          <a:ea typeface="+mn-ea"/>
                          <a:cs typeface="+mn-cs"/>
                        </a:rPr>
                        <a:t> and below is provided to the beneficiaries in fisheries sector.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txBody>
                  <a:tcPr/>
                </a:tc>
                <a:tc hMerge="1">
                  <a:txBody>
                    <a:bodyPr/>
                    <a:lstStyle/>
                    <a:p>
                      <a:endParaRPr lang="en-US"/>
                    </a:p>
                  </a:txBody>
                  <a:tcPr/>
                </a:tc>
              </a:tr>
              <a:tr h="4412504">
                <a:tc gridSpan="2">
                  <a:txBody>
                    <a:bodyPr/>
                    <a:lstStyle/>
                    <a:p>
                      <a:r>
                        <a:rPr kumimoji="0" lang="en-US" sz="1800" b="1" u="sng" kern="1200" dirty="0" smtClean="0">
                          <a:solidFill>
                            <a:schemeClr val="dk1"/>
                          </a:solidFill>
                          <a:latin typeface="+mn-lt"/>
                          <a:ea typeface="+mn-ea"/>
                          <a:cs typeface="+mn-cs"/>
                        </a:rPr>
                        <a:t>Documents Required</a:t>
                      </a:r>
                    </a:p>
                    <a:p>
                      <a:endParaRPr kumimoji="0" lang="en-US" sz="1800" b="1" u="sng"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1. Quotation</a:t>
                      </a:r>
                    </a:p>
                    <a:p>
                      <a:r>
                        <a:rPr kumimoji="0" lang="en-US" sz="1800" kern="1200" dirty="0" smtClean="0">
                          <a:solidFill>
                            <a:schemeClr val="dk1"/>
                          </a:solidFill>
                          <a:latin typeface="+mn-lt"/>
                          <a:ea typeface="+mn-ea"/>
                          <a:cs typeface="+mn-cs"/>
                        </a:rPr>
                        <a:t>2.Aadhaar Card</a:t>
                      </a:r>
                    </a:p>
                    <a:p>
                      <a:r>
                        <a:rPr kumimoji="0" lang="en-US" sz="1800" kern="1200" dirty="0" smtClean="0">
                          <a:solidFill>
                            <a:schemeClr val="dk1"/>
                          </a:solidFill>
                          <a:latin typeface="+mn-lt"/>
                          <a:ea typeface="+mn-ea"/>
                          <a:cs typeface="+mn-cs"/>
                        </a:rPr>
                        <a:t>3.VRC </a:t>
                      </a:r>
                    </a:p>
                    <a:p>
                      <a:r>
                        <a:rPr kumimoji="0" lang="en-US" sz="1800" kern="1200" dirty="0" smtClean="0">
                          <a:solidFill>
                            <a:schemeClr val="dk1"/>
                          </a:solidFill>
                          <a:latin typeface="+mn-lt"/>
                          <a:ea typeface="+mn-ea"/>
                          <a:cs typeface="+mn-cs"/>
                        </a:rPr>
                        <a:t>4. Fishing &amp;Net License receipts</a:t>
                      </a:r>
                    </a:p>
                    <a:p>
                      <a:r>
                        <a:rPr kumimoji="0" lang="en-US" sz="1800" kern="1200" dirty="0" smtClean="0">
                          <a:solidFill>
                            <a:schemeClr val="dk1"/>
                          </a:solidFill>
                          <a:latin typeface="+mn-lt"/>
                          <a:ea typeface="+mn-ea"/>
                          <a:cs typeface="+mn-cs"/>
                        </a:rPr>
                        <a:t>5.Letter from bank to avail Loan</a:t>
                      </a:r>
                    </a:p>
                    <a:p>
                      <a:r>
                        <a:rPr kumimoji="0" lang="en-US" sz="1800" kern="1200" dirty="0" smtClean="0">
                          <a:solidFill>
                            <a:schemeClr val="dk1"/>
                          </a:solidFill>
                          <a:latin typeface="+mn-lt"/>
                          <a:ea typeface="+mn-ea"/>
                          <a:cs typeface="+mn-cs"/>
                        </a:rPr>
                        <a:t>6. Inspection Report from F.O.</a:t>
                      </a:r>
                    </a:p>
                    <a:p>
                      <a:r>
                        <a:rPr kumimoji="0" lang="en-US" sz="1800" kern="1200" dirty="0" smtClean="0">
                          <a:solidFill>
                            <a:schemeClr val="dk1"/>
                          </a:solidFill>
                          <a:latin typeface="+mn-lt"/>
                          <a:ea typeface="+mn-ea"/>
                          <a:cs typeface="+mn-cs"/>
                        </a:rPr>
                        <a:t>7.Mandate form</a:t>
                      </a:r>
                      <a:endParaRPr kumimoji="0" lang="en-US" sz="1800" b="1" u="sng" kern="120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hMerge="1">
                  <a:txBody>
                    <a:bodyPr/>
                    <a:lstStyle/>
                    <a:p>
                      <a:pPr algn="just"/>
                      <a:endParaRPr lang="en-IN" dirty="0" smtClean="0">
                        <a:solidFill>
                          <a:schemeClr val="dk1"/>
                        </a:solidFill>
                        <a:latin typeface="Times New Roman" pitchFamily="18" charset="0"/>
                        <a:cs typeface="Times New Roman" pitchFamily="18" charset="0"/>
                      </a:endParaRPr>
                    </a:p>
                  </a:txBody>
                  <a:tcPr/>
                </a:tc>
                <a:tc>
                  <a:txBody>
                    <a:bodyPr/>
                    <a:lstStyle/>
                    <a:p>
                      <a:pPr lvl="0" algn="just">
                        <a:buFont typeface="Arial" pitchFamily="34" charset="0"/>
                        <a:buNone/>
                      </a:pP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pic>
        <p:nvPicPr>
          <p:cNvPr id="4098" name="Picture 2" descr="C:\Users\Admin\Desktop\loan.jpg"/>
          <p:cNvPicPr>
            <a:picLocks noChangeAspect="1" noChangeArrowheads="1"/>
          </p:cNvPicPr>
          <p:nvPr/>
        </p:nvPicPr>
        <p:blipFill>
          <a:blip r:embed="rId2"/>
          <a:srcRect l="3834" r="1597" b="6070"/>
          <a:stretch>
            <a:fillRect/>
          </a:stretch>
        </p:blipFill>
        <p:spPr bwMode="auto">
          <a:xfrm>
            <a:off x="3851988" y="2362200"/>
            <a:ext cx="5063412" cy="4267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0" y="0"/>
          <a:ext cx="9067800" cy="7067257"/>
        </p:xfrm>
        <a:graphic>
          <a:graphicData uri="http://schemas.openxmlformats.org/drawingml/2006/table">
            <a:tbl>
              <a:tblPr firstRow="1" bandRow="1">
                <a:tableStyleId>{5C22544A-7EE6-4342-B048-85BDC9FD1C3A}</a:tableStyleId>
              </a:tblPr>
              <a:tblGrid>
                <a:gridCol w="1756323">
                  <a:extLst>
                    <a:ext uri="{9D8B030D-6E8A-4147-A177-3AD203B41FA5}">
                      <a16:colId xmlns="" xmlns:a16="http://schemas.microsoft.com/office/drawing/2014/main" val="20000"/>
                    </a:ext>
                  </a:extLst>
                </a:gridCol>
                <a:gridCol w="3140356">
                  <a:extLst>
                    <a:ext uri="{9D8B030D-6E8A-4147-A177-3AD203B41FA5}">
                      <a16:colId xmlns="" xmlns:a16="http://schemas.microsoft.com/office/drawing/2014/main" val="20001"/>
                    </a:ext>
                  </a:extLst>
                </a:gridCol>
                <a:gridCol w="4171121">
                  <a:extLst>
                    <a:ext uri="{9D8B030D-6E8A-4147-A177-3AD203B41FA5}">
                      <a16:colId xmlns="" xmlns:a16="http://schemas.microsoft.com/office/drawing/2014/main" val="20002"/>
                    </a:ext>
                  </a:extLst>
                </a:gridCol>
              </a:tblGrid>
              <a:tr h="373719">
                <a:tc>
                  <a:txBody>
                    <a:bodyPr/>
                    <a:lstStyle/>
                    <a:p>
                      <a:pPr algn="ctr"/>
                      <a:r>
                        <a:rPr lang="en-US" dirty="0">
                          <a:latin typeface="Times New Roman" pitchFamily="18" charset="0"/>
                          <a:cs typeface="Times New Roman" pitchFamily="18" charset="0"/>
                        </a:rPr>
                        <a:t>Scheme</a:t>
                      </a:r>
                    </a:p>
                  </a:txBody>
                  <a:tcPr/>
                </a:tc>
                <a:tc gridSpan="2">
                  <a:txBody>
                    <a:bodyPr/>
                    <a:lstStyle/>
                    <a:p>
                      <a:pPr algn="ctr"/>
                      <a:r>
                        <a:rPr lang="en-US" dirty="0">
                          <a:latin typeface="Times New Roman" pitchFamily="18" charset="0"/>
                          <a:cs typeface="Times New Roman" pitchFamily="18" charset="0"/>
                        </a:rPr>
                        <a:t>Quantum of Assistance</a:t>
                      </a:r>
                    </a:p>
                  </a:txBody>
                  <a:tcPr/>
                </a:tc>
                <a:tc hMerge="1">
                  <a:txBody>
                    <a:bodyPr/>
                    <a:lstStyle/>
                    <a:p>
                      <a:endParaRPr lang="en-US"/>
                    </a:p>
                  </a:txBody>
                  <a:tcPr/>
                </a:tc>
                <a:extLst>
                  <a:ext uri="{0D108BD9-81ED-4DB2-BD59-A6C34878D82A}">
                    <a16:rowId xmlns="" xmlns:a16="http://schemas.microsoft.com/office/drawing/2014/main" val="10000"/>
                  </a:ext>
                </a:extLst>
              </a:tr>
              <a:tr h="30831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6. Supply </a:t>
                      </a:r>
                      <a:r>
                        <a:rPr kumimoji="0" lang="en-US" sz="1800" b="1" kern="1200" dirty="0">
                          <a:solidFill>
                            <a:schemeClr val="dk1"/>
                          </a:solidFill>
                          <a:latin typeface="+mn-lt"/>
                          <a:ea typeface="+mn-ea"/>
                          <a:cs typeface="+mn-cs"/>
                        </a:rPr>
                        <a:t>of Insulated Boxes</a:t>
                      </a:r>
                      <a:endParaRPr lang="en-US" dirty="0">
                        <a:latin typeface="Times New Roman" pitchFamily="18" charset="0"/>
                        <a:cs typeface="Times New Roman" pitchFamily="18" charset="0"/>
                      </a:endParaRPr>
                    </a:p>
                  </a:txBody>
                  <a:tcPr/>
                </a:tc>
                <a:tc gridSpan="2">
                  <a:txBody>
                    <a:bodyPr/>
                    <a:lstStyle/>
                    <a:p>
                      <a:r>
                        <a:rPr kumimoji="0" lang="en-US" sz="1800" kern="1200" dirty="0" err="1">
                          <a:solidFill>
                            <a:schemeClr val="dk1"/>
                          </a:solidFill>
                          <a:latin typeface="+mn-lt"/>
                          <a:ea typeface="+mn-ea"/>
                          <a:cs typeface="+mn-cs"/>
                        </a:rPr>
                        <a:t>i</a:t>
                      </a:r>
                      <a:r>
                        <a:rPr kumimoji="0" lang="en-US" sz="1800" kern="1200" dirty="0">
                          <a:solidFill>
                            <a:schemeClr val="dk1"/>
                          </a:solidFill>
                          <a:latin typeface="+mn-lt"/>
                          <a:ea typeface="+mn-ea"/>
                          <a:cs typeface="+mn-cs"/>
                        </a:rPr>
                        <a:t>) The applicant engaged in selling/marketing of fish will be eligible for 1 insulated box of 50 </a:t>
                      </a:r>
                      <a:r>
                        <a:rPr kumimoji="0" lang="en-US" sz="1800" kern="1200" dirty="0" err="1" smtClean="0">
                          <a:solidFill>
                            <a:schemeClr val="dk1"/>
                          </a:solidFill>
                          <a:latin typeface="+mn-lt"/>
                          <a:ea typeface="+mn-ea"/>
                          <a:cs typeface="+mn-cs"/>
                        </a:rPr>
                        <a:t>litres</a:t>
                      </a:r>
                      <a:r>
                        <a:rPr kumimoji="0" lang="en-US" sz="1800" kern="1200" dirty="0" smtClean="0">
                          <a:solidFill>
                            <a:schemeClr val="dk1"/>
                          </a:solidFill>
                          <a:latin typeface="+mn-lt"/>
                          <a:ea typeface="+mn-ea"/>
                          <a:cs typeface="+mn-cs"/>
                        </a:rPr>
                        <a:t> </a:t>
                      </a:r>
                      <a:r>
                        <a:rPr kumimoji="0" lang="en-US" sz="1800" kern="1200" dirty="0">
                          <a:solidFill>
                            <a:schemeClr val="dk1"/>
                          </a:solidFill>
                          <a:latin typeface="+mn-lt"/>
                          <a:ea typeface="+mn-ea"/>
                          <a:cs typeface="+mn-cs"/>
                        </a:rPr>
                        <a:t>capacity and will be entitled for  subsidy to the extent of 75% of the cost limited to Rs. 1500/-.  </a:t>
                      </a:r>
                    </a:p>
                    <a:p>
                      <a:r>
                        <a:rPr kumimoji="0" lang="en-US" sz="1800" kern="1200" dirty="0">
                          <a:solidFill>
                            <a:schemeClr val="dk1"/>
                          </a:solidFill>
                          <a:latin typeface="+mn-lt"/>
                          <a:ea typeface="+mn-ea"/>
                          <a:cs typeface="+mn-cs"/>
                        </a:rPr>
                        <a:t>ii)   The applicant actively engaged in fishing at sea with canoe will be eligible 	for one insulated box of 100 </a:t>
                      </a:r>
                      <a:r>
                        <a:rPr kumimoji="0" lang="en-US" sz="1800" kern="1200" dirty="0" err="1">
                          <a:solidFill>
                            <a:schemeClr val="dk1"/>
                          </a:solidFill>
                          <a:latin typeface="+mn-lt"/>
                          <a:ea typeface="+mn-ea"/>
                          <a:cs typeface="+mn-cs"/>
                        </a:rPr>
                        <a:t>litres</a:t>
                      </a:r>
                      <a:r>
                        <a:rPr kumimoji="0" lang="en-US" sz="1800" kern="1200" dirty="0">
                          <a:solidFill>
                            <a:schemeClr val="dk1"/>
                          </a:solidFill>
                          <a:latin typeface="+mn-lt"/>
                          <a:ea typeface="+mn-ea"/>
                          <a:cs typeface="+mn-cs"/>
                        </a:rPr>
                        <a:t> and one box of 220 </a:t>
                      </a:r>
                      <a:r>
                        <a:rPr kumimoji="0" lang="en-US" sz="1800" kern="1200" dirty="0" err="1">
                          <a:solidFill>
                            <a:schemeClr val="dk1"/>
                          </a:solidFill>
                          <a:latin typeface="+mn-lt"/>
                          <a:ea typeface="+mn-ea"/>
                          <a:cs typeface="+mn-cs"/>
                        </a:rPr>
                        <a:t>litres</a:t>
                      </a:r>
                      <a:r>
                        <a:rPr kumimoji="0" lang="en-US" sz="1800" kern="1200" dirty="0">
                          <a:solidFill>
                            <a:schemeClr val="dk1"/>
                          </a:solidFill>
                          <a:latin typeface="+mn-lt"/>
                          <a:ea typeface="+mn-ea"/>
                          <a:cs typeface="+mn-cs"/>
                        </a:rPr>
                        <a:t> capacity and subsidy to the extent of 75% of the cost limited to Rs. 7,000/- respectively.  </a:t>
                      </a:r>
                    </a:p>
                    <a:p>
                      <a:r>
                        <a:rPr kumimoji="0" lang="en-US" sz="1800" kern="1200" dirty="0">
                          <a:solidFill>
                            <a:schemeClr val="dk1"/>
                          </a:solidFill>
                          <a:latin typeface="+mn-lt"/>
                          <a:ea typeface="+mn-ea"/>
                          <a:cs typeface="+mn-cs"/>
                        </a:rPr>
                        <a:t> iii)   The applicant engaged in fishing at sea with mechanized fishing vessel </a:t>
                      </a:r>
                      <a:r>
                        <a:rPr kumimoji="0" lang="en-US" sz="1800" kern="1200" dirty="0" err="1">
                          <a:solidFill>
                            <a:schemeClr val="dk1"/>
                          </a:solidFill>
                          <a:latin typeface="+mn-lt"/>
                          <a:ea typeface="+mn-ea"/>
                          <a:cs typeface="+mn-cs"/>
                        </a:rPr>
                        <a:t>upto</a:t>
                      </a:r>
                      <a:r>
                        <a:rPr kumimoji="0" lang="en-US" sz="1800" kern="1200" dirty="0">
                          <a:solidFill>
                            <a:schemeClr val="dk1"/>
                          </a:solidFill>
                          <a:latin typeface="+mn-lt"/>
                          <a:ea typeface="+mn-ea"/>
                          <a:cs typeface="+mn-cs"/>
                        </a:rPr>
                        <a:t> 6 cylinder engine will be eligible for 1 insulated box of 220 </a:t>
                      </a:r>
                      <a:r>
                        <a:rPr kumimoji="0" lang="en-US" sz="1800" kern="1200" dirty="0" err="1">
                          <a:solidFill>
                            <a:schemeClr val="dk1"/>
                          </a:solidFill>
                          <a:latin typeface="+mn-lt"/>
                          <a:ea typeface="+mn-ea"/>
                          <a:cs typeface="+mn-cs"/>
                        </a:rPr>
                        <a:t>litres</a:t>
                      </a:r>
                      <a:r>
                        <a:rPr kumimoji="0" lang="en-US" sz="1800" kern="1200" dirty="0">
                          <a:solidFill>
                            <a:schemeClr val="dk1"/>
                          </a:solidFill>
                          <a:latin typeface="+mn-lt"/>
                          <a:ea typeface="+mn-ea"/>
                          <a:cs typeface="+mn-cs"/>
                        </a:rPr>
                        <a:t> and </a:t>
                      </a:r>
                      <a:r>
                        <a:rPr kumimoji="0" lang="en-US" sz="1800" kern="1200" dirty="0" err="1">
                          <a:solidFill>
                            <a:schemeClr val="dk1"/>
                          </a:solidFill>
                          <a:latin typeface="+mn-lt"/>
                          <a:ea typeface="+mn-ea"/>
                          <a:cs typeface="+mn-cs"/>
                        </a:rPr>
                        <a:t>and</a:t>
                      </a:r>
                      <a:r>
                        <a:rPr kumimoji="0" lang="en-US" sz="1800" kern="1200" dirty="0">
                          <a:solidFill>
                            <a:schemeClr val="dk1"/>
                          </a:solidFill>
                          <a:latin typeface="+mn-lt"/>
                          <a:ea typeface="+mn-ea"/>
                          <a:cs typeface="+mn-cs"/>
                        </a:rPr>
                        <a:t> 1 insulated box of 400 </a:t>
                      </a:r>
                      <a:r>
                        <a:rPr kumimoji="0" lang="en-US" sz="1800" kern="1200" dirty="0" err="1">
                          <a:solidFill>
                            <a:schemeClr val="dk1"/>
                          </a:solidFill>
                          <a:latin typeface="+mn-lt"/>
                          <a:ea typeface="+mn-ea"/>
                          <a:cs typeface="+mn-cs"/>
                        </a:rPr>
                        <a:t>litres</a:t>
                      </a:r>
                      <a:r>
                        <a:rPr kumimoji="0" lang="en-US" sz="1800" kern="1200" dirty="0">
                          <a:solidFill>
                            <a:schemeClr val="dk1"/>
                          </a:solidFill>
                          <a:latin typeface="+mn-lt"/>
                          <a:ea typeface="+mn-ea"/>
                          <a:cs typeface="+mn-cs"/>
                        </a:rPr>
                        <a:t>. capacity and subsidy to the extent of 75% of the cost limited to Rs. 15,000/- respectively.</a:t>
                      </a:r>
                      <a:endParaRPr lang="en-US" sz="1600" dirty="0">
                        <a:latin typeface="Calibri"/>
                        <a:ea typeface="Times New Roman"/>
                        <a:cs typeface="Times New Roman"/>
                      </a:endParaRPr>
                    </a:p>
                  </a:txBody>
                  <a:tcPr marL="68580" marR="68580" marT="0" marB="0"/>
                </a:tc>
                <a:tc hMerge="1">
                  <a:txBody>
                    <a:bodyPr/>
                    <a:lstStyle/>
                    <a:p>
                      <a:pPr algn="just">
                        <a:lnSpc>
                          <a:spcPct val="115000"/>
                        </a:lnSpc>
                        <a:spcAft>
                          <a:spcPts val="1000"/>
                        </a:spcAft>
                      </a:pPr>
                      <a:endParaRPr lang="en-US" sz="1100" dirty="0">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3250838">
                <a:tc gridSpan="2">
                  <a:txBody>
                    <a:bodyPr/>
                    <a:lstStyle/>
                    <a:p>
                      <a:pPr algn="just">
                        <a:lnSpc>
                          <a:spcPct val="115000"/>
                        </a:lnSpc>
                        <a:spcAft>
                          <a:spcPts val="0"/>
                        </a:spcAft>
                      </a:pPr>
                      <a:endParaRPr lang="en-US" sz="600" b="1" u="sng" dirty="0" smtClean="0">
                        <a:latin typeface="Times New Roman"/>
                        <a:ea typeface="Times New Roman"/>
                        <a:cs typeface="Times New Roman"/>
                      </a:endParaRPr>
                    </a:p>
                    <a:p>
                      <a:pPr algn="just">
                        <a:lnSpc>
                          <a:spcPct val="115000"/>
                        </a:lnSpc>
                        <a:spcAft>
                          <a:spcPts val="0"/>
                        </a:spcAft>
                      </a:pPr>
                      <a:r>
                        <a:rPr lang="en-US" sz="1600" b="1" u="sng" dirty="0" smtClean="0">
                          <a:latin typeface="Times New Roman"/>
                          <a:ea typeface="Times New Roman"/>
                          <a:cs typeface="Times New Roman"/>
                        </a:rPr>
                        <a:t>Documents Required</a:t>
                      </a:r>
                    </a:p>
                    <a:p>
                      <a:pPr algn="just">
                        <a:lnSpc>
                          <a:spcPct val="115000"/>
                        </a:lnSpc>
                        <a:spcAft>
                          <a:spcPts val="0"/>
                        </a:spcAft>
                      </a:pPr>
                      <a:r>
                        <a:rPr lang="en-US" sz="1400" b="1" u="sng" dirty="0" smtClean="0">
                          <a:latin typeface="Times New Roman"/>
                          <a:ea typeface="Times New Roman"/>
                          <a:cs typeface="Times New Roman"/>
                        </a:rPr>
                        <a:t>For 50 </a:t>
                      </a:r>
                      <a:r>
                        <a:rPr lang="en-US" sz="1400" b="1" u="sng" dirty="0" err="1" smtClean="0">
                          <a:latin typeface="Times New Roman"/>
                          <a:ea typeface="Times New Roman"/>
                          <a:cs typeface="Times New Roman"/>
                        </a:rPr>
                        <a:t>litres</a:t>
                      </a:r>
                      <a:r>
                        <a:rPr lang="en-US" sz="1400" b="1" u="sng" dirty="0" smtClean="0">
                          <a:latin typeface="Times New Roman"/>
                          <a:ea typeface="Times New Roman"/>
                          <a:cs typeface="Times New Roman"/>
                        </a:rPr>
                        <a:t> capacity Insulated boxes for active fish sellers.</a:t>
                      </a:r>
                      <a:endParaRPr lang="en-US" sz="1400" dirty="0" smtClean="0">
                        <a:latin typeface="Calibri"/>
                        <a:ea typeface="Times New Roman"/>
                        <a:cs typeface="Times New Roman"/>
                      </a:endParaRPr>
                    </a:p>
                    <a:p>
                      <a:pPr algn="just">
                        <a:lnSpc>
                          <a:spcPct val="115000"/>
                        </a:lnSpc>
                        <a:spcAft>
                          <a:spcPts val="0"/>
                        </a:spcAft>
                        <a:buFont typeface="Arial" pitchFamily="34" charset="0"/>
                        <a:buChar char="•"/>
                      </a:pPr>
                      <a:r>
                        <a:rPr lang="en-US" sz="1400" dirty="0" smtClean="0">
                          <a:latin typeface="Times New Roman"/>
                          <a:ea typeface="Times New Roman"/>
                          <a:cs typeface="Times New Roman"/>
                        </a:rPr>
                        <a:t> Certificate from village </a:t>
                      </a:r>
                      <a:r>
                        <a:rPr lang="en-US" sz="1400" dirty="0" err="1" smtClean="0">
                          <a:latin typeface="Times New Roman"/>
                          <a:ea typeface="Times New Roman"/>
                          <a:cs typeface="Times New Roman"/>
                        </a:rPr>
                        <a:t>Panchayat</a:t>
                      </a:r>
                      <a:r>
                        <a:rPr lang="en-US" sz="1400" dirty="0" smtClean="0">
                          <a:latin typeface="Times New Roman"/>
                          <a:ea typeface="Times New Roman"/>
                          <a:cs typeface="Times New Roman"/>
                        </a:rPr>
                        <a:t> / Municipality indicating </a:t>
                      </a:r>
                    </a:p>
                    <a:p>
                      <a:pPr algn="just">
                        <a:lnSpc>
                          <a:spcPct val="115000"/>
                        </a:lnSpc>
                        <a:spcAft>
                          <a:spcPts val="0"/>
                        </a:spcAft>
                        <a:buFont typeface="Arial" pitchFamily="34" charset="0"/>
                        <a:buNone/>
                      </a:pPr>
                      <a:r>
                        <a:rPr lang="en-US" sz="1400" dirty="0" smtClean="0">
                          <a:latin typeface="Times New Roman"/>
                          <a:ea typeface="Times New Roman"/>
                          <a:cs typeface="Times New Roman"/>
                        </a:rPr>
                        <a:t>that applicant is actively engaged in retail sale of fish.</a:t>
                      </a:r>
                      <a:endParaRPr lang="en-US" sz="1400" dirty="0" smtClean="0">
                        <a:latin typeface="Calibri"/>
                        <a:ea typeface="Times New Roman"/>
                        <a:cs typeface="Times New Roman"/>
                      </a:endParaRPr>
                    </a:p>
                    <a:p>
                      <a:pPr>
                        <a:lnSpc>
                          <a:spcPct val="115000"/>
                        </a:lnSpc>
                        <a:spcAft>
                          <a:spcPts val="0"/>
                        </a:spcAft>
                        <a:buFont typeface="Arial" pitchFamily="34" charset="0"/>
                        <a:buChar char="•"/>
                      </a:pPr>
                      <a:r>
                        <a:rPr lang="en-US" sz="1400" dirty="0" smtClean="0">
                          <a:latin typeface="Times New Roman"/>
                          <a:ea typeface="Times New Roman"/>
                          <a:cs typeface="Times New Roman"/>
                        </a:rPr>
                        <a:t> Copy of </a:t>
                      </a:r>
                      <a:r>
                        <a:rPr lang="en-US" sz="1400" dirty="0" err="1" smtClean="0">
                          <a:latin typeface="Times New Roman"/>
                          <a:ea typeface="Times New Roman"/>
                          <a:cs typeface="Times New Roman"/>
                        </a:rPr>
                        <a:t>Aadhaar</a:t>
                      </a:r>
                      <a:r>
                        <a:rPr lang="en-US" sz="1400" dirty="0" smtClean="0">
                          <a:latin typeface="Times New Roman"/>
                          <a:ea typeface="Times New Roman"/>
                          <a:cs typeface="Times New Roman"/>
                        </a:rPr>
                        <a:t> card.</a:t>
                      </a:r>
                      <a:endParaRPr lang="en-US" sz="1400" dirty="0" smtClean="0">
                        <a:latin typeface="Times New Roman" pitchFamily="18" charset="0"/>
                        <a:cs typeface="Times New Roman" pitchFamily="18" charset="0"/>
                      </a:endParaRPr>
                    </a:p>
                    <a:p>
                      <a:pPr algn="just">
                        <a:lnSpc>
                          <a:spcPct val="115000"/>
                        </a:lnSpc>
                        <a:spcAft>
                          <a:spcPts val="0"/>
                        </a:spcAft>
                      </a:pPr>
                      <a:r>
                        <a:rPr lang="en-US" sz="1400" b="1" u="sng" dirty="0" smtClean="0">
                          <a:latin typeface="Times New Roman"/>
                          <a:ea typeface="Times New Roman"/>
                          <a:cs typeface="Times New Roman"/>
                        </a:rPr>
                        <a:t>For 220 </a:t>
                      </a:r>
                      <a:r>
                        <a:rPr lang="en-US" sz="1400" b="1" u="sng" dirty="0" err="1" smtClean="0">
                          <a:latin typeface="Times New Roman"/>
                          <a:ea typeface="Times New Roman"/>
                          <a:cs typeface="Times New Roman"/>
                        </a:rPr>
                        <a:t>litres</a:t>
                      </a:r>
                      <a:r>
                        <a:rPr lang="en-US" sz="1400" b="1" u="sng" dirty="0" smtClean="0">
                          <a:latin typeface="Times New Roman"/>
                          <a:ea typeface="Times New Roman"/>
                          <a:cs typeface="Times New Roman"/>
                        </a:rPr>
                        <a:t> capacity Insulated boxes for fishing vessels.</a:t>
                      </a:r>
                      <a:endParaRPr lang="en-US" sz="1400" dirty="0" smtClean="0">
                        <a:latin typeface="Calibri"/>
                        <a:ea typeface="Times New Roman"/>
                        <a:cs typeface="Times New Roman"/>
                      </a:endParaRPr>
                    </a:p>
                    <a:p>
                      <a:pPr marL="342900" lvl="0" indent="-342900" algn="just">
                        <a:lnSpc>
                          <a:spcPct val="115000"/>
                        </a:lnSpc>
                        <a:spcAft>
                          <a:spcPts val="0"/>
                        </a:spcAft>
                        <a:buFont typeface="+mj-lt"/>
                        <a:buAutoNum type="alphaLcParenBoth"/>
                      </a:pPr>
                      <a:r>
                        <a:rPr lang="en-IN" sz="1400" dirty="0" smtClean="0">
                          <a:latin typeface="Times New Roman"/>
                          <a:ea typeface="Times New Roman"/>
                          <a:cs typeface="Times New Roman"/>
                        </a:rPr>
                        <a:t>Copy of VRC of Fishing Vessel.</a:t>
                      </a:r>
                      <a:endParaRPr lang="en-US" sz="1400" dirty="0" smtClean="0">
                        <a:latin typeface="Calibri"/>
                        <a:ea typeface="Times New Roman"/>
                        <a:cs typeface="Times New Roman"/>
                      </a:endParaRPr>
                    </a:p>
                    <a:p>
                      <a:pPr marL="342900" lvl="0" indent="-342900" algn="just">
                        <a:lnSpc>
                          <a:spcPct val="115000"/>
                        </a:lnSpc>
                        <a:spcAft>
                          <a:spcPts val="0"/>
                        </a:spcAft>
                        <a:buFont typeface="+mj-lt"/>
                        <a:buAutoNum type="alphaLcParenBoth"/>
                      </a:pPr>
                      <a:r>
                        <a:rPr lang="en-IN" sz="1400" dirty="0" smtClean="0">
                          <a:latin typeface="Times New Roman"/>
                          <a:ea typeface="Times New Roman"/>
                          <a:cs typeface="Times New Roman"/>
                        </a:rPr>
                        <a:t>Latest copy of receipt of Fishing licence fees paid.</a:t>
                      </a:r>
                      <a:endParaRPr lang="en-US" sz="1400" dirty="0" smtClean="0">
                        <a:latin typeface="Calibri"/>
                        <a:ea typeface="Times New Roman"/>
                        <a:cs typeface="Times New Roman"/>
                      </a:endParaRPr>
                    </a:p>
                    <a:p>
                      <a:pPr marL="342900" lvl="0" indent="-342900" algn="just">
                        <a:lnSpc>
                          <a:spcPct val="115000"/>
                        </a:lnSpc>
                        <a:spcAft>
                          <a:spcPts val="0"/>
                        </a:spcAft>
                        <a:buFont typeface="+mj-lt"/>
                        <a:buAutoNum type="alphaLcParenBoth"/>
                      </a:pPr>
                      <a:r>
                        <a:rPr lang="en-IN" sz="1400" dirty="0" smtClean="0">
                          <a:latin typeface="Times New Roman"/>
                          <a:ea typeface="Times New Roman"/>
                          <a:cs typeface="Times New Roman"/>
                        </a:rPr>
                        <a:t>Latest copy of receipt of Net licence fees paid.</a:t>
                      </a:r>
                      <a:endParaRPr lang="en-US" sz="1400" dirty="0" smtClean="0">
                        <a:latin typeface="Calibri"/>
                        <a:ea typeface="Times New Roman"/>
                        <a:cs typeface="Times New Roman"/>
                      </a:endParaRPr>
                    </a:p>
                    <a:p>
                      <a:pPr marL="342900" lvl="0" indent="-342900" algn="just">
                        <a:lnSpc>
                          <a:spcPct val="115000"/>
                        </a:lnSpc>
                        <a:spcAft>
                          <a:spcPts val="0"/>
                        </a:spcAft>
                        <a:buFont typeface="+mj-lt"/>
                        <a:buAutoNum type="alphaLcParenBoth"/>
                      </a:pPr>
                      <a:r>
                        <a:rPr lang="en-IN" sz="1400" dirty="0" smtClean="0">
                          <a:latin typeface="Times New Roman"/>
                          <a:ea typeface="Times New Roman"/>
                          <a:cs typeface="Times New Roman"/>
                        </a:rPr>
                        <a:t>Copy of </a:t>
                      </a:r>
                      <a:r>
                        <a:rPr lang="en-IN" sz="1400" dirty="0" err="1" smtClean="0">
                          <a:latin typeface="Times New Roman"/>
                          <a:ea typeface="Times New Roman"/>
                          <a:cs typeface="Times New Roman"/>
                        </a:rPr>
                        <a:t>Aadhar</a:t>
                      </a:r>
                      <a:r>
                        <a:rPr lang="en-IN" sz="1400" dirty="0" smtClean="0">
                          <a:latin typeface="Times New Roman"/>
                          <a:ea typeface="Times New Roman"/>
                          <a:cs typeface="Times New Roman"/>
                        </a:rPr>
                        <a:t> Card </a:t>
                      </a:r>
                      <a:endParaRPr lang="en-US" sz="1400" dirty="0" smtClean="0">
                        <a:latin typeface="Calibri"/>
                        <a:ea typeface="Times New Roman"/>
                        <a:cs typeface="Times New Roman"/>
                      </a:endParaRPr>
                    </a:p>
                    <a:p>
                      <a:pPr marL="342900" lvl="0" indent="-342900" algn="just">
                        <a:lnSpc>
                          <a:spcPct val="115000"/>
                        </a:lnSpc>
                        <a:spcAft>
                          <a:spcPts val="0"/>
                        </a:spcAft>
                        <a:buFont typeface="+mj-lt"/>
                        <a:buAutoNum type="alphaLcParenBoth"/>
                      </a:pPr>
                      <a:r>
                        <a:rPr lang="en-IN" sz="1400" dirty="0" smtClean="0">
                          <a:latin typeface="Times New Roman"/>
                          <a:ea typeface="Times New Roman"/>
                          <a:cs typeface="Times New Roman"/>
                        </a:rPr>
                        <a:t>Copy of Sea Worthiness Certificate issued by Captain of Port.</a:t>
                      </a:r>
                      <a:endParaRPr lang="en-US" sz="1400" dirty="0" smtClean="0">
                        <a:latin typeface="Calibri"/>
                        <a:ea typeface="Times New Roman"/>
                        <a:cs typeface="Times New Roman"/>
                      </a:endParaRPr>
                    </a:p>
                    <a:p>
                      <a:pPr algn="just">
                        <a:lnSpc>
                          <a:spcPct val="115000"/>
                        </a:lnSpc>
                        <a:spcAft>
                          <a:spcPts val="0"/>
                        </a:spcAft>
                      </a:pPr>
                      <a:r>
                        <a:rPr lang="en-US" sz="1400" b="1" u="sng" dirty="0" smtClean="0">
                          <a:latin typeface="Times New Roman"/>
                          <a:ea typeface="Times New Roman"/>
                          <a:cs typeface="Times New Roman"/>
                        </a:rPr>
                        <a:t>For 100 </a:t>
                      </a:r>
                      <a:r>
                        <a:rPr lang="en-US" sz="1400" b="1" u="sng" dirty="0" err="1" smtClean="0">
                          <a:latin typeface="Times New Roman"/>
                          <a:ea typeface="Times New Roman"/>
                          <a:cs typeface="Times New Roman"/>
                        </a:rPr>
                        <a:t>litres</a:t>
                      </a:r>
                      <a:r>
                        <a:rPr lang="en-US" sz="1400" b="1" u="sng" dirty="0" smtClean="0">
                          <a:latin typeface="Times New Roman"/>
                          <a:ea typeface="Times New Roman"/>
                          <a:cs typeface="Times New Roman"/>
                        </a:rPr>
                        <a:t> capacity Insulated boxes for fishing canoes.</a:t>
                      </a:r>
                      <a:endParaRPr lang="en-US" sz="1400" dirty="0" smtClean="0">
                        <a:latin typeface="Calibri"/>
                        <a:ea typeface="Times New Roman"/>
                        <a:cs typeface="Times New Roman"/>
                      </a:endParaRPr>
                    </a:p>
                    <a:p>
                      <a:pPr algn="just">
                        <a:lnSpc>
                          <a:spcPct val="115000"/>
                        </a:lnSpc>
                        <a:spcAft>
                          <a:spcPts val="0"/>
                        </a:spcAft>
                      </a:pPr>
                      <a:r>
                        <a:rPr lang="en-US" sz="1400" dirty="0" smtClean="0">
                          <a:latin typeface="Times New Roman"/>
                          <a:ea typeface="Times New Roman"/>
                          <a:cs typeface="Times New Roman"/>
                        </a:rPr>
                        <a:t>All as above no. 1from </a:t>
                      </a:r>
                      <a:r>
                        <a:rPr lang="en-US" sz="1400" b="1" dirty="0" smtClean="0">
                          <a:latin typeface="Times New Roman"/>
                          <a:ea typeface="Times New Roman"/>
                          <a:cs typeface="Times New Roman"/>
                        </a:rPr>
                        <a:t>a </a:t>
                      </a:r>
                      <a:r>
                        <a:rPr lang="en-US" sz="1400" dirty="0" smtClean="0">
                          <a:latin typeface="Times New Roman"/>
                          <a:ea typeface="Times New Roman"/>
                          <a:cs typeface="Times New Roman"/>
                        </a:rPr>
                        <a:t>to </a:t>
                      </a:r>
                      <a:r>
                        <a:rPr lang="en-US" sz="1400" b="1" dirty="0" smtClean="0">
                          <a:latin typeface="Times New Roman"/>
                          <a:ea typeface="Times New Roman"/>
                          <a:cs typeface="Times New Roman"/>
                        </a:rPr>
                        <a:t>d </a:t>
                      </a:r>
                      <a:r>
                        <a:rPr lang="en-US" sz="1400" dirty="0" smtClean="0">
                          <a:latin typeface="Times New Roman"/>
                          <a:ea typeface="Times New Roman"/>
                          <a:cs typeface="Times New Roman"/>
                        </a:rPr>
                        <a:t>except</a:t>
                      </a:r>
                      <a:r>
                        <a:rPr lang="en-US" sz="1400" b="1" dirty="0" smtClean="0">
                          <a:latin typeface="Times New Roman"/>
                          <a:ea typeface="Times New Roman"/>
                          <a:cs typeface="Times New Roman"/>
                        </a:rPr>
                        <a:t> e</a:t>
                      </a:r>
                      <a:r>
                        <a:rPr lang="en-US" sz="1400" dirty="0" smtClean="0">
                          <a:latin typeface="Times New Roman"/>
                          <a:ea typeface="Times New Roman"/>
                          <a:cs typeface="Times New Roman"/>
                        </a:rPr>
                        <a:t>.</a:t>
                      </a:r>
                      <a:endParaRPr lang="en-US" sz="1400" dirty="0" smtClean="0">
                        <a:latin typeface="Calibri"/>
                        <a:ea typeface="Times New Roman"/>
                        <a:cs typeface="Times New Roman"/>
                      </a:endParaRPr>
                    </a:p>
                    <a:p>
                      <a:pPr algn="just">
                        <a:lnSpc>
                          <a:spcPct val="115000"/>
                        </a:lnSpc>
                        <a:spcAft>
                          <a:spcPts val="0"/>
                        </a:spcAft>
                      </a:pPr>
                      <a:endParaRPr lang="en-US" sz="1600" dirty="0">
                        <a:latin typeface="Calibri"/>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Times New Roman"/>
                        <a:cs typeface="Times New Roman"/>
                      </a:endParaRPr>
                    </a:p>
                  </a:txBody>
                  <a:tcPr marL="68580" marR="68580" marT="0" marB="0"/>
                </a:tc>
                <a:tc>
                  <a:txBody>
                    <a:bodyPr/>
                    <a:lstStyle/>
                    <a:p>
                      <a:pPr algn="just">
                        <a:lnSpc>
                          <a:spcPct val="115000"/>
                        </a:lnSpc>
                        <a:spcAft>
                          <a:spcPts val="0"/>
                        </a:spcAft>
                      </a:pPr>
                      <a:endParaRPr lang="en-US" sz="14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36</a:t>
            </a:fld>
            <a:endParaRPr lang="en-US"/>
          </a:p>
        </p:txBody>
      </p:sp>
      <p:pic>
        <p:nvPicPr>
          <p:cNvPr id="3074" name="Picture 2" descr="C:\Users\Admin\Downloads\IMG-20201118-WA0005.jpg"/>
          <p:cNvPicPr>
            <a:picLocks noChangeAspect="1" noChangeArrowheads="1"/>
          </p:cNvPicPr>
          <p:nvPr/>
        </p:nvPicPr>
        <p:blipFill>
          <a:blip r:embed="rId2"/>
          <a:srcRect l="19910" t="19713" r="18748" b="1912"/>
          <a:stretch>
            <a:fillRect/>
          </a:stretch>
        </p:blipFill>
        <p:spPr bwMode="auto">
          <a:xfrm>
            <a:off x="4800600" y="3505200"/>
            <a:ext cx="4267200" cy="3505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750624"/>
                <a:gridCol w="3271012"/>
                <a:gridCol w="3122364"/>
              </a:tblGrid>
              <a:tr h="510514">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52809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16888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Construction of fish retail markets including ornamental fish /aquarium Markets</a:t>
                      </a:r>
                      <a:endParaRPr lang="en-US" sz="18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r>
                        <a:rPr kumimoji="0" lang="en-US" sz="1800" kern="1200" dirty="0" smtClean="0">
                          <a:solidFill>
                            <a:schemeClr val="dk1"/>
                          </a:solidFill>
                          <a:latin typeface="+mn-lt"/>
                          <a:ea typeface="+mn-ea"/>
                          <a:cs typeface="+mn-cs"/>
                        </a:rPr>
                        <a:t> Financial assistance of 40% will be granted limited to unit cost of Rs. 100 </a:t>
                      </a:r>
                      <a:r>
                        <a:rPr kumimoji="0" lang="en-US" sz="1800" kern="1200" dirty="0" err="1" smtClean="0">
                          <a:solidFill>
                            <a:schemeClr val="dk1"/>
                          </a:solidFill>
                          <a:latin typeface="+mn-lt"/>
                          <a:ea typeface="+mn-ea"/>
                          <a:cs typeface="+mn-cs"/>
                        </a:rPr>
                        <a:t>lakhs</a:t>
                      </a:r>
                      <a:endParaRPr lang="en-US" sz="18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2000"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r>
              <a:tr h="4130572">
                <a:tc gridSpan="3">
                  <a:txBody>
                    <a:bodyPr/>
                    <a:lstStyle/>
                    <a:p>
                      <a:pPr algn="just">
                        <a:lnSpc>
                          <a:spcPct val="115000"/>
                        </a:lnSpc>
                        <a:spcAft>
                          <a:spcPts val="0"/>
                        </a:spcAft>
                        <a:buFont typeface="Wingdings" pitchFamily="2" charset="2"/>
                        <a:buChar char="§"/>
                      </a:pPr>
                      <a:r>
                        <a:rPr lang="en-US" sz="1600" b="1" u="sng" dirty="0" smtClean="0">
                          <a:latin typeface="Bahnschrift SemiCondensed" pitchFamily="34" charset="0"/>
                          <a:ea typeface="Times New Roman"/>
                          <a:cs typeface="Times New Roman"/>
                        </a:rPr>
                        <a:t>Documents</a:t>
                      </a:r>
                      <a:r>
                        <a:rPr lang="en-US" sz="1600" b="1" u="sng" baseline="0" dirty="0" smtClean="0">
                          <a:latin typeface="Bahnschrift SemiCondensed" pitchFamily="34" charset="0"/>
                          <a:ea typeface="Times New Roman"/>
                          <a:cs typeface="Times New Roman"/>
                        </a:rPr>
                        <a:t> Required</a:t>
                      </a:r>
                    </a:p>
                    <a:p>
                      <a:pPr lvl="0" algn="just">
                        <a:buFont typeface="Wingdings" pitchFamily="2" charset="2"/>
                        <a:buChar char="§"/>
                      </a:pPr>
                      <a:r>
                        <a:rPr kumimoji="0" lang="en-US" sz="1800" kern="1200" dirty="0" smtClean="0">
                          <a:solidFill>
                            <a:schemeClr val="dk1"/>
                          </a:solidFill>
                          <a:latin typeface="+mn-lt"/>
                          <a:ea typeface="+mn-ea"/>
                          <a:cs typeface="+mn-cs"/>
                        </a:rPr>
                        <a:t>Beneficiaries will submit Detailed Project Report (DPR) with justification, detailed cost estimate, recurring cost involved, source of funds for meeting the beneficiary contribution including bank consent for providing loan, undertaking of beneficiary to the effect that no other governmental assistance is availed for the proposed project, anticipated direct &amp; indirect employment generation to local population, and specific time lines for completion of the project etc.</a:t>
                      </a:r>
                    </a:p>
                    <a:p>
                      <a:pPr lvl="0" algn="just">
                        <a:buFont typeface="Wingdings" pitchFamily="2" charset="2"/>
                        <a:buChar char="§"/>
                      </a:pPr>
                      <a:r>
                        <a:rPr kumimoji="0" lang="en-US" sz="1800" kern="1200" dirty="0" smtClean="0">
                          <a:solidFill>
                            <a:schemeClr val="dk1"/>
                          </a:solidFill>
                          <a:latin typeface="+mn-lt"/>
                          <a:ea typeface="+mn-ea"/>
                          <a:cs typeface="+mn-cs"/>
                        </a:rPr>
                        <a:t>Beneficiaries will provide documentary evidence of availability of requisite land (either own/registered	lease), necessary clearances/ permissions from the concerned State/UT/authority as may be required. In case of lease land, the minimum lease period should be 10 years from the date of submission of DPR/SCP and the registered lease document will be included in the DPR/SCP.</a:t>
                      </a:r>
                    </a:p>
                    <a:p>
                      <a:pPr algn="just">
                        <a:lnSpc>
                          <a:spcPct val="115000"/>
                        </a:lnSpc>
                        <a:spcAft>
                          <a:spcPts val="0"/>
                        </a:spcAft>
                        <a:buFont typeface="Wingdings" pitchFamily="2" charset="2"/>
                        <a:buChar char="§"/>
                      </a:pPr>
                      <a:endParaRPr lang="en-US" sz="1600" b="1" u="sng" baseline="0" dirty="0" smtClean="0">
                        <a:latin typeface="Bahnschrift SemiCondensed" pitchFamily="34" charset="0"/>
                        <a:ea typeface="Times New Roman"/>
                        <a:cs typeface="Times New Roman"/>
                      </a:endParaRPr>
                    </a:p>
                  </a:txBody>
                  <a:tcPr marL="68580" marR="68580" marT="0" marB="0"/>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latin typeface="Algerian" pitchFamily="82" charset="0"/>
              </a:rPr>
              <a:t>Other Schemes and Services </a:t>
            </a:r>
            <a:endParaRPr lang="en-US" dirty="0">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q"/>
            </a:pPr>
            <a:r>
              <a:rPr lang="en-IN" sz="3600" dirty="0" smtClean="0"/>
              <a:t>Services </a:t>
            </a:r>
          </a:p>
          <a:p>
            <a:r>
              <a:rPr lang="en-IN" dirty="0" smtClean="0"/>
              <a:t>KCC for Fishermen </a:t>
            </a:r>
          </a:p>
          <a:p>
            <a:r>
              <a:rPr lang="en-IN" dirty="0" smtClean="0"/>
              <a:t>Registration of Fish Sellers </a:t>
            </a:r>
          </a:p>
          <a:p>
            <a:r>
              <a:rPr lang="en-IN" dirty="0" smtClean="0"/>
              <a:t>Integrated models for fish Culture </a:t>
            </a:r>
          </a:p>
          <a:p>
            <a:pPr lvl="1"/>
            <a:r>
              <a:rPr lang="en-IN" dirty="0" smtClean="0"/>
              <a:t>Duck-cum-fish culture </a:t>
            </a:r>
          </a:p>
          <a:p>
            <a:pPr lvl="1"/>
            <a:r>
              <a:rPr lang="en-IN" dirty="0" smtClean="0"/>
              <a:t>Pig-cum-fish culture </a:t>
            </a:r>
          </a:p>
          <a:p>
            <a:pPr lvl="1"/>
            <a:r>
              <a:rPr lang="en-IN" dirty="0" smtClean="0"/>
              <a:t>Poultry-cum-fish culture</a:t>
            </a:r>
          </a:p>
          <a:p>
            <a:pPr lvl="1"/>
            <a:r>
              <a:rPr lang="en-IN" dirty="0" smtClean="0"/>
              <a:t>Aquaponics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229600" cy="1143000"/>
          </a:xfrm>
        </p:spPr>
        <p:txBody>
          <a:bodyPr/>
          <a:lstStyle/>
          <a:p>
            <a:r>
              <a:rPr lang="en-US" dirty="0" smtClean="0">
                <a:latin typeface="Algerian" pitchFamily="82" charset="0"/>
              </a:rPr>
              <a:t>Skill Development </a:t>
            </a:r>
            <a:endParaRPr lang="en-US" dirty="0">
              <a:latin typeface="Algerian" pitchFamily="82" charset="0"/>
            </a:endParaRPr>
          </a:p>
        </p:txBody>
      </p:sp>
      <p:sp>
        <p:nvSpPr>
          <p:cNvPr id="3" name="Content Placeholder 2"/>
          <p:cNvSpPr>
            <a:spLocks noGrp="1"/>
          </p:cNvSpPr>
          <p:nvPr>
            <p:ph idx="1"/>
          </p:nvPr>
        </p:nvSpPr>
        <p:spPr>
          <a:xfrm>
            <a:off x="428596" y="1571612"/>
            <a:ext cx="8229600" cy="5000660"/>
          </a:xfrm>
        </p:spPr>
        <p:txBody>
          <a:bodyPr>
            <a:normAutofit/>
          </a:bodyPr>
          <a:lstStyle/>
          <a:p>
            <a:r>
              <a:rPr lang="en-US" dirty="0" smtClean="0"/>
              <a:t>Six months training Course </a:t>
            </a:r>
          </a:p>
          <a:p>
            <a:r>
              <a:rPr lang="en-US" dirty="0" smtClean="0"/>
              <a:t>Short Term trainings</a:t>
            </a:r>
          </a:p>
          <a:p>
            <a:r>
              <a:rPr lang="en-US" dirty="0" smtClean="0">
                <a:cs typeface="Times New Roman" pitchFamily="18" charset="0"/>
              </a:rPr>
              <a:t>Training Course at CIFNET, Cochin</a:t>
            </a:r>
          </a:p>
          <a:p>
            <a:pPr lvl="1" algn="just"/>
            <a:r>
              <a:rPr lang="en-US" sz="2200" b="1" dirty="0" smtClean="0">
                <a:cs typeface="Times New Roman" pitchFamily="18" charset="0"/>
              </a:rPr>
              <a:t>Vessel navigator course: -</a:t>
            </a:r>
            <a:r>
              <a:rPr lang="en-US" sz="2200" dirty="0" smtClean="0">
                <a:cs typeface="Times New Roman" pitchFamily="18" charset="0"/>
              </a:rPr>
              <a:t> Duration of course 24 months.</a:t>
            </a:r>
          </a:p>
          <a:p>
            <a:pPr lvl="1" algn="just"/>
            <a:r>
              <a:rPr lang="en-US" sz="2200" b="1" dirty="0" smtClean="0">
                <a:cs typeface="Times New Roman" pitchFamily="18" charset="0"/>
              </a:rPr>
              <a:t>Marine Fitter Course: -</a:t>
            </a:r>
            <a:r>
              <a:rPr lang="en-US" sz="2200" dirty="0" smtClean="0">
                <a:cs typeface="Times New Roman" pitchFamily="18" charset="0"/>
              </a:rPr>
              <a:t> Duration of course 24 months.</a:t>
            </a:r>
          </a:p>
          <a:p>
            <a:pPr algn="just"/>
            <a:r>
              <a:rPr lang="en-US" sz="2800" dirty="0" smtClean="0">
                <a:cs typeface="Times New Roman" pitchFamily="18" charset="0"/>
              </a:rPr>
              <a:t>B.Sc. (Fisheries) at Dr. </a:t>
            </a:r>
            <a:r>
              <a:rPr lang="en-US" sz="2800" dirty="0" err="1" smtClean="0">
                <a:cs typeface="Times New Roman" pitchFamily="18" charset="0"/>
              </a:rPr>
              <a:t>Balasaheb</a:t>
            </a:r>
            <a:r>
              <a:rPr lang="en-US" sz="2800" dirty="0" smtClean="0">
                <a:cs typeface="Times New Roman" pitchFamily="18" charset="0"/>
              </a:rPr>
              <a:t> </a:t>
            </a:r>
            <a:r>
              <a:rPr lang="en-US" sz="2800" dirty="0" err="1" smtClean="0">
                <a:cs typeface="Times New Roman" pitchFamily="18" charset="0"/>
              </a:rPr>
              <a:t>Sawant</a:t>
            </a:r>
            <a:r>
              <a:rPr lang="en-US" sz="2800" dirty="0" smtClean="0">
                <a:cs typeface="Times New Roman" pitchFamily="18" charset="0"/>
              </a:rPr>
              <a:t>, </a:t>
            </a:r>
            <a:r>
              <a:rPr lang="en-US" sz="2800" dirty="0" err="1" smtClean="0">
                <a:cs typeface="Times New Roman" pitchFamily="18" charset="0"/>
              </a:rPr>
              <a:t>Konkan</a:t>
            </a:r>
            <a:r>
              <a:rPr lang="en-US" sz="2800" dirty="0" smtClean="0">
                <a:cs typeface="Times New Roman" pitchFamily="18" charset="0"/>
              </a:rPr>
              <a:t> </a:t>
            </a:r>
            <a:r>
              <a:rPr lang="en-US" sz="2800" dirty="0" err="1" smtClean="0">
                <a:cs typeface="Times New Roman" pitchFamily="18" charset="0"/>
              </a:rPr>
              <a:t>Krishi</a:t>
            </a:r>
            <a:r>
              <a:rPr lang="en-US" sz="2800" dirty="0" smtClean="0">
                <a:cs typeface="Times New Roman" pitchFamily="18" charset="0"/>
              </a:rPr>
              <a:t> </a:t>
            </a:r>
            <a:r>
              <a:rPr lang="en-US" sz="2800" dirty="0" err="1" smtClean="0">
                <a:cs typeface="Times New Roman" pitchFamily="18" charset="0"/>
              </a:rPr>
              <a:t>Vidhyapeet</a:t>
            </a:r>
            <a:r>
              <a:rPr lang="en-US" sz="2800" dirty="0" smtClean="0">
                <a:cs typeface="Times New Roman" pitchFamily="18" charset="0"/>
              </a:rPr>
              <a:t>, </a:t>
            </a:r>
            <a:r>
              <a:rPr lang="en-US" sz="2800" dirty="0" err="1" smtClean="0">
                <a:cs typeface="Times New Roman" pitchFamily="18" charset="0"/>
              </a:rPr>
              <a:t>Dapoli</a:t>
            </a:r>
            <a:r>
              <a:rPr lang="en-US" sz="2800" dirty="0" smtClean="0">
                <a:cs typeface="Times New Roman" pitchFamily="18" charset="0"/>
              </a:rPr>
              <a:t>, </a:t>
            </a:r>
            <a:r>
              <a:rPr lang="en-US" sz="2800" dirty="0" err="1" smtClean="0">
                <a:cs typeface="Times New Roman" pitchFamily="18" charset="0"/>
              </a:rPr>
              <a:t>Ratnagiri</a:t>
            </a:r>
            <a:r>
              <a:rPr lang="en-US" sz="2800" dirty="0" smtClean="0">
                <a:cs typeface="Times New Roman" pitchFamily="18" charset="0"/>
              </a:rPr>
              <a:t> District, Maharashtra</a:t>
            </a:r>
          </a:p>
          <a:p>
            <a:pPr algn="just"/>
            <a:r>
              <a:rPr lang="en-US" sz="2800" dirty="0" smtClean="0">
                <a:cs typeface="Times New Roman" pitchFamily="18" charset="0"/>
              </a:rPr>
              <a:t>Demonstration farms </a:t>
            </a:r>
          </a:p>
          <a:p>
            <a:pPr lvl="1" algn="just"/>
            <a:r>
              <a:rPr lang="en-US" dirty="0" err="1" smtClean="0">
                <a:cs typeface="Times New Roman" pitchFamily="18" charset="0"/>
              </a:rPr>
              <a:t>Brackishwater</a:t>
            </a:r>
            <a:r>
              <a:rPr lang="en-US" dirty="0" smtClean="0">
                <a:cs typeface="Times New Roman" pitchFamily="18" charset="0"/>
              </a:rPr>
              <a:t> farm at Old Goa</a:t>
            </a:r>
          </a:p>
          <a:p>
            <a:pPr lvl="1" algn="just"/>
            <a:r>
              <a:rPr lang="en-US" dirty="0" smtClean="0">
                <a:cs typeface="Times New Roman" pitchFamily="18" charset="0"/>
              </a:rPr>
              <a:t>Fresh water farm at </a:t>
            </a:r>
            <a:r>
              <a:rPr lang="en-US" dirty="0" err="1" smtClean="0">
                <a:cs typeface="Times New Roman" pitchFamily="18" charset="0"/>
              </a:rPr>
              <a:t>Kerim-</a:t>
            </a:r>
            <a:r>
              <a:rPr lang="en-US" sz="2200" dirty="0" err="1" smtClean="0">
                <a:cs typeface="Times New Roman" pitchFamily="18" charset="0"/>
              </a:rPr>
              <a:t>Anjunem</a:t>
            </a:r>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83337" y="691292"/>
            <a:ext cx="8799716" cy="424731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effectLst/>
                <a:ea typeface="Calibri" pitchFamily="34" charset="0"/>
                <a:cs typeface="Segoe UI" pitchFamily="34" charset="0"/>
              </a:rPr>
              <a:t>Centrally </a:t>
            </a:r>
            <a:r>
              <a:rPr kumimoji="0" lang="en-US" b="1" i="0" u="none" strike="noStrike" cap="none" normalizeH="0" baseline="0" dirty="0">
                <a:ln>
                  <a:noFill/>
                </a:ln>
                <a:effectLst/>
                <a:ea typeface="Calibri" pitchFamily="34" charset="0"/>
                <a:cs typeface="Segoe UI" pitchFamily="34" charset="0"/>
              </a:rPr>
              <a:t>Sponsored Scheme (CSS) Component</a:t>
            </a:r>
            <a:r>
              <a:rPr kumimoji="0" lang="en-US" b="0" i="0" u="none" strike="noStrike" cap="none" normalizeH="0" baseline="0" dirty="0">
                <a:ln>
                  <a:noFill/>
                </a:ln>
                <a:effectLst/>
                <a:ea typeface="Calibri" pitchFamily="34" charset="0"/>
                <a:cs typeface="Segoe UI" pitchFamily="34" charset="0"/>
              </a:rPr>
              <a:t>: </a:t>
            </a:r>
          </a:p>
          <a:p>
            <a:pPr marL="914400" lvl="1" indent="-457200" algn="just" eaLnBrk="0" fontAlgn="base" hangingPunct="0">
              <a:spcBef>
                <a:spcPct val="0"/>
              </a:spcBef>
              <a:spcAft>
                <a:spcPct val="0"/>
              </a:spcAft>
              <a:buFont typeface="+mj-lt"/>
              <a:buAutoNum type="alphaLcParenR"/>
            </a:pPr>
            <a:r>
              <a:rPr kumimoji="0" lang="en-US" sz="2000" b="1" i="0" u="none" strike="noStrike" cap="none" normalizeH="0" baseline="0" dirty="0">
                <a:ln>
                  <a:noFill/>
                </a:ln>
                <a:effectLst/>
                <a:ea typeface="Calibri" pitchFamily="34" charset="0"/>
                <a:cs typeface="Segoe UI" pitchFamily="34" charset="0"/>
              </a:rPr>
              <a:t>Non-Beneficiary oriented activities –Centre 60%</a:t>
            </a:r>
            <a:r>
              <a:rPr kumimoji="0" lang="en-US" sz="2000" b="1" i="0" u="none" strike="noStrike" cap="none" normalizeH="0" dirty="0">
                <a:ln>
                  <a:noFill/>
                </a:ln>
                <a:effectLst/>
                <a:ea typeface="Calibri" pitchFamily="34" charset="0"/>
                <a:cs typeface="Segoe UI" pitchFamily="34" charset="0"/>
              </a:rPr>
              <a:t> and </a:t>
            </a:r>
            <a:r>
              <a:rPr kumimoji="0" lang="en-US" sz="2000" b="1" i="0" u="none" strike="noStrike" cap="none" normalizeH="0" baseline="0" dirty="0">
                <a:ln>
                  <a:noFill/>
                </a:ln>
                <a:effectLst/>
                <a:ea typeface="Calibri" pitchFamily="34" charset="0"/>
                <a:cs typeface="Segoe UI" pitchFamily="34" charset="0"/>
              </a:rPr>
              <a:t>State 40% of the total project cost</a:t>
            </a:r>
          </a:p>
          <a:p>
            <a:pPr marL="914400" lvl="1" indent="-457200" algn="just" eaLnBrk="0" fontAlgn="base" hangingPunct="0">
              <a:spcBef>
                <a:spcPct val="0"/>
              </a:spcBef>
              <a:spcAft>
                <a:spcPct val="0"/>
              </a:spcAft>
              <a:buFont typeface="+mj-lt"/>
              <a:buAutoNum type="alphaLcParenR"/>
            </a:pPr>
            <a:r>
              <a:rPr kumimoji="0" lang="en-US" sz="2000" b="1" i="0" u="none" strike="noStrike" cap="none" normalizeH="0" baseline="0" dirty="0">
                <a:ln>
                  <a:noFill/>
                </a:ln>
                <a:effectLst/>
                <a:ea typeface="Calibri" pitchFamily="34" charset="0"/>
                <a:cs typeface="Segoe UI" pitchFamily="34" charset="0"/>
              </a:rPr>
              <a:t>Beneficiary orientated activities : – </a:t>
            </a:r>
          </a:p>
          <a:p>
            <a:pPr marL="1631950" lvl="4" indent="-457200" algn="just" eaLnBrk="0" fontAlgn="base" hangingPunct="0">
              <a:spcBef>
                <a:spcPct val="0"/>
              </a:spcBef>
              <a:spcAft>
                <a:spcPct val="0"/>
              </a:spcAft>
              <a:buFont typeface="Wingdings" pitchFamily="2" charset="2"/>
              <a:buChar char="Ø"/>
            </a:pPr>
            <a:r>
              <a:rPr lang="en-US" sz="2000" b="1" dirty="0">
                <a:ea typeface="Calibri" pitchFamily="34" charset="0"/>
                <a:cs typeface="Segoe UI" pitchFamily="34" charset="0"/>
              </a:rPr>
              <a:t>Governmental Assistance ( Center + State) : </a:t>
            </a:r>
          </a:p>
          <a:p>
            <a:pPr marL="2089150" lvl="5" indent="-457200" algn="just" eaLnBrk="0" fontAlgn="base" hangingPunct="0">
              <a:spcBef>
                <a:spcPct val="0"/>
              </a:spcBef>
              <a:spcAft>
                <a:spcPct val="0"/>
              </a:spcAft>
              <a:buFont typeface="Wingdings" pitchFamily="2" charset="2"/>
              <a:buChar char="v"/>
            </a:pPr>
            <a:r>
              <a:rPr kumimoji="0" lang="en-US" sz="2000" b="1" i="0" u="none" strike="noStrike" cap="none" normalizeH="0" baseline="0" dirty="0">
                <a:ln>
                  <a:noFill/>
                </a:ln>
                <a:effectLst/>
                <a:ea typeface="Calibri" pitchFamily="34" charset="0"/>
                <a:cs typeface="Segoe UI" pitchFamily="34" charset="0"/>
              </a:rPr>
              <a:t>General Category</a:t>
            </a:r>
            <a:r>
              <a:rPr kumimoji="0" lang="en-US" sz="2000" b="1" i="0" u="none" strike="noStrike" cap="none" normalizeH="0" dirty="0">
                <a:ln>
                  <a:noFill/>
                </a:ln>
                <a:effectLst/>
                <a:ea typeface="Calibri" pitchFamily="34" charset="0"/>
                <a:cs typeface="Segoe UI" pitchFamily="34" charset="0"/>
              </a:rPr>
              <a:t> - 40% </a:t>
            </a:r>
            <a:r>
              <a:rPr lang="en-US" sz="2000" b="1" dirty="0">
                <a:ea typeface="Calibri" pitchFamily="34" charset="0"/>
                <a:cs typeface="Segoe UI" pitchFamily="34" charset="0"/>
              </a:rPr>
              <a:t>of the project cost </a:t>
            </a:r>
            <a:endParaRPr kumimoji="0" lang="en-US" sz="2000" b="1" i="0" u="none" strike="noStrike" cap="none" normalizeH="0" dirty="0">
              <a:ln>
                <a:noFill/>
              </a:ln>
              <a:effectLst/>
              <a:ea typeface="Calibri" pitchFamily="34" charset="0"/>
              <a:cs typeface="Segoe UI" pitchFamily="34" charset="0"/>
            </a:endParaRPr>
          </a:p>
          <a:p>
            <a:pPr marL="2089150" lvl="5" indent="-457200" algn="just" eaLnBrk="0" fontAlgn="base" hangingPunct="0">
              <a:spcBef>
                <a:spcPct val="0"/>
              </a:spcBef>
              <a:spcAft>
                <a:spcPct val="0"/>
              </a:spcAft>
              <a:buFont typeface="Wingdings" pitchFamily="2" charset="2"/>
              <a:buChar char="v"/>
            </a:pPr>
            <a:r>
              <a:rPr lang="en-US" sz="2000" b="1" dirty="0">
                <a:ea typeface="Calibri" pitchFamily="34" charset="0"/>
                <a:cs typeface="Segoe UI" pitchFamily="34" charset="0"/>
              </a:rPr>
              <a:t>SC/ST/Women - 60% of the project cost </a:t>
            </a:r>
            <a:endParaRPr kumimoji="0" lang="en-US" sz="2000" b="1" i="0" u="none" strike="noStrike" cap="none" normalizeH="0" baseline="0" dirty="0">
              <a:ln>
                <a:noFill/>
              </a:ln>
              <a:effectLst/>
              <a:ea typeface="Calibri" pitchFamily="34" charset="0"/>
              <a:cs typeface="Segoe UI" pitchFamily="34" charset="0"/>
            </a:endParaRPr>
          </a:p>
          <a:p>
            <a:pPr marL="1631950" lvl="4" indent="-457200" algn="just" eaLnBrk="0" fontAlgn="base" hangingPunct="0">
              <a:spcBef>
                <a:spcPct val="0"/>
              </a:spcBef>
              <a:spcAft>
                <a:spcPct val="0"/>
              </a:spcAft>
              <a:buFont typeface="Wingdings" panose="05000000000000000000" pitchFamily="2" charset="2"/>
              <a:buChar char="Ø"/>
            </a:pPr>
            <a:r>
              <a:rPr kumimoji="0" lang="en-US" sz="2000" b="1" i="0" u="none" strike="noStrike" cap="none" normalizeH="0" baseline="0" dirty="0">
                <a:ln>
                  <a:noFill/>
                </a:ln>
                <a:effectLst/>
                <a:ea typeface="Calibri" pitchFamily="34" charset="0"/>
                <a:cs typeface="Segoe UI" pitchFamily="34" charset="0"/>
              </a:rPr>
              <a:t>The</a:t>
            </a:r>
            <a:r>
              <a:rPr kumimoji="0" lang="en-US" sz="2000" b="1" i="0" u="none" strike="noStrike" cap="none" normalizeH="0" dirty="0">
                <a:ln>
                  <a:noFill/>
                </a:ln>
                <a:effectLst/>
                <a:ea typeface="Calibri" pitchFamily="34" charset="0"/>
                <a:cs typeface="Segoe UI" pitchFamily="34" charset="0"/>
              </a:rPr>
              <a:t> </a:t>
            </a:r>
            <a:r>
              <a:rPr lang="en-US" sz="2000" b="1" dirty="0">
                <a:ea typeface="Calibri" pitchFamily="34" charset="0"/>
                <a:cs typeface="Segoe UI" pitchFamily="34" charset="0"/>
              </a:rPr>
              <a:t>Governmental Assistance  will be shared between Center and States as below </a:t>
            </a:r>
          </a:p>
          <a:p>
            <a:pPr marL="1631950" lvl="4" indent="-457200" algn="just" eaLnBrk="0" fontAlgn="base" hangingPunct="0">
              <a:spcBef>
                <a:spcPct val="0"/>
              </a:spcBef>
              <a:spcAft>
                <a:spcPct val="0"/>
              </a:spcAft>
            </a:pPr>
            <a:r>
              <a:rPr kumimoji="0" lang="en-US" sz="2000" b="1" i="0" u="none" strike="noStrike" cap="none" normalizeH="0" baseline="0" dirty="0">
                <a:ln>
                  <a:noFill/>
                </a:ln>
                <a:effectLst/>
                <a:ea typeface="Calibri" pitchFamily="34" charset="0"/>
                <a:cs typeface="Segoe UI" pitchFamily="34" charset="0"/>
              </a:rPr>
              <a:t>	60:40</a:t>
            </a:r>
            <a:r>
              <a:rPr kumimoji="0" lang="en-US" sz="2000" b="1" i="0" u="none" strike="noStrike" cap="none" normalizeH="0" dirty="0">
                <a:ln>
                  <a:noFill/>
                </a:ln>
                <a:effectLst/>
                <a:ea typeface="Calibri" pitchFamily="34" charset="0"/>
                <a:cs typeface="Segoe UI" pitchFamily="34" charset="0"/>
              </a:rPr>
              <a:t> General States </a:t>
            </a:r>
          </a:p>
          <a:p>
            <a:pPr marL="1631950" lvl="4" indent="-457200" algn="just" eaLnBrk="0" fontAlgn="base" hangingPunct="0">
              <a:spcBef>
                <a:spcPct val="0"/>
              </a:spcBef>
              <a:spcAft>
                <a:spcPct val="0"/>
              </a:spcAft>
            </a:pPr>
            <a:r>
              <a:rPr lang="en-US" baseline="0" dirty="0">
                <a:ea typeface="Calibri" pitchFamily="34" charset="0"/>
                <a:cs typeface="Segoe UI" pitchFamily="34" charset="0"/>
              </a:rPr>
              <a:t>	</a:t>
            </a:r>
            <a:r>
              <a:rPr lang="en-US" dirty="0" smtClean="0">
                <a:ea typeface="Calibri" pitchFamily="34" charset="0"/>
                <a:cs typeface="Segoe UI" pitchFamily="34" charset="0"/>
              </a:rPr>
              <a:t>Governmental </a:t>
            </a:r>
            <a:r>
              <a:rPr lang="en-US" dirty="0">
                <a:ea typeface="Calibri" pitchFamily="34" charset="0"/>
                <a:cs typeface="Segoe UI" pitchFamily="34" charset="0"/>
              </a:rPr>
              <a:t>assistance (center</a:t>
            </a:r>
            <a:r>
              <a:rPr lang="en-US" dirty="0" smtClean="0">
                <a:ea typeface="Calibri" pitchFamily="34" charset="0"/>
                <a:cs typeface="Segoe UI" pitchFamily="34" charset="0"/>
              </a:rPr>
              <a:t>+ state</a:t>
            </a:r>
            <a:r>
              <a:rPr lang="en-US" dirty="0">
                <a:ea typeface="Calibri" pitchFamily="34" charset="0"/>
                <a:cs typeface="Segoe UI" pitchFamily="34" charset="0"/>
              </a:rPr>
              <a:t>) for the </a:t>
            </a:r>
            <a:r>
              <a:rPr kumimoji="0" lang="en-US" b="0" i="0" u="none" strike="noStrike" cap="none" normalizeH="0" baseline="0" dirty="0">
                <a:ln>
                  <a:noFill/>
                </a:ln>
                <a:effectLst/>
                <a:ea typeface="Calibri" pitchFamily="34" charset="0"/>
                <a:cs typeface="Segoe UI" pitchFamily="34" charset="0"/>
              </a:rPr>
              <a:t>activity </a:t>
            </a:r>
            <a:r>
              <a:rPr kumimoji="0" lang="en-US" b="0" i="0" u="none" strike="noStrike" cap="none" normalizeH="0" baseline="0" dirty="0">
                <a:ln>
                  <a:noFill/>
                </a:ln>
                <a:effectLst/>
                <a:ea typeface="Times New Roman" pitchFamily="18" charset="0"/>
                <a:cs typeface="Segoe UI" pitchFamily="34" charset="0"/>
              </a:rPr>
              <a:t>livelihood support for fishers during ban/lean period </a:t>
            </a:r>
            <a:r>
              <a:rPr lang="en-US" dirty="0">
                <a:ea typeface="Times New Roman" pitchFamily="18" charset="0"/>
                <a:cs typeface="Segoe UI" pitchFamily="34" charset="0"/>
              </a:rPr>
              <a:t>would</a:t>
            </a:r>
            <a:r>
              <a:rPr kumimoji="0" lang="en-US" b="0" i="0" u="none" strike="noStrike" cap="none" normalizeH="0" dirty="0">
                <a:ln>
                  <a:noFill/>
                </a:ln>
                <a:effectLst/>
                <a:ea typeface="Times New Roman" pitchFamily="18" charset="0"/>
                <a:cs typeface="Segoe UI" pitchFamily="34" charset="0"/>
              </a:rPr>
              <a:t> continue </a:t>
            </a:r>
            <a:r>
              <a:rPr kumimoji="0" lang="en-US" b="0" i="0" u="none" strike="noStrike" cap="none" normalizeH="0" baseline="0" dirty="0">
                <a:ln>
                  <a:noFill/>
                </a:ln>
                <a:effectLst/>
                <a:ea typeface="Times New Roman" pitchFamily="18" charset="0"/>
                <a:cs typeface="Segoe UI" pitchFamily="34" charset="0"/>
              </a:rPr>
              <a:t>as per existing </a:t>
            </a:r>
            <a:r>
              <a:rPr kumimoji="0" lang="en-US" b="0" i="0" u="none" strike="noStrike" cap="none" normalizeH="0" baseline="0" dirty="0">
                <a:ln>
                  <a:noFill/>
                </a:ln>
                <a:effectLst/>
                <a:ea typeface="Calibri" pitchFamily="34" charset="0"/>
                <a:cs typeface="Segoe UI" pitchFamily="34" charset="0"/>
              </a:rPr>
              <a:t>Blue Revolution Scheme shared in the ratio of 50:50</a:t>
            </a:r>
            <a:endParaRPr lang="en-US" dirty="0">
              <a:cs typeface="Segoe UI" pitchFamily="34" charset="0"/>
            </a:endParaRPr>
          </a:p>
          <a:p>
            <a:pPr marL="1174750" lvl="4" algn="just" eaLnBrk="0" fontAlgn="base" hangingPunct="0">
              <a:spcBef>
                <a:spcPct val="0"/>
              </a:spcBef>
              <a:spcAft>
                <a:spcPct val="0"/>
              </a:spcAft>
            </a:pPr>
            <a:endParaRPr lang="en-US" dirty="0">
              <a:cs typeface="Segoe UI" pitchFamily="34" charset="0"/>
            </a:endParaRPr>
          </a:p>
        </p:txBody>
      </p:sp>
      <p:sp>
        <p:nvSpPr>
          <p:cNvPr id="3" name="Rectangle 2"/>
          <p:cNvSpPr/>
          <p:nvPr/>
        </p:nvSpPr>
        <p:spPr>
          <a:xfrm>
            <a:off x="83336" y="0"/>
            <a:ext cx="9060664" cy="604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US" sz="2400" b="1" dirty="0">
                <a:solidFill>
                  <a:schemeClr val="bg1"/>
                </a:solidFill>
                <a:latin typeface="Segoe UI" pitchFamily="34" charset="0"/>
                <a:ea typeface="Calibri" pitchFamily="34" charset="0"/>
                <a:cs typeface="Segoe UI" pitchFamily="34" charset="0"/>
              </a:rPr>
              <a:t>FUNDING PATTERN  </a:t>
            </a:r>
          </a:p>
        </p:txBody>
      </p:sp>
    </p:spTree>
    <p:extLst>
      <p:ext uri="{BB962C8B-B14F-4D97-AF65-F5344CB8AC3E}">
        <p14:creationId xmlns="" xmlns:p14="http://schemas.microsoft.com/office/powerpoint/2010/main" val="1663139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xmlns="">
                  <a14:imgLayer r:embed="">
                    <a14:imgEffect>
                      <a14:sharpenSoften amount="-50000"/>
                    </a14:imgEffect>
                    <a14:imgEffect>
                      <a14:brightnessContrast bright="49000" contras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5126" y="99539"/>
            <a:ext cx="8341715" cy="1325563"/>
          </a:xfrm>
        </p:spPr>
        <p:txBody>
          <a:bodyPr>
            <a:normAutofit/>
          </a:bodyPr>
          <a:lstStyle/>
          <a:p>
            <a:r>
              <a:rPr lang="en-IN" i="1" dirty="0" smtClean="0">
                <a:latin typeface="Times New Roman" panose="02020603050405020304" pitchFamily="18" charset="0"/>
                <a:cs typeface="Times New Roman" panose="02020603050405020304" pitchFamily="18" charset="0"/>
              </a:rPr>
              <a:t>For more information………….  </a:t>
            </a:r>
            <a:endParaRPr lang="en-IN"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49251"/>
            <a:ext cx="7886700" cy="5318974"/>
          </a:xfrm>
        </p:spPr>
        <p:txBody>
          <a:bodyPr>
            <a:normAutofit/>
          </a:bodyPr>
          <a:lstStyle/>
          <a:p>
            <a:pPr marL="0" lvl="0" indent="0" algn="ctr" eaLnBrk="0" fontAlgn="base" hangingPunct="0">
              <a:lnSpc>
                <a:spcPct val="100000"/>
              </a:lnSpc>
              <a:spcBef>
                <a:spcPct val="0"/>
              </a:spcBef>
              <a:spcAft>
                <a:spcPct val="0"/>
              </a:spcAft>
              <a:buNone/>
            </a:pPr>
            <a:endParaRPr lang="en-US" altLang="en-US" b="1" dirty="0" smtClean="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endParaRPr lang="en-US" altLang="en-US" b="1" dirty="0" smtClean="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endParaRPr lang="en-US" altLang="en-US" b="1" dirty="0" smtClean="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endParaRPr lang="en-US" altLang="en-US" b="1" dirty="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endParaRPr lang="en-US" altLang="en-US" b="1" dirty="0" smtClean="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endParaRPr lang="en-US" altLang="en-US" b="1" dirty="0">
              <a:latin typeface="Arial" panose="020B0604020202020204" pitchFamily="34" charset="0"/>
              <a:ea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b="1" dirty="0" smtClean="0">
                <a:latin typeface="Times New Roman" panose="02020603050405020304" pitchFamily="18" charset="0"/>
                <a:ea typeface="Times New Roman" panose="02020603050405020304" pitchFamily="18" charset="0"/>
                <a:cs typeface="Times New Roman" panose="02020603050405020304" pitchFamily="18" charset="0"/>
              </a:rPr>
              <a:t>Directorate </a:t>
            </a: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of Fisheries</a:t>
            </a:r>
            <a:endParaRPr lang="en-US" altLang="en-US" sz="2400" dirty="0">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Government of </a:t>
            </a:r>
            <a:r>
              <a:rPr lang="en-US" altLang="en-US" b="1" dirty="0" smtClean="0">
                <a:latin typeface="Times New Roman" panose="02020603050405020304" pitchFamily="18" charset="0"/>
                <a:ea typeface="Times New Roman" panose="02020603050405020304" pitchFamily="18" charset="0"/>
                <a:cs typeface="Times New Roman" panose="02020603050405020304" pitchFamily="18" charset="0"/>
              </a:rPr>
              <a:t>Goa</a:t>
            </a: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Dayanand</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Bandodkar</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Marg</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Panaji Goa.</a:t>
            </a:r>
            <a:endParaRPr lang="en-US" altLang="en-US" sz="2400" dirty="0">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Tel: (O) 2224838 </a:t>
            </a:r>
            <a:endPar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Fax</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(0832)2231049</a:t>
            </a:r>
            <a:endParaRPr lang="en-US" altLang="en-US" sz="2400" dirty="0">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Email:  </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dir-fish.goa@nic.in</a:t>
            </a:r>
            <a:r>
              <a:rPr lang="en-US" altLang="en-US"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gn="ctr" eaLnBrk="0" fontAlgn="base" hangingPunct="0">
              <a:lnSpc>
                <a:spcPct val="100000"/>
              </a:lnSpc>
              <a:spcBef>
                <a:spcPct val="0"/>
              </a:spcBef>
              <a:spcAft>
                <a:spcPct val="0"/>
              </a:spcAft>
              <a:buNone/>
            </a:pPr>
            <a:r>
              <a:rPr lang="en-US" altLang="en-US" dirty="0" smtClean="0">
                <a:solidFill>
                  <a:srgbClr val="FF0000"/>
                </a:solidFill>
                <a:latin typeface="Times New Roman" panose="02020603050405020304" pitchFamily="18" charset="0"/>
                <a:cs typeface="Times New Roman" panose="02020603050405020304" pitchFamily="18" charset="0"/>
              </a:rPr>
              <a:t>Website: www.fisheries.goa.gov.in</a:t>
            </a:r>
            <a:endParaRPr lang="en-US" altLang="en-US" dirty="0">
              <a:solidFill>
                <a:srgbClr val="FF0000"/>
              </a:solidFill>
              <a:latin typeface="Times New Roman" panose="02020603050405020304" pitchFamily="18" charset="0"/>
              <a:cs typeface="Times New Roman" panose="02020603050405020304" pitchFamily="18" charset="0"/>
            </a:endParaRPr>
          </a:p>
          <a:p>
            <a:endParaRPr lang="en-IN" dirty="0"/>
          </a:p>
        </p:txBody>
      </p:sp>
      <p:pic>
        <p:nvPicPr>
          <p:cNvPr id="4" name="Content Placeholder 3" descr="http://www.goaelectronics.co.in/img/govt_of_goa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2" y="2214554"/>
            <a:ext cx="1143008" cy="1460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0267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428628"/>
          </a:xfrm>
        </p:spPr>
        <p:txBody>
          <a:bodyPr>
            <a:normAutofit fontScale="90000"/>
          </a:bodyPr>
          <a:lstStyle/>
          <a:p>
            <a:r>
              <a:rPr lang="en-US" dirty="0" smtClean="0"/>
              <a:t>List of Officials </a:t>
            </a:r>
            <a:endParaRPr lang="en-US" dirty="0"/>
          </a:p>
        </p:txBody>
      </p:sp>
      <p:graphicFrame>
        <p:nvGraphicFramePr>
          <p:cNvPr id="4" name="Table 3"/>
          <p:cNvGraphicFramePr>
            <a:graphicFrameLocks noGrp="1"/>
          </p:cNvGraphicFramePr>
          <p:nvPr/>
        </p:nvGraphicFramePr>
        <p:xfrm>
          <a:off x="357158" y="642918"/>
          <a:ext cx="8429684" cy="4786346"/>
        </p:xfrm>
        <a:graphic>
          <a:graphicData uri="http://schemas.openxmlformats.org/drawingml/2006/table">
            <a:tbl>
              <a:tblPr firstRow="1" bandRow="1">
                <a:tableStyleId>{22838BEF-8BB2-4498-84A7-C5851F593DF1}</a:tableStyleId>
              </a:tblPr>
              <a:tblGrid>
                <a:gridCol w="2809895"/>
                <a:gridCol w="3456420"/>
                <a:gridCol w="2163369"/>
              </a:tblGrid>
              <a:tr h="500066">
                <a:tc>
                  <a:txBody>
                    <a:bodyPr/>
                    <a:lstStyle/>
                    <a:p>
                      <a:r>
                        <a:rPr lang="en-US" sz="1600" dirty="0" smtClean="0">
                          <a:latin typeface="Arial" pitchFamily="34" charset="0"/>
                          <a:cs typeface="Arial" pitchFamily="34" charset="0"/>
                        </a:rPr>
                        <a:t>Name of the Official</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Place of Posting </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Contact No.</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Vipul</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Mhapari</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Pernem</a:t>
                      </a:r>
                      <a:r>
                        <a:rPr lang="en-US" sz="1600" baseline="0" dirty="0" smtClean="0">
                          <a:latin typeface="Arial" pitchFamily="34" charset="0"/>
                          <a:cs typeface="Arial" pitchFamily="34" charset="0"/>
                        </a:rPr>
                        <a:t> Block and </a:t>
                      </a:r>
                      <a:r>
                        <a:rPr lang="en-US" sz="1600" baseline="0" dirty="0" err="1" smtClean="0">
                          <a:latin typeface="Arial" pitchFamily="34" charset="0"/>
                          <a:cs typeface="Arial" pitchFamily="34" charset="0"/>
                        </a:rPr>
                        <a:t>Chapora</a:t>
                      </a:r>
                      <a:r>
                        <a:rPr lang="en-US" sz="1600" baseline="0" dirty="0" smtClean="0">
                          <a:latin typeface="Arial" pitchFamily="34" charset="0"/>
                          <a:cs typeface="Arial" pitchFamily="34" charset="0"/>
                        </a:rPr>
                        <a:t> jetty</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7972249123</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Uday</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Khanolkar</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Bardez</a:t>
                      </a:r>
                      <a:r>
                        <a:rPr lang="en-US" sz="1600" dirty="0" smtClean="0">
                          <a:latin typeface="Arial" pitchFamily="34" charset="0"/>
                          <a:cs typeface="Arial" pitchFamily="34" charset="0"/>
                        </a:rPr>
                        <a:t> &amp;</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Bicholim</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Block </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9049238965</a:t>
                      </a:r>
                      <a:endParaRPr lang="en-US" sz="1600" dirty="0">
                        <a:latin typeface="Arial" pitchFamily="34" charset="0"/>
                        <a:cs typeface="Arial" pitchFamily="34" charset="0"/>
                      </a:endParaRPr>
                    </a:p>
                  </a:txBody>
                  <a:tcPr/>
                </a:tc>
              </a:tr>
              <a:tr h="428628">
                <a:tc>
                  <a:txBody>
                    <a:bodyPr/>
                    <a:lstStyle/>
                    <a:p>
                      <a:r>
                        <a:rPr lang="en-US" sz="1600" dirty="0" smtClean="0">
                          <a:latin typeface="Arial" pitchFamily="34" charset="0"/>
                          <a:cs typeface="Arial" pitchFamily="34" charset="0"/>
                        </a:rPr>
                        <a:t>Dr.</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Ruchita</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Vernekar</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Tiswadi</a:t>
                      </a:r>
                      <a:r>
                        <a:rPr lang="en-US" sz="1600" dirty="0" smtClean="0">
                          <a:latin typeface="Arial" pitchFamily="34" charset="0"/>
                          <a:cs typeface="Arial" pitchFamily="34" charset="0"/>
                        </a:rPr>
                        <a:t> Block</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9923257389</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Shubam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Majik</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Mormugao</a:t>
                      </a:r>
                      <a:r>
                        <a:rPr lang="en-US" sz="1600" dirty="0" smtClean="0">
                          <a:latin typeface="Arial" pitchFamily="34" charset="0"/>
                          <a:cs typeface="Arial" pitchFamily="34" charset="0"/>
                        </a:rPr>
                        <a:t> Block </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8766924001</a:t>
                      </a:r>
                      <a:endParaRPr lang="en-US" sz="1600" dirty="0">
                        <a:latin typeface="Arial" pitchFamily="34" charset="0"/>
                        <a:cs typeface="Arial" pitchFamily="34" charset="0"/>
                      </a:endParaRPr>
                    </a:p>
                  </a:txBody>
                  <a:tcPr/>
                </a:tc>
              </a:tr>
              <a:tr h="428628">
                <a:tc>
                  <a:txBody>
                    <a:bodyPr/>
                    <a:lstStyle/>
                    <a:p>
                      <a:r>
                        <a:rPr lang="en-US" sz="1600" dirty="0" smtClean="0">
                          <a:latin typeface="Arial" pitchFamily="34" charset="0"/>
                          <a:cs typeface="Arial" pitchFamily="34" charset="0"/>
                        </a:rPr>
                        <a:t>Smt. </a:t>
                      </a:r>
                      <a:r>
                        <a:rPr lang="en-US" sz="1600" dirty="0" err="1" smtClean="0">
                          <a:latin typeface="Arial" pitchFamily="34" charset="0"/>
                          <a:cs typeface="Arial" pitchFamily="34" charset="0"/>
                        </a:rPr>
                        <a:t>Akshata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Naik</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Salcete</a:t>
                      </a:r>
                      <a:r>
                        <a:rPr lang="en-US" sz="1600" dirty="0" smtClean="0">
                          <a:latin typeface="Arial" pitchFamily="34" charset="0"/>
                          <a:cs typeface="Arial" pitchFamily="34" charset="0"/>
                        </a:rPr>
                        <a:t> &amp; </a:t>
                      </a:r>
                      <a:r>
                        <a:rPr lang="en-US" sz="1600" dirty="0" err="1" smtClean="0">
                          <a:latin typeface="Arial" pitchFamily="34" charset="0"/>
                          <a:cs typeface="Arial" pitchFamily="34" charset="0"/>
                        </a:rPr>
                        <a:t>Quepem</a:t>
                      </a:r>
                      <a:r>
                        <a:rPr lang="en-US" sz="1600" dirty="0" smtClean="0">
                          <a:latin typeface="Arial" pitchFamily="34" charset="0"/>
                          <a:cs typeface="Arial" pitchFamily="34" charset="0"/>
                        </a:rPr>
                        <a:t> Block</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9637997994</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Joel </a:t>
                      </a:r>
                      <a:r>
                        <a:rPr lang="en-US" sz="1600" dirty="0" err="1" smtClean="0">
                          <a:latin typeface="Arial" pitchFamily="34" charset="0"/>
                          <a:cs typeface="Arial" pitchFamily="34" charset="0"/>
                        </a:rPr>
                        <a:t>Diniz</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Cancona</a:t>
                      </a:r>
                      <a:r>
                        <a:rPr lang="en-US" sz="1600" dirty="0" smtClean="0">
                          <a:latin typeface="Arial" pitchFamily="34" charset="0"/>
                          <a:cs typeface="Arial" pitchFamily="34" charset="0"/>
                        </a:rPr>
                        <a:t> &amp; </a:t>
                      </a:r>
                      <a:r>
                        <a:rPr lang="en-US" sz="1600" dirty="0" err="1" smtClean="0">
                          <a:latin typeface="Arial" pitchFamily="34" charset="0"/>
                          <a:cs typeface="Arial" pitchFamily="34" charset="0"/>
                        </a:rPr>
                        <a:t>Sanguem</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Block</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9923972603</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Diwakar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Korgaonkar</a:t>
                      </a:r>
                      <a:r>
                        <a:rPr lang="en-US" sz="1600" baseline="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Ponda</a:t>
                      </a:r>
                      <a:r>
                        <a:rPr lang="en-US" sz="1600" dirty="0" smtClean="0">
                          <a:latin typeface="Arial" pitchFamily="34" charset="0"/>
                          <a:cs typeface="Arial" pitchFamily="34" charset="0"/>
                        </a:rPr>
                        <a:t> &amp; </a:t>
                      </a:r>
                      <a:r>
                        <a:rPr lang="en-US" sz="1600" dirty="0" err="1" smtClean="0">
                          <a:latin typeface="Arial" pitchFamily="34" charset="0"/>
                          <a:cs typeface="Arial" pitchFamily="34" charset="0"/>
                        </a:rPr>
                        <a:t>Sattari</a:t>
                      </a:r>
                      <a:r>
                        <a:rPr lang="en-US" sz="1600" dirty="0" smtClean="0">
                          <a:latin typeface="Arial" pitchFamily="34" charset="0"/>
                          <a:cs typeface="Arial" pitchFamily="34" charset="0"/>
                        </a:rPr>
                        <a:t> Block</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9423837493</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Alec </a:t>
                      </a:r>
                      <a:r>
                        <a:rPr lang="en-US" sz="1600" dirty="0" err="1" smtClean="0">
                          <a:latin typeface="Arial" pitchFamily="34" charset="0"/>
                          <a:cs typeface="Arial" pitchFamily="34" charset="0"/>
                        </a:rPr>
                        <a:t>D’Souza</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Malim</a:t>
                      </a:r>
                      <a:r>
                        <a:rPr lang="en-US" sz="1600" dirty="0" smtClean="0">
                          <a:latin typeface="Arial" pitchFamily="34" charset="0"/>
                          <a:cs typeface="Arial" pitchFamily="34" charset="0"/>
                        </a:rPr>
                        <a:t> Jetty</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9604033152</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Seby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Moraes</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Vasco Jetty</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9309579901</a:t>
                      </a:r>
                      <a:endParaRPr lang="en-US" sz="1600" dirty="0">
                        <a:latin typeface="Arial" pitchFamily="34" charset="0"/>
                        <a:cs typeface="Arial" pitchFamily="34" charset="0"/>
                      </a:endParaRPr>
                    </a:p>
                  </a:txBody>
                  <a:tcPr/>
                </a:tc>
              </a:tr>
              <a:tr h="428628">
                <a:tc>
                  <a:txBody>
                    <a:bodyPr/>
                    <a:lstStyle/>
                    <a:p>
                      <a:r>
                        <a:rPr lang="en-US" sz="1600" dirty="0" err="1" smtClean="0">
                          <a:latin typeface="Arial" pitchFamily="34" charset="0"/>
                          <a:cs typeface="Arial" pitchFamily="34" charset="0"/>
                        </a:rPr>
                        <a:t>Shri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Udaykumar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Gaonkar</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pPr algn="ctr"/>
                      <a:r>
                        <a:rPr lang="en-US" sz="1600" dirty="0" err="1" smtClean="0">
                          <a:latin typeface="Arial" pitchFamily="34" charset="0"/>
                          <a:cs typeface="Arial" pitchFamily="34" charset="0"/>
                        </a:rPr>
                        <a:t>Cutbona</a:t>
                      </a:r>
                      <a:r>
                        <a:rPr lang="en-US" sz="1600" dirty="0" smtClean="0">
                          <a:latin typeface="Arial" pitchFamily="34" charset="0"/>
                          <a:cs typeface="Arial" pitchFamily="34" charset="0"/>
                        </a:rPr>
                        <a:t> Jetty</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9579757821</a:t>
                      </a:r>
                      <a:endParaRPr lang="en-US" sz="1600" dirty="0">
                        <a:latin typeface="Arial" pitchFamily="34" charset="0"/>
                        <a:cs typeface="Arial" pitchFamily="34" charset="0"/>
                      </a:endParaRPr>
                    </a:p>
                  </a:txBody>
                  <a:tcPr/>
                </a:tc>
              </a:tr>
            </a:tbl>
          </a:graphicData>
        </a:graphic>
      </p:graphicFrame>
      <p:sp>
        <p:nvSpPr>
          <p:cNvPr id="5" name="TextBox 4"/>
          <p:cNvSpPr txBox="1"/>
          <p:nvPr/>
        </p:nvSpPr>
        <p:spPr>
          <a:xfrm>
            <a:off x="500034" y="5715016"/>
            <a:ext cx="8358246" cy="923330"/>
          </a:xfrm>
          <a:prstGeom prst="rect">
            <a:avLst/>
          </a:prstGeom>
          <a:noFill/>
        </p:spPr>
        <p:txBody>
          <a:bodyPr wrap="square" rtlCol="0">
            <a:spAutoFit/>
          </a:bodyPr>
          <a:lstStyle/>
          <a:p>
            <a:pPr>
              <a:buFont typeface="Wingdings" pitchFamily="2" charset="2"/>
              <a:buChar char="q"/>
            </a:pPr>
            <a:r>
              <a:rPr lang="en-US" dirty="0" smtClean="0"/>
              <a:t> Beside above officers, Department has placed </a:t>
            </a:r>
            <a:r>
              <a:rPr lang="en-US" b="1" dirty="0" err="1" smtClean="0"/>
              <a:t>Sagar</a:t>
            </a:r>
            <a:r>
              <a:rPr lang="en-US" b="1" dirty="0" smtClean="0"/>
              <a:t> </a:t>
            </a:r>
            <a:r>
              <a:rPr lang="en-US" b="1" dirty="0" err="1" smtClean="0"/>
              <a:t>Mitras</a:t>
            </a:r>
            <a:r>
              <a:rPr lang="en-US" b="1" dirty="0" smtClean="0"/>
              <a:t> </a:t>
            </a:r>
            <a:r>
              <a:rPr lang="en-US" dirty="0" smtClean="0"/>
              <a:t>in every block  and </a:t>
            </a:r>
            <a:r>
              <a:rPr lang="en-US" dirty="0" err="1" smtClean="0"/>
              <a:t>Panchayat</a:t>
            </a:r>
            <a:r>
              <a:rPr lang="en-US" dirty="0" smtClean="0"/>
              <a:t>, who can be contacted for more details regarding the schemes and services.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thegoavilla.com/static/pub/image/CID_0338_65990e7adeb28677a3fa5475b5071a6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381000"/>
            <a:ext cx="7772400" cy="1470025"/>
          </a:xfrm>
        </p:spPr>
        <p:txBody>
          <a:bodyPr>
            <a:normAutofit/>
          </a:bodyPr>
          <a:lstStyle/>
          <a:p>
            <a:r>
              <a:rPr lang="en-IN" sz="8800" b="1" u="sng" dirty="0" smtClean="0"/>
              <a:t>Thank you</a:t>
            </a:r>
            <a:endParaRPr lang="en-IN" sz="88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071678"/>
            <a:ext cx="8229600" cy="2428892"/>
          </a:xfrm>
        </p:spPr>
        <p:txBody>
          <a:bodyPr>
            <a:normAutofit/>
          </a:bodyPr>
          <a:lstStyle/>
          <a:p>
            <a:pPr algn="ctr"/>
            <a:r>
              <a:rPr lang="en-US" dirty="0" smtClean="0">
                <a:latin typeface="Algerian" pitchFamily="82" charset="0"/>
              </a:rPr>
              <a:t>Entrepreneurship Development and Employment Generation </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067296833"/>
              </p:ext>
            </p:extLst>
          </p:nvPr>
        </p:nvGraphicFramePr>
        <p:xfrm>
          <a:off x="0" y="0"/>
          <a:ext cx="9144000" cy="685800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20000"/>
                    </a:ext>
                  </a:extLst>
                </a:gridCol>
                <a:gridCol w="952500"/>
                <a:gridCol w="952500"/>
                <a:gridCol w="18288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tblGrid>
              <a:tr h="453360">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pPr algn="ctr">
                        <a:lnSpc>
                          <a:spcPct val="115000"/>
                        </a:lnSpc>
                        <a:spcAft>
                          <a:spcPts val="0"/>
                        </a:spcAft>
                      </a:pP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3409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857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latin typeface="Times New Roman" pitchFamily="18" charset="0"/>
                          <a:ea typeface="+mn-ea"/>
                          <a:cs typeface="Times New Roman" pitchFamily="18" charset="0"/>
                        </a:rPr>
                        <a:t>Construction of new ponds for brackish water aquaculture</a:t>
                      </a:r>
                    </a:p>
                  </a:txBody>
                  <a:tcPr>
                    <a:lnT w="12700" cap="flat" cmpd="sng" algn="ctr">
                      <a:solidFill>
                        <a:schemeClr val="tx1"/>
                      </a:solidFill>
                      <a:prstDash val="solid"/>
                      <a:round/>
                      <a:headEnd type="none" w="med" len="med"/>
                      <a:tailEnd type="none" w="med" len="med"/>
                    </a:lnT>
                  </a:tcPr>
                </a:tc>
                <a:tc>
                  <a:txBody>
                    <a:bodyPr/>
                    <a:lstStyle/>
                    <a:p>
                      <a:pPr algn="ctr"/>
                      <a:r>
                        <a:rPr lang="en-US" b="1" dirty="0" smtClean="0"/>
                        <a:t>2 ha.</a:t>
                      </a:r>
                      <a:endParaRPr lang="en-US" b="1" dirty="0"/>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8 </a:t>
                      </a:r>
                      <a:r>
                        <a:rPr lang="en-US" sz="2000" b="1" dirty="0" err="1" smtClean="0">
                          <a:solidFill>
                            <a:srgbClr val="000000"/>
                          </a:solidFill>
                          <a:latin typeface="Times New Roman" pitchFamily="18" charset="0"/>
                          <a:ea typeface="Times New Roman"/>
                          <a:cs typeface="Times New Roman" pitchFamily="18" charset="0"/>
                        </a:rPr>
                        <a:t>lakhs</a:t>
                      </a:r>
                      <a:r>
                        <a:rPr lang="en-US" sz="2000" b="1" dirty="0" smtClean="0">
                          <a:solidFill>
                            <a:srgbClr val="000000"/>
                          </a:solidFill>
                          <a:latin typeface="Times New Roman" pitchFamily="18" charset="0"/>
                          <a:ea typeface="Times New Roman"/>
                          <a:cs typeface="Times New Roman" pitchFamily="18" charset="0"/>
                        </a:rPr>
                        <a:t>/</a:t>
                      </a:r>
                    </a:p>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ha</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b="1" dirty="0" smtClean="0">
                          <a:solidFill>
                            <a:srgbClr val="000000"/>
                          </a:solidFill>
                          <a:latin typeface="Times New Roman" pitchFamily="18" charset="0"/>
                          <a:ea typeface="Calibri"/>
                          <a:cs typeface="Times New Roman" pitchFamily="18" charset="0"/>
                        </a:rPr>
                        <a:t>3.20 </a:t>
                      </a:r>
                      <a:r>
                        <a:rPr lang="en-US" sz="2000" b="1" dirty="0">
                          <a:solidFill>
                            <a:srgbClr val="000000"/>
                          </a:solidFill>
                          <a:latin typeface="Times New Roman" pitchFamily="18" charset="0"/>
                          <a:ea typeface="Calibri"/>
                          <a:cs typeface="Times New Roman" pitchFamily="18" charset="0"/>
                        </a:rPr>
                        <a:t>lakhs</a:t>
                      </a:r>
                      <a:endParaRPr lang="en-US" sz="20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2000" b="1" dirty="0" smtClean="0">
                          <a:solidFill>
                            <a:srgbClr val="000000"/>
                          </a:solidFill>
                          <a:latin typeface="Times New Roman" pitchFamily="18" charset="0"/>
                          <a:ea typeface="Calibri"/>
                          <a:cs typeface="Times New Roman" pitchFamily="18" charset="0"/>
                        </a:rPr>
                        <a:t>4.80 </a:t>
                      </a:r>
                      <a:r>
                        <a:rPr lang="en-US" sz="2000" b="1" dirty="0">
                          <a:solidFill>
                            <a:srgbClr val="000000"/>
                          </a:solidFill>
                          <a:latin typeface="Times New Roman" pitchFamily="18" charset="0"/>
                          <a:ea typeface="Calibri"/>
                          <a:cs typeface="Times New Roman" pitchFamily="18" charset="0"/>
                        </a:rPr>
                        <a:t>lakhs</a:t>
                      </a:r>
                      <a:endParaRPr lang="en-US" sz="20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104621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latin typeface="Times New Roman" pitchFamily="18" charset="0"/>
                          <a:ea typeface="+mn-ea"/>
                          <a:cs typeface="Times New Roman" pitchFamily="18" charset="0"/>
                        </a:rPr>
                        <a:t>Input </a:t>
                      </a:r>
                      <a:r>
                        <a:rPr kumimoji="0" lang="en-US" sz="2000" b="1" kern="1200" dirty="0">
                          <a:solidFill>
                            <a:schemeClr val="dk1"/>
                          </a:solidFill>
                          <a:latin typeface="Times New Roman" pitchFamily="18" charset="0"/>
                          <a:ea typeface="+mn-ea"/>
                          <a:cs typeface="Times New Roman" pitchFamily="18" charset="0"/>
                        </a:rPr>
                        <a:t>cost for brackish water </a:t>
                      </a:r>
                      <a:r>
                        <a:rPr kumimoji="0" lang="en-US" sz="2000" b="1" kern="1200" dirty="0" smtClean="0">
                          <a:solidFill>
                            <a:schemeClr val="dk1"/>
                          </a:solidFill>
                          <a:latin typeface="Times New Roman" pitchFamily="18" charset="0"/>
                          <a:ea typeface="+mn-ea"/>
                          <a:cs typeface="Times New Roman" pitchFamily="18" charset="0"/>
                        </a:rPr>
                        <a:t>aquaculture</a:t>
                      </a:r>
                    </a:p>
                    <a:p>
                      <a:pPr algn="just">
                        <a:lnSpc>
                          <a:spcPct val="100000"/>
                        </a:lnSpc>
                        <a:spcAft>
                          <a:spcPts val="0"/>
                        </a:spcAft>
                      </a:pPr>
                      <a:endParaRPr lang="en-US" sz="2000" b="1" dirty="0">
                        <a:latin typeface="Times New Roman" pitchFamily="18" charset="0"/>
                        <a:ea typeface="Times New Roman"/>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en-US" b="1" dirty="0" smtClean="0"/>
                        <a:t>2 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Calibri"/>
                          <a:cs typeface="Times New Roman" pitchFamily="18" charset="0"/>
                        </a:rPr>
                        <a:t>6</a:t>
                      </a:r>
                      <a:r>
                        <a:rPr lang="en-US" sz="2000" b="1" dirty="0" smtClean="0">
                          <a:solidFill>
                            <a:srgbClr val="000000"/>
                          </a:solidFill>
                          <a:latin typeface="Times New Roman" pitchFamily="18" charset="0"/>
                          <a:ea typeface="Times New Roman"/>
                          <a:cs typeface="Times New Roman" pitchFamily="18" charset="0"/>
                        </a:rPr>
                        <a:t> </a:t>
                      </a:r>
                      <a:r>
                        <a:rPr lang="en-US" sz="2000" b="1" dirty="0" err="1" smtClean="0">
                          <a:solidFill>
                            <a:srgbClr val="000000"/>
                          </a:solidFill>
                          <a:latin typeface="Times New Roman" pitchFamily="18" charset="0"/>
                          <a:ea typeface="Times New Roman"/>
                          <a:cs typeface="Times New Roman" pitchFamily="18" charset="0"/>
                        </a:rPr>
                        <a:t>lakhs</a:t>
                      </a:r>
                      <a:r>
                        <a:rPr lang="en-US" sz="2000" b="1" dirty="0" smtClean="0">
                          <a:solidFill>
                            <a:srgbClr val="000000"/>
                          </a:solidFill>
                          <a:latin typeface="Times New Roman" pitchFamily="18" charset="0"/>
                          <a:ea typeface="Times New Roman"/>
                          <a:cs typeface="Times New Roman" pitchFamily="18" charset="0"/>
                        </a:rPr>
                        <a:t>/</a:t>
                      </a:r>
                    </a:p>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ha</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Calibri"/>
                          <a:cs typeface="Times New Roman" pitchFamily="18" charset="0"/>
                        </a:rPr>
                        <a:t>2.40 </a:t>
                      </a:r>
                      <a:r>
                        <a:rPr lang="en-US" sz="2000" b="1" dirty="0">
                          <a:solidFill>
                            <a:srgbClr val="000000"/>
                          </a:solidFill>
                          <a:latin typeface="Times New Roman" pitchFamily="18" charset="0"/>
                          <a:ea typeface="Calibri"/>
                          <a:cs typeface="Times New Roman" pitchFamily="18" charset="0"/>
                        </a:rPr>
                        <a:t>lakhs</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Calibri"/>
                          <a:cs typeface="Times New Roman" pitchFamily="18" charset="0"/>
                        </a:rPr>
                        <a:t>3.60 </a:t>
                      </a:r>
                      <a:r>
                        <a:rPr lang="en-US" sz="2000" b="1" dirty="0">
                          <a:solidFill>
                            <a:srgbClr val="000000"/>
                          </a:solidFill>
                          <a:latin typeface="Times New Roman" pitchFamily="18" charset="0"/>
                          <a:ea typeface="Calibri"/>
                          <a:cs typeface="Times New Roman" pitchFamily="18" charset="0"/>
                        </a:rPr>
                        <a:t>lakhs</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31758">
                <a:tc gridSpan="4">
                  <a:txBody>
                    <a:bodyPr/>
                    <a:lstStyle/>
                    <a:p>
                      <a:pPr algn="just">
                        <a:lnSpc>
                          <a:spcPct val="115000"/>
                        </a:lnSpc>
                        <a:spcAft>
                          <a:spcPts val="0"/>
                        </a:spcAft>
                      </a:pPr>
                      <a:r>
                        <a:rPr lang="en-US" sz="1600" b="1" u="sng" dirty="0">
                          <a:latin typeface="Bahnschrift SemiCondensed" pitchFamily="34" charset="0"/>
                          <a:ea typeface="Times New Roman"/>
                          <a:cs typeface="Times New Roman"/>
                        </a:rPr>
                        <a:t>Documents</a:t>
                      </a:r>
                      <a:r>
                        <a:rPr lang="en-US" sz="1600" b="1" u="sng" baseline="0" dirty="0">
                          <a:latin typeface="Bahnschrift SemiCondensed" pitchFamily="34" charset="0"/>
                          <a:ea typeface="Times New Roman"/>
                          <a:cs typeface="Times New Roman"/>
                        </a:rPr>
                        <a:t> Required</a:t>
                      </a:r>
                    </a:p>
                    <a:p>
                      <a:pPr lvl="0"/>
                      <a:r>
                        <a:rPr kumimoji="0" lang="en-US" sz="1800" b="0" kern="1200" dirty="0">
                          <a:solidFill>
                            <a:schemeClr val="dk1"/>
                          </a:solidFill>
                          <a:latin typeface="+mn-lt"/>
                          <a:ea typeface="+mn-ea"/>
                          <a:cs typeface="+mn-cs"/>
                        </a:rPr>
                        <a:t>15 years Residence Certificate of applicant</a:t>
                      </a:r>
                    </a:p>
                    <a:p>
                      <a:pPr lvl="0"/>
                      <a:r>
                        <a:rPr kumimoji="0" lang="en-US" sz="1800" b="0" kern="1200" dirty="0">
                          <a:solidFill>
                            <a:schemeClr val="dk1"/>
                          </a:solidFill>
                          <a:latin typeface="+mn-lt"/>
                          <a:ea typeface="+mn-ea"/>
                          <a:cs typeface="+mn-cs"/>
                        </a:rPr>
                        <a:t>CAA Registration Certificate</a:t>
                      </a:r>
                    </a:p>
                    <a:p>
                      <a:pPr lvl="0"/>
                      <a:r>
                        <a:rPr kumimoji="0" lang="en-US" sz="1800" b="0" kern="1200" dirty="0">
                          <a:solidFill>
                            <a:schemeClr val="dk1"/>
                          </a:solidFill>
                          <a:latin typeface="+mn-lt"/>
                          <a:ea typeface="+mn-ea"/>
                          <a:cs typeface="+mn-cs"/>
                        </a:rPr>
                        <a:t>Aadhaar Card               </a:t>
                      </a:r>
                    </a:p>
                    <a:p>
                      <a:pPr lvl="0"/>
                      <a:r>
                        <a:rPr kumimoji="0" lang="en-US" sz="1800" b="0" kern="1200" dirty="0">
                          <a:solidFill>
                            <a:schemeClr val="dk1"/>
                          </a:solidFill>
                          <a:latin typeface="+mn-lt"/>
                          <a:ea typeface="+mn-ea"/>
                          <a:cs typeface="+mn-cs"/>
                        </a:rPr>
                        <a:t>SC/ST Certificate (if applicable)</a:t>
                      </a:r>
                    </a:p>
                    <a:p>
                      <a:pPr lvl="0"/>
                      <a:r>
                        <a:rPr kumimoji="0" lang="en-US" sz="1800" b="0" kern="1200" dirty="0">
                          <a:solidFill>
                            <a:schemeClr val="dk1"/>
                          </a:solidFill>
                          <a:latin typeface="+mn-lt"/>
                          <a:ea typeface="+mn-ea"/>
                          <a:cs typeface="+mn-cs"/>
                        </a:rPr>
                        <a:t>Detailed Project Report</a:t>
                      </a:r>
                    </a:p>
                    <a:p>
                      <a:pPr lvl="0"/>
                      <a:r>
                        <a:rPr kumimoji="0" lang="en-US" sz="1800" b="0" kern="1200" dirty="0">
                          <a:solidFill>
                            <a:schemeClr val="dk1"/>
                          </a:solidFill>
                          <a:latin typeface="+mn-lt"/>
                          <a:ea typeface="+mn-ea"/>
                          <a:cs typeface="+mn-cs"/>
                        </a:rPr>
                        <a:t>Quotation/ Cost Estimates</a:t>
                      </a:r>
                    </a:p>
                    <a:p>
                      <a:pPr lvl="0"/>
                      <a:r>
                        <a:rPr kumimoji="0" lang="en-US" sz="1800" b="0" kern="1200" dirty="0">
                          <a:solidFill>
                            <a:schemeClr val="dk1"/>
                          </a:solidFill>
                          <a:latin typeface="+mn-lt"/>
                          <a:ea typeface="+mn-ea"/>
                          <a:cs typeface="+mn-cs"/>
                        </a:rPr>
                        <a:t>Work completion certificate from the registered Engineer</a:t>
                      </a:r>
                    </a:p>
                    <a:p>
                      <a:r>
                        <a:rPr kumimoji="0" lang="en-US" sz="1800" b="0" kern="1200" dirty="0">
                          <a:solidFill>
                            <a:schemeClr val="dk1"/>
                          </a:solidFill>
                          <a:latin typeface="+mn-lt"/>
                          <a:ea typeface="+mn-ea"/>
                          <a:cs typeface="+mn-cs"/>
                        </a:rPr>
                        <a:t>Mandate form (2 copies) </a:t>
                      </a:r>
                      <a:endParaRPr lang="en-US" sz="1600" b="0" u="sng" dirty="0">
                        <a:latin typeface="Bahnschrift SemiCondensed" pitchFamily="34" charset="0"/>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pic>
        <p:nvPicPr>
          <p:cNvPr id="5" name="Picture 2"/>
          <p:cNvPicPr>
            <a:picLocks noChangeAspect="1" noChangeArrowheads="1"/>
          </p:cNvPicPr>
          <p:nvPr/>
        </p:nvPicPr>
        <p:blipFill>
          <a:blip r:embed="rId2"/>
          <a:srcRect/>
          <a:stretch>
            <a:fillRect/>
          </a:stretch>
        </p:blipFill>
        <p:spPr bwMode="auto">
          <a:xfrm>
            <a:off x="4876800" y="4114800"/>
            <a:ext cx="4267200" cy="27432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0398540D-6D85-4323-A61A-1F0CC4B31C8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214282" y="357166"/>
          <a:ext cx="8786907" cy="6427437"/>
        </p:xfrm>
        <a:graphic>
          <a:graphicData uri="http://schemas.openxmlformats.org/drawingml/2006/table">
            <a:tbl>
              <a:tblPr firstRow="1" bandRow="1">
                <a:tableStyleId>{5C22544A-7EE6-4342-B048-85BDC9FD1C3A}</a:tableStyleId>
              </a:tblPr>
              <a:tblGrid>
                <a:gridCol w="2428892"/>
                <a:gridCol w="2857520"/>
                <a:gridCol w="3500495"/>
              </a:tblGrid>
              <a:tr h="442263">
                <a:tc>
                  <a:txBody>
                    <a:bodyPr/>
                    <a:lstStyle/>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2">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Amount/nature of support provided</a:t>
                      </a:r>
                      <a:endParaRPr lang="en-US" sz="2000" dirty="0">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r>
              <a:tr h="4574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General</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pitchFamily="18" charset="0"/>
                          <a:ea typeface="Times New Roman"/>
                          <a:cs typeface="Times New Roman" pitchFamily="18" charset="0"/>
                        </a:rPr>
                        <a:t>ST/SC/Women</a:t>
                      </a:r>
                      <a:endParaRPr lang="en-US" sz="2000"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9576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Construction of New Grow-out ponds for Fresh water</a:t>
                      </a:r>
                      <a:endParaRPr lang="en-US" sz="1800"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40% will be granted limited to unit cost of Rs. 7 </a:t>
                      </a:r>
                      <a:r>
                        <a:rPr lang="en-US" sz="1800" dirty="0" err="1">
                          <a:solidFill>
                            <a:srgbClr val="000000"/>
                          </a:solidFill>
                          <a:latin typeface="Times New Roman"/>
                          <a:ea typeface="Times New Roman"/>
                          <a:cs typeface="Times New Roman"/>
                        </a:rPr>
                        <a:t>lakhs</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60% will be granted limited to unit cost of Rs. 7 </a:t>
                      </a:r>
                      <a:r>
                        <a:rPr lang="en-US" sz="1800" dirty="0" err="1">
                          <a:solidFill>
                            <a:srgbClr val="000000"/>
                          </a:solidFill>
                          <a:latin typeface="Times New Roman"/>
                          <a:ea typeface="Times New Roman"/>
                          <a:cs typeface="Times New Roman"/>
                        </a:rPr>
                        <a:t>lakhs</a:t>
                      </a:r>
                      <a:endParaRPr lang="en-US" sz="18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997625">
                <a:tc>
                  <a:txBody>
                    <a:bodyPr/>
                    <a:lstStyle/>
                    <a:p>
                      <a:pPr algn="just">
                        <a:lnSpc>
                          <a:spcPct val="115000"/>
                        </a:lnSpc>
                        <a:spcAft>
                          <a:spcPts val="0"/>
                        </a:spcAft>
                      </a:pPr>
                      <a:r>
                        <a:rPr kumimoji="0" lang="en-US" sz="1800" kern="1200" dirty="0" smtClean="0">
                          <a:solidFill>
                            <a:schemeClr val="dk1"/>
                          </a:solidFill>
                          <a:latin typeface="+mn-lt"/>
                          <a:ea typeface="+mn-ea"/>
                          <a:cs typeface="+mn-cs"/>
                        </a:rPr>
                        <a:t>Inputs for fresh water aquaculture including composite fish culture, scampi, </a:t>
                      </a:r>
                      <a:r>
                        <a:rPr kumimoji="0" lang="en-US" sz="1800" kern="1200" dirty="0" err="1" smtClean="0">
                          <a:solidFill>
                            <a:schemeClr val="dk1"/>
                          </a:solidFill>
                          <a:latin typeface="+mn-lt"/>
                          <a:ea typeface="+mn-ea"/>
                          <a:cs typeface="+mn-cs"/>
                        </a:rPr>
                        <a:t>Pangasius</a:t>
                      </a:r>
                      <a:r>
                        <a:rPr kumimoji="0" lang="en-US" sz="1800" kern="1200" dirty="0" smtClean="0">
                          <a:solidFill>
                            <a:schemeClr val="dk1"/>
                          </a:solidFill>
                          <a:latin typeface="+mn-lt"/>
                          <a:ea typeface="+mn-ea"/>
                          <a:cs typeface="+mn-cs"/>
                        </a:rPr>
                        <a:t>, Tilapia etc.</a:t>
                      </a:r>
                      <a:endParaRPr lang="en-US" sz="1800" dirty="0">
                        <a:latin typeface="Times New Roman" pitchFamily="18" charset="0"/>
                        <a:ea typeface="Times New Roman"/>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40% will be granted limited to unit cost of Rs. 4 </a:t>
                      </a:r>
                      <a:r>
                        <a:rPr lang="en-US" sz="1800" dirty="0" err="1">
                          <a:solidFill>
                            <a:srgbClr val="000000"/>
                          </a:solidFill>
                          <a:latin typeface="Times New Roman"/>
                          <a:ea typeface="Times New Roman"/>
                          <a:cs typeface="Times New Roman"/>
                        </a:rPr>
                        <a:t>lakhs</a:t>
                      </a:r>
                      <a:endParaRPr lang="en-US" sz="18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solidFill>
                            <a:srgbClr val="000000"/>
                          </a:solidFill>
                          <a:latin typeface="Times New Roman"/>
                          <a:ea typeface="Times New Roman"/>
                          <a:cs typeface="Times New Roman"/>
                        </a:rPr>
                        <a:t>Financial assistance of 60% will be granted limited to unit cost of Rs. 4 </a:t>
                      </a:r>
                      <a:r>
                        <a:rPr lang="en-US" sz="1800" dirty="0" err="1">
                          <a:solidFill>
                            <a:srgbClr val="000000"/>
                          </a:solidFill>
                          <a:latin typeface="Times New Roman"/>
                          <a:ea typeface="Times New Roman"/>
                          <a:cs typeface="Times New Roman"/>
                        </a:rPr>
                        <a:t>lakhs</a:t>
                      </a:r>
                      <a:endParaRPr lang="en-US" sz="1800"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r h="2992709">
                <a:tc gridSpan="2">
                  <a:txBody>
                    <a:bodyPr/>
                    <a:lstStyle/>
                    <a:p>
                      <a:pPr algn="just">
                        <a:lnSpc>
                          <a:spcPct val="115000"/>
                        </a:lnSpc>
                        <a:spcAft>
                          <a:spcPts val="0"/>
                        </a:spcAft>
                      </a:pPr>
                      <a:r>
                        <a:rPr lang="en-US" sz="1600" b="1" u="sng" dirty="0" smtClean="0">
                          <a:latin typeface="Bahnschrift SemiCondensed" pitchFamily="34" charset="0"/>
                          <a:ea typeface="Times New Roman"/>
                          <a:cs typeface="Times New Roman"/>
                        </a:rPr>
                        <a:t>Documents</a:t>
                      </a:r>
                      <a:r>
                        <a:rPr lang="en-US" sz="1600" b="1" u="sng" baseline="0" dirty="0" smtClean="0">
                          <a:latin typeface="Bahnschrift SemiCondensed" pitchFamily="34" charset="0"/>
                          <a:ea typeface="Times New Roman"/>
                          <a:cs typeface="Times New Roman"/>
                        </a:rPr>
                        <a:t> Required</a:t>
                      </a:r>
                    </a:p>
                    <a:p>
                      <a:pPr lvl="0"/>
                      <a:r>
                        <a:rPr kumimoji="0" lang="en-US" sz="1800" kern="1200" dirty="0" smtClean="0">
                          <a:solidFill>
                            <a:schemeClr val="dk1"/>
                          </a:solidFill>
                          <a:latin typeface="+mn-lt"/>
                          <a:ea typeface="+mn-ea"/>
                          <a:cs typeface="+mn-cs"/>
                        </a:rPr>
                        <a:t>15 years Residence Certificate of applicant</a:t>
                      </a:r>
                    </a:p>
                    <a:p>
                      <a:pPr lvl="0"/>
                      <a:r>
                        <a:rPr kumimoji="0" lang="en-US" sz="1800" kern="1200" dirty="0" err="1" smtClean="0">
                          <a:solidFill>
                            <a:schemeClr val="dk1"/>
                          </a:solidFill>
                          <a:latin typeface="+mn-lt"/>
                          <a:ea typeface="+mn-ea"/>
                          <a:cs typeface="+mn-cs"/>
                        </a:rPr>
                        <a:t>Aadhaar</a:t>
                      </a:r>
                      <a:r>
                        <a:rPr kumimoji="0" lang="en-US" sz="1800" kern="1200" dirty="0" smtClean="0">
                          <a:solidFill>
                            <a:schemeClr val="dk1"/>
                          </a:solidFill>
                          <a:latin typeface="+mn-lt"/>
                          <a:ea typeface="+mn-ea"/>
                          <a:cs typeface="+mn-cs"/>
                        </a:rPr>
                        <a:t> Card               </a:t>
                      </a:r>
                    </a:p>
                    <a:p>
                      <a:pPr lvl="0"/>
                      <a:r>
                        <a:rPr kumimoji="0" lang="en-US" sz="1800" kern="1200" dirty="0" smtClean="0">
                          <a:solidFill>
                            <a:schemeClr val="dk1"/>
                          </a:solidFill>
                          <a:latin typeface="+mn-lt"/>
                          <a:ea typeface="+mn-ea"/>
                          <a:cs typeface="+mn-cs"/>
                        </a:rPr>
                        <a:t>SC/ST Certificate (if applicable)</a:t>
                      </a:r>
                    </a:p>
                    <a:p>
                      <a:pPr lvl="0"/>
                      <a:r>
                        <a:rPr kumimoji="0" lang="en-US" sz="1800" kern="1200" dirty="0" smtClean="0">
                          <a:solidFill>
                            <a:schemeClr val="dk1"/>
                          </a:solidFill>
                          <a:latin typeface="+mn-lt"/>
                          <a:ea typeface="+mn-ea"/>
                          <a:cs typeface="+mn-cs"/>
                        </a:rPr>
                        <a:t>Detailed Project Report</a:t>
                      </a:r>
                    </a:p>
                    <a:p>
                      <a:pPr lvl="0"/>
                      <a:r>
                        <a:rPr kumimoji="0" lang="en-US" sz="1800" kern="1200" dirty="0" smtClean="0">
                          <a:solidFill>
                            <a:schemeClr val="dk1"/>
                          </a:solidFill>
                          <a:latin typeface="+mn-lt"/>
                          <a:ea typeface="+mn-ea"/>
                          <a:cs typeface="+mn-cs"/>
                        </a:rPr>
                        <a:t>Land Documents</a:t>
                      </a:r>
                    </a:p>
                    <a:p>
                      <a:pPr lvl="0"/>
                      <a:r>
                        <a:rPr kumimoji="0" lang="en-US" sz="1800" kern="1200" dirty="0" smtClean="0">
                          <a:solidFill>
                            <a:schemeClr val="dk1"/>
                          </a:solidFill>
                          <a:latin typeface="+mn-lt"/>
                          <a:ea typeface="+mn-ea"/>
                          <a:cs typeface="+mn-cs"/>
                        </a:rPr>
                        <a:t>Quotation/ Cost Estimates</a:t>
                      </a:r>
                    </a:p>
                    <a:p>
                      <a:pPr lvl="0"/>
                      <a:r>
                        <a:rPr kumimoji="0" lang="en-US" sz="1800" kern="1200" dirty="0" smtClean="0">
                          <a:solidFill>
                            <a:schemeClr val="dk1"/>
                          </a:solidFill>
                          <a:latin typeface="+mn-lt"/>
                          <a:ea typeface="+mn-ea"/>
                          <a:cs typeface="+mn-cs"/>
                        </a:rPr>
                        <a:t>Work completion certificate from the registered Engineer</a:t>
                      </a:r>
                    </a:p>
                    <a:p>
                      <a:r>
                        <a:rPr kumimoji="0" lang="en-US" sz="1800" kern="1200" dirty="0" smtClean="0">
                          <a:solidFill>
                            <a:schemeClr val="dk1"/>
                          </a:solidFill>
                          <a:latin typeface="+mn-lt"/>
                          <a:ea typeface="+mn-ea"/>
                          <a:cs typeface="+mn-cs"/>
                        </a:rPr>
                        <a:t>Mandate form (2 copies) </a:t>
                      </a:r>
                      <a:endParaRPr lang="en-US" sz="1600" b="1" u="sng" dirty="0">
                        <a:latin typeface="Bahnschrift SemiCondensed" pitchFamily="34" charset="0"/>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endParaRPr lang="en-US" sz="11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881142966"/>
              </p:ext>
            </p:extLst>
          </p:nvPr>
        </p:nvGraphicFramePr>
        <p:xfrm>
          <a:off x="0" y="-2"/>
          <a:ext cx="9143999" cy="6140089"/>
        </p:xfrm>
        <a:graphic>
          <a:graphicData uri="http://schemas.openxmlformats.org/drawingml/2006/table">
            <a:tbl>
              <a:tblPr firstRow="1" bandRow="1">
                <a:tableStyleId>{5C22544A-7EE6-4342-B048-85BDC9FD1C3A}</a:tableStyleId>
              </a:tblPr>
              <a:tblGrid>
                <a:gridCol w="3500430">
                  <a:extLst>
                    <a:ext uri="{9D8B030D-6E8A-4147-A177-3AD203B41FA5}">
                      <a16:colId xmlns="" xmlns:a16="http://schemas.microsoft.com/office/drawing/2014/main" val="20000"/>
                    </a:ext>
                  </a:extLst>
                </a:gridCol>
                <a:gridCol w="1000132">
                  <a:extLst>
                    <a:ext uri="{9D8B030D-6E8A-4147-A177-3AD203B41FA5}">
                      <a16:colId xmlns="" xmlns:a16="http://schemas.microsoft.com/office/drawing/2014/main" val="20001"/>
                    </a:ext>
                  </a:extLst>
                </a:gridCol>
                <a:gridCol w="1062038"/>
                <a:gridCol w="1752600"/>
                <a:gridCol w="1828799">
                  <a:extLst>
                    <a:ext uri="{9D8B030D-6E8A-4147-A177-3AD203B41FA5}">
                      <a16:colId xmlns="" xmlns:a16="http://schemas.microsoft.com/office/drawing/2014/main" val="20002"/>
                    </a:ext>
                  </a:extLst>
                </a:gridCol>
              </a:tblGrid>
              <a:tr h="880116">
                <a:tc>
                  <a:txBody>
                    <a:bodyP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Scheme</a:t>
                      </a:r>
                      <a:endParaRPr lang="en-US" sz="2000" dirty="0">
                        <a:latin typeface="Times New Roman" pitchFamily="18" charset="0"/>
                        <a:cs typeface="Times New Roman" pitchFamily="18" charset="0"/>
                      </a:endParaRP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mn-cs"/>
                        </a:rPr>
                        <a:t> </a:t>
                      </a:r>
                      <a:r>
                        <a:rPr lang="en-US" sz="1600" b="1" dirty="0" smtClean="0">
                          <a:latin typeface="Times New Roman" pitchFamily="18" charset="0"/>
                          <a:cs typeface="Times New Roman" pitchFamily="18" charset="0"/>
                        </a:rPr>
                        <a:t>Name of Scheme</a:t>
                      </a:r>
                    </a:p>
                  </a:txBody>
                  <a:tcPr marL="68580" marR="68580" marT="0" marB="0" anchor="ct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48686">
                <a:tc>
                  <a:txBody>
                    <a:bodyPr/>
                    <a:lstStyle/>
                    <a:p>
                      <a:pPr algn="just">
                        <a:lnSpc>
                          <a:spcPct val="115000"/>
                        </a:lnSpc>
                        <a:spcAft>
                          <a:spcPts val="0"/>
                        </a:spcAft>
                      </a:pPr>
                      <a:r>
                        <a:rPr kumimoji="0" lang="en-US" sz="1400" b="1" kern="1200" dirty="0" smtClean="0">
                          <a:solidFill>
                            <a:schemeClr val="dk1"/>
                          </a:solidFill>
                          <a:latin typeface="+mn-lt"/>
                          <a:ea typeface="+mn-ea"/>
                          <a:cs typeface="+mn-cs"/>
                        </a:rPr>
                        <a:t>Construction </a:t>
                      </a:r>
                      <a:r>
                        <a:rPr kumimoji="0" lang="en-US" sz="1400" b="1" kern="1200" dirty="0">
                          <a:solidFill>
                            <a:schemeClr val="dk1"/>
                          </a:solidFill>
                          <a:latin typeface="+mn-lt"/>
                          <a:ea typeface="+mn-ea"/>
                          <a:cs typeface="+mn-cs"/>
                        </a:rPr>
                        <a:t>of Biofloc ponds for Brackish water/Saline/ Alkaline areas including inputs of Rs 8 </a:t>
                      </a:r>
                      <a:r>
                        <a:rPr kumimoji="0" lang="en-US" sz="1400" b="1" kern="1200" dirty="0" err="1" smtClean="0">
                          <a:solidFill>
                            <a:schemeClr val="dk1"/>
                          </a:solidFill>
                          <a:latin typeface="+mn-lt"/>
                          <a:ea typeface="+mn-ea"/>
                          <a:cs typeface="+mn-cs"/>
                        </a:rPr>
                        <a:t>lakhs</a:t>
                      </a:r>
                      <a:r>
                        <a:rPr kumimoji="0" lang="en-US" sz="1400" b="1" kern="1200" dirty="0" smtClean="0">
                          <a:solidFill>
                            <a:schemeClr val="dk1"/>
                          </a:solidFill>
                          <a:latin typeface="+mn-lt"/>
                          <a:ea typeface="+mn-ea"/>
                          <a:cs typeface="+mn-cs"/>
                        </a:rPr>
                        <a:t>/Ha</a:t>
                      </a:r>
                      <a:endParaRPr lang="en-US" sz="1400" b="1"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US" sz="1800" b="1" dirty="0" smtClean="0">
                          <a:latin typeface="Times New Roman" pitchFamily="18" charset="0"/>
                          <a:ea typeface="Calibri"/>
                          <a:cs typeface="Times New Roman" pitchFamily="18" charset="0"/>
                        </a:rPr>
                        <a:t>0.4 Ha</a:t>
                      </a:r>
                      <a:endParaRPr lang="en-US" sz="1800" b="1" dirty="0">
                        <a:latin typeface="Times New Roman" pitchFamily="18" charset="0"/>
                        <a:ea typeface="Calibri"/>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800" b="1" dirty="0" smtClean="0">
                          <a:latin typeface="Times New Roman" pitchFamily="18" charset="0"/>
                          <a:ea typeface="Calibri"/>
                          <a:cs typeface="Times New Roman" pitchFamily="18" charset="0"/>
                        </a:rPr>
                        <a:t>1</a:t>
                      </a:r>
                      <a:r>
                        <a:rPr lang="en-US" sz="1800" b="1" dirty="0" smtClean="0">
                          <a:solidFill>
                            <a:srgbClr val="000000"/>
                          </a:solidFill>
                          <a:latin typeface="Times New Roman" pitchFamily="18" charset="0"/>
                          <a:ea typeface="Times New Roman"/>
                          <a:cs typeface="Times New Roman" pitchFamily="18" charset="0"/>
                        </a:rPr>
                        <a:t>8 </a:t>
                      </a:r>
                      <a:r>
                        <a:rPr lang="en-US" sz="1800" b="1" dirty="0" err="1" smtClean="0">
                          <a:solidFill>
                            <a:srgbClr val="000000"/>
                          </a:solidFill>
                          <a:latin typeface="Times New Roman" pitchFamily="18" charset="0"/>
                          <a:ea typeface="Times New Roman"/>
                          <a:cs typeface="Times New Roman" pitchFamily="18" charset="0"/>
                        </a:rPr>
                        <a:t>lakhs</a:t>
                      </a:r>
                      <a:r>
                        <a:rPr lang="en-US" sz="1800" b="1" dirty="0" smtClean="0">
                          <a:solidFill>
                            <a:srgbClr val="000000"/>
                          </a:solidFill>
                          <a:latin typeface="Times New Roman" pitchFamily="18" charset="0"/>
                          <a:ea typeface="Times New Roman"/>
                          <a:cs typeface="Times New Roman" pitchFamily="18" charset="0"/>
                        </a:rPr>
                        <a:t> per 0.1 ha</a:t>
                      </a: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800" b="1" dirty="0" smtClean="0">
                          <a:solidFill>
                            <a:srgbClr val="000000"/>
                          </a:solidFill>
                          <a:latin typeface="Times New Roman" pitchFamily="18" charset="0"/>
                          <a:ea typeface="Calibri"/>
                          <a:cs typeface="Times New Roman" pitchFamily="18" charset="0"/>
                        </a:rPr>
                        <a:t>7.20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800" b="1" dirty="0" smtClean="0">
                          <a:solidFill>
                            <a:srgbClr val="000000"/>
                          </a:solidFill>
                          <a:latin typeface="Times New Roman" pitchFamily="18" charset="0"/>
                          <a:ea typeface="Calibri"/>
                          <a:cs typeface="Times New Roman" pitchFamily="18" charset="0"/>
                        </a:rPr>
                        <a:t>10.80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955480">
                <a:tc>
                  <a:txBody>
                    <a:bodyPr/>
                    <a:lstStyle/>
                    <a:p>
                      <a:pPr algn="just">
                        <a:lnSpc>
                          <a:spcPct val="115000"/>
                        </a:lnSpc>
                        <a:spcAft>
                          <a:spcPts val="0"/>
                        </a:spcAft>
                      </a:pPr>
                      <a:r>
                        <a:rPr kumimoji="0" lang="en-US" sz="1400" b="1" kern="1200" dirty="0" smtClean="0">
                          <a:solidFill>
                            <a:schemeClr val="dk1"/>
                          </a:solidFill>
                          <a:latin typeface="+mn-lt"/>
                          <a:ea typeface="+mn-ea"/>
                          <a:cs typeface="+mn-cs"/>
                        </a:rPr>
                        <a:t>Construction </a:t>
                      </a:r>
                      <a:r>
                        <a:rPr kumimoji="0" lang="en-US" sz="1400" b="1" kern="1200" dirty="0">
                          <a:solidFill>
                            <a:schemeClr val="dk1"/>
                          </a:solidFill>
                          <a:latin typeface="+mn-lt"/>
                          <a:ea typeface="+mn-ea"/>
                          <a:cs typeface="+mn-cs"/>
                        </a:rPr>
                        <a:t>of Biofloc ponds for Fresh water areas including inputs of Rs </a:t>
                      </a:r>
                      <a:r>
                        <a:rPr kumimoji="0" lang="en-US" sz="1400" b="1" kern="1200" dirty="0" smtClean="0">
                          <a:solidFill>
                            <a:schemeClr val="dk1"/>
                          </a:solidFill>
                          <a:latin typeface="+mn-lt"/>
                          <a:ea typeface="+mn-ea"/>
                          <a:cs typeface="+mn-cs"/>
                        </a:rPr>
                        <a:t>4lakhs/Ha</a:t>
                      </a:r>
                      <a:endParaRPr lang="en-US" sz="1400" b="1"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latin typeface="Times New Roman" pitchFamily="18" charset="0"/>
                          <a:ea typeface="Calibri"/>
                          <a:cs typeface="Times New Roman" pitchFamily="18" charset="0"/>
                        </a:rPr>
                        <a:t>0.4 Ha</a:t>
                      </a:r>
                      <a:endParaRPr lang="en-US" sz="1800" b="1" dirty="0">
                        <a:latin typeface="Times New Roman" pitchFamily="18" charset="0"/>
                        <a:ea typeface="Calibri"/>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latin typeface="Times New Roman" pitchFamily="18" charset="0"/>
                          <a:ea typeface="Calibri"/>
                          <a:cs typeface="Times New Roman" pitchFamily="18" charset="0"/>
                        </a:rPr>
                        <a:t>14</a:t>
                      </a:r>
                      <a:r>
                        <a:rPr lang="en-US" sz="1800" b="1" dirty="0" smtClean="0">
                          <a:solidFill>
                            <a:srgbClr val="000000"/>
                          </a:solidFill>
                          <a:latin typeface="Times New Roman" pitchFamily="18" charset="0"/>
                          <a:ea typeface="Times New Roman"/>
                          <a:cs typeface="Times New Roman" pitchFamily="18" charset="0"/>
                        </a:rPr>
                        <a:t> </a:t>
                      </a:r>
                      <a:r>
                        <a:rPr lang="en-US" sz="1800" b="1" dirty="0" err="1" smtClean="0">
                          <a:solidFill>
                            <a:srgbClr val="000000"/>
                          </a:solidFill>
                          <a:latin typeface="Times New Roman" pitchFamily="18" charset="0"/>
                          <a:ea typeface="Times New Roman"/>
                          <a:cs typeface="Times New Roman" pitchFamily="18" charset="0"/>
                        </a:rPr>
                        <a:t>lakhs</a:t>
                      </a:r>
                      <a:r>
                        <a:rPr lang="en-US" sz="1800" b="1" dirty="0" smtClean="0">
                          <a:solidFill>
                            <a:srgbClr val="000000"/>
                          </a:solidFill>
                          <a:latin typeface="Times New Roman" pitchFamily="18" charset="0"/>
                          <a:ea typeface="Times New Roman"/>
                          <a:cs typeface="Times New Roman" pitchFamily="18" charset="0"/>
                        </a:rPr>
                        <a:t> per 0.1 ha</a:t>
                      </a: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solidFill>
                            <a:srgbClr val="000000"/>
                          </a:solidFill>
                          <a:latin typeface="Times New Roman" pitchFamily="18" charset="0"/>
                          <a:ea typeface="Calibri"/>
                          <a:cs typeface="Times New Roman" pitchFamily="18" charset="0"/>
                        </a:rPr>
                        <a:t>5.60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b="1" dirty="0" smtClean="0">
                          <a:solidFill>
                            <a:srgbClr val="000000"/>
                          </a:solidFill>
                          <a:latin typeface="Times New Roman" pitchFamily="18" charset="0"/>
                          <a:ea typeface="Calibri"/>
                          <a:cs typeface="Times New Roman" pitchFamily="18" charset="0"/>
                        </a:rPr>
                        <a:t>8.40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441407">
                <a:tc>
                  <a:txBody>
                    <a:bodyPr/>
                    <a:lstStyle/>
                    <a:p>
                      <a:pPr algn="just">
                        <a:lnSpc>
                          <a:spcPct val="115000"/>
                        </a:lnSpc>
                        <a:spcAft>
                          <a:spcPts val="0"/>
                        </a:spcAft>
                      </a:pPr>
                      <a:endParaRPr lang="en-US" sz="14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15000"/>
                        </a:lnSpc>
                        <a:spcAft>
                          <a:spcPts val="0"/>
                        </a:spcAft>
                      </a:pPr>
                      <a:endParaRPr lang="en-US" sz="14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just">
                        <a:lnSpc>
                          <a:spcPct val="115000"/>
                        </a:lnSpc>
                        <a:spcAft>
                          <a:spcPts val="0"/>
                        </a:spcAft>
                      </a:pPr>
                      <a:endParaRPr lang="en-US" sz="14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1400"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8</a:t>
            </a:fld>
            <a:endParaRPr lang="en-US"/>
          </a:p>
        </p:txBody>
      </p:sp>
      <p:pic>
        <p:nvPicPr>
          <p:cNvPr id="5122" name="Picture 2" descr="C:\Users\Admin\Desktop\bio.jpg"/>
          <p:cNvPicPr>
            <a:picLocks noChangeAspect="1" noChangeArrowheads="1"/>
          </p:cNvPicPr>
          <p:nvPr/>
        </p:nvPicPr>
        <p:blipFill>
          <a:blip r:embed="rId2"/>
          <a:srcRect/>
          <a:stretch>
            <a:fillRect/>
          </a:stretch>
        </p:blipFill>
        <p:spPr bwMode="auto">
          <a:xfrm>
            <a:off x="4724400" y="3810000"/>
            <a:ext cx="4419600" cy="3048000"/>
          </a:xfrm>
          <a:prstGeom prst="rect">
            <a:avLst/>
          </a:prstGeom>
          <a:noFill/>
        </p:spPr>
      </p:pic>
      <p:pic>
        <p:nvPicPr>
          <p:cNvPr id="5123" name="Picture 3" descr="C:\Users\Admin\Desktop\biofloc.jpg"/>
          <p:cNvPicPr>
            <a:picLocks noChangeAspect="1" noChangeArrowheads="1"/>
          </p:cNvPicPr>
          <p:nvPr/>
        </p:nvPicPr>
        <p:blipFill>
          <a:blip r:embed="rId3"/>
          <a:srcRect/>
          <a:stretch>
            <a:fillRect/>
          </a:stretch>
        </p:blipFill>
        <p:spPr bwMode="auto">
          <a:xfrm>
            <a:off x="0" y="3810000"/>
            <a:ext cx="4648200" cy="304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084229658"/>
              </p:ext>
            </p:extLst>
          </p:nvPr>
        </p:nvGraphicFramePr>
        <p:xfrm>
          <a:off x="1" y="0"/>
          <a:ext cx="9143999" cy="4429131"/>
        </p:xfrm>
        <a:graphic>
          <a:graphicData uri="http://schemas.openxmlformats.org/drawingml/2006/table">
            <a:tbl>
              <a:tblPr firstRow="1" bandRow="1">
                <a:tableStyleId>{5C22544A-7EE6-4342-B048-85BDC9FD1C3A}</a:tableStyleId>
              </a:tblPr>
              <a:tblGrid>
                <a:gridCol w="3962399">
                  <a:extLst>
                    <a:ext uri="{9D8B030D-6E8A-4147-A177-3AD203B41FA5}">
                      <a16:colId xmlns="" xmlns:a16="http://schemas.microsoft.com/office/drawing/2014/main" val="20000"/>
                    </a:ext>
                  </a:extLst>
                </a:gridCol>
                <a:gridCol w="876300">
                  <a:extLst>
                    <a:ext uri="{9D8B030D-6E8A-4147-A177-3AD203B41FA5}">
                      <a16:colId xmlns="" xmlns:a16="http://schemas.microsoft.com/office/drawing/2014/main" val="20001"/>
                    </a:ext>
                  </a:extLst>
                </a:gridCol>
                <a:gridCol w="876300"/>
                <a:gridCol w="1676402"/>
                <a:gridCol w="1752598">
                  <a:extLst>
                    <a:ext uri="{9D8B030D-6E8A-4147-A177-3AD203B41FA5}">
                      <a16:colId xmlns="" xmlns:a16="http://schemas.microsoft.com/office/drawing/2014/main" val="20002"/>
                    </a:ext>
                  </a:extLst>
                </a:gridCol>
              </a:tblGrid>
              <a:tr h="646274">
                <a:tc>
                  <a:txBody>
                    <a:bodyPr/>
                    <a:lstStyle/>
                    <a:p>
                      <a:pPr algn="ctr"/>
                      <a:r>
                        <a:rPr lang="en-US" sz="2000" dirty="0">
                          <a:latin typeface="Times New Roman" pitchFamily="18" charset="0"/>
                          <a:cs typeface="Times New Roman" pitchFamily="18" charset="0"/>
                        </a:rPr>
                        <a:t>Scheme</a:t>
                      </a:r>
                    </a:p>
                  </a:txBody>
                  <a:tcPr/>
                </a:tc>
                <a:tc gridSpan="4">
                  <a:txBody>
                    <a:bodyPr/>
                    <a:lstStyle/>
                    <a:p>
                      <a:pPr algn="ctr">
                        <a:lnSpc>
                          <a:spcPct val="115000"/>
                        </a:lnSpc>
                        <a:spcAft>
                          <a:spcPts val="0"/>
                        </a:spcAft>
                      </a:pPr>
                      <a:r>
                        <a:rPr lang="en-US" sz="2000" b="1" dirty="0">
                          <a:solidFill>
                            <a:schemeClr val="bg1"/>
                          </a:solidFill>
                          <a:latin typeface="Times New Roman" pitchFamily="18" charset="0"/>
                          <a:ea typeface="Times New Roman"/>
                          <a:cs typeface="Times New Roman" pitchFamily="18" charset="0"/>
                        </a:rPr>
                        <a:t>Amount/nature of support provided</a:t>
                      </a:r>
                      <a:endParaRPr lang="en-US" sz="2000" dirty="0">
                        <a:solidFill>
                          <a:schemeClr val="bg1"/>
                        </a:solidFill>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3787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Name of Scheme</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chemeClr val="dk1"/>
                        </a:solidFill>
                        <a:latin typeface="Times New Roman" pitchFamily="18" charset="0"/>
                        <a:ea typeface="+mn-ea"/>
                        <a:cs typeface="Times New Roman" pitchFamily="18" charset="0"/>
                      </a:endParaRPr>
                    </a:p>
                  </a:txBody>
                  <a:tcPr/>
                </a:tc>
                <a:tc>
                  <a:txBody>
                    <a:bodyPr/>
                    <a:lstStyle/>
                    <a:p>
                      <a:pPr algn="ctr"/>
                      <a:r>
                        <a:rPr lang="en-US" b="1" dirty="0" smtClean="0"/>
                        <a:t>Units (No./</a:t>
                      </a:r>
                    </a:p>
                    <a:p>
                      <a:pPr algn="ctr"/>
                      <a:r>
                        <a:rPr lang="en-US" b="1" dirty="0" smtClean="0"/>
                        <a:t>Ha.)</a:t>
                      </a:r>
                      <a:endParaRPr lang="en-US" b="1"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latin typeface="Times New Roman" pitchFamily="18" charset="0"/>
                          <a:ea typeface="Calibri"/>
                          <a:cs typeface="Times New Roman" pitchFamily="18" charset="0"/>
                        </a:rPr>
                        <a:t> unit Cost</a:t>
                      </a:r>
                    </a:p>
                    <a:p>
                      <a:pPr algn="ctr">
                        <a:lnSpc>
                          <a:spcPct val="100000"/>
                        </a:lnSpc>
                        <a:spcAft>
                          <a:spcPts val="0"/>
                        </a:spcAft>
                      </a:pPr>
                      <a:r>
                        <a:rPr lang="en-US" sz="2000" b="1" dirty="0" smtClean="0">
                          <a:latin typeface="Times New Roman" pitchFamily="18" charset="0"/>
                          <a:ea typeface="Calibri"/>
                          <a:cs typeface="Times New Roman" pitchFamily="18" charset="0"/>
                        </a:rPr>
                        <a:t>(Rs.)</a:t>
                      </a:r>
                      <a:endParaRPr lang="en-US" sz="20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General </a:t>
                      </a:r>
                    </a:p>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(40%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rgbClr val="000000"/>
                          </a:solidFill>
                          <a:latin typeface="Times New Roman" pitchFamily="18" charset="0"/>
                          <a:ea typeface="Times New Roman"/>
                          <a:cs typeface="Times New Roman" pitchFamily="18" charset="0"/>
                        </a:rPr>
                        <a:t>ST/SC/Women (60% financial assistance)</a:t>
                      </a:r>
                      <a:endParaRPr lang="en-US" sz="2000" b="1" dirty="0">
                        <a:latin typeface="Times New Roman" pitchFamily="18" charset="0"/>
                        <a:ea typeface="Calibri"/>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09908">
                <a:tc>
                  <a:txBody>
                    <a:bodyPr/>
                    <a:lstStyle/>
                    <a:p>
                      <a:pPr algn="just">
                        <a:lnSpc>
                          <a:spcPct val="115000"/>
                        </a:lnSpc>
                        <a:spcAft>
                          <a:spcPts val="0"/>
                        </a:spcAft>
                      </a:pPr>
                      <a:r>
                        <a:rPr kumimoji="0" lang="en-US" sz="1400" b="1" kern="1200" dirty="0" smtClean="0">
                          <a:solidFill>
                            <a:schemeClr val="dk1"/>
                          </a:solidFill>
                          <a:latin typeface="+mn-lt"/>
                          <a:ea typeface="+mn-ea"/>
                          <a:cs typeface="+mn-cs"/>
                        </a:rPr>
                        <a:t>Establishment </a:t>
                      </a:r>
                      <a:r>
                        <a:rPr kumimoji="0" lang="en-US" sz="1400" b="1" kern="1200" dirty="0">
                          <a:solidFill>
                            <a:schemeClr val="dk1"/>
                          </a:solidFill>
                          <a:latin typeface="+mn-lt"/>
                          <a:ea typeface="+mn-ea"/>
                          <a:cs typeface="+mn-cs"/>
                        </a:rPr>
                        <a:t>of Medium RAS (with 6 tank of minimum 30m3/tank capacity 10ton/crop)/ Biofloc culture system (25 tanks of 4m </a:t>
                      </a:r>
                      <a:r>
                        <a:rPr kumimoji="0" lang="en-US" sz="1400" b="1" kern="1200" dirty="0" err="1">
                          <a:solidFill>
                            <a:schemeClr val="dk1"/>
                          </a:solidFill>
                          <a:latin typeface="+mn-lt"/>
                          <a:ea typeface="+mn-ea"/>
                          <a:cs typeface="+mn-cs"/>
                        </a:rPr>
                        <a:t>dia</a:t>
                      </a:r>
                      <a:r>
                        <a:rPr kumimoji="0" lang="en-US" sz="1400" b="1" kern="1200" dirty="0">
                          <a:solidFill>
                            <a:schemeClr val="dk1"/>
                          </a:solidFill>
                          <a:latin typeface="+mn-lt"/>
                          <a:ea typeface="+mn-ea"/>
                          <a:cs typeface="+mn-cs"/>
                        </a:rPr>
                        <a:t> and 1.m high)</a:t>
                      </a:r>
                      <a:endParaRPr lang="en-US" sz="1400" b="1" dirty="0">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pitchFamily="18" charset="0"/>
                          <a:ea typeface="Times New Roman"/>
                          <a:cs typeface="Times New Roman" pitchFamily="18" charset="0"/>
                        </a:rPr>
                        <a:t>1</a:t>
                      </a:r>
                      <a:endParaRPr lang="en-US" sz="1800" b="1" dirty="0">
                        <a:latin typeface="Times New Roman" pitchFamily="18" charset="0"/>
                        <a:ea typeface="Calibri"/>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latin typeface="Times New Roman" pitchFamily="18" charset="0"/>
                          <a:ea typeface="Calibri"/>
                          <a:cs typeface="Times New Roman" pitchFamily="18" charset="0"/>
                        </a:rPr>
                        <a:t>25 </a:t>
                      </a:r>
                      <a:r>
                        <a:rPr lang="en-US" sz="1800" b="1" dirty="0" err="1" smtClean="0">
                          <a:latin typeface="Times New Roman" pitchFamily="18" charset="0"/>
                          <a:ea typeface="Calibri"/>
                          <a:cs typeface="Times New Roman" pitchFamily="18" charset="0"/>
                        </a:rPr>
                        <a:t>lakh</a:t>
                      </a: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pitchFamily="18" charset="0"/>
                          <a:ea typeface="Times New Roman"/>
                          <a:cs typeface="Times New Roman" pitchFamily="18" charset="0"/>
                        </a:rPr>
                        <a:t>10.00 </a:t>
                      </a:r>
                      <a:r>
                        <a:rPr lang="en-US" sz="1800" b="1" dirty="0" err="1" smtClean="0">
                          <a:solidFill>
                            <a:srgbClr val="000000"/>
                          </a:solidFill>
                          <a:latin typeface="Times New Roman" pitchFamily="18" charset="0"/>
                          <a:ea typeface="Times New Roman"/>
                          <a:cs typeface="Times New Roman" pitchFamily="18" charset="0"/>
                        </a:rPr>
                        <a:t>lakh</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pitchFamily="18" charset="0"/>
                          <a:ea typeface="Calibri"/>
                          <a:cs typeface="Times New Roman" pitchFamily="18" charset="0"/>
                        </a:rPr>
                        <a:t>15.0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294181">
                <a:tc>
                  <a:txBody>
                    <a:bodyPr/>
                    <a:lstStyle/>
                    <a:p>
                      <a:pPr algn="just">
                        <a:lnSpc>
                          <a:spcPct val="115000"/>
                        </a:lnSpc>
                        <a:spcAft>
                          <a:spcPts val="0"/>
                        </a:spcAft>
                      </a:pPr>
                      <a:r>
                        <a:rPr kumimoji="0" lang="en-US" sz="1400" b="1" kern="1200" dirty="0" smtClean="0">
                          <a:solidFill>
                            <a:schemeClr val="dk1"/>
                          </a:solidFill>
                          <a:latin typeface="+mn-lt"/>
                          <a:ea typeface="+mn-ea"/>
                          <a:cs typeface="+mn-cs"/>
                        </a:rPr>
                        <a:t>Establishment </a:t>
                      </a:r>
                      <a:r>
                        <a:rPr kumimoji="0" lang="en-US" sz="1400" b="1" kern="1200" dirty="0">
                          <a:solidFill>
                            <a:schemeClr val="dk1"/>
                          </a:solidFill>
                          <a:latin typeface="+mn-lt"/>
                          <a:ea typeface="+mn-ea"/>
                          <a:cs typeface="+mn-cs"/>
                        </a:rPr>
                        <a:t>of small RAS (with 1 tank of minimum 100m capacity / Biofloc (7 tanks of 4m </a:t>
                      </a:r>
                      <a:r>
                        <a:rPr kumimoji="0" lang="en-US" sz="1400" b="1" kern="1200" dirty="0" err="1">
                          <a:solidFill>
                            <a:schemeClr val="dk1"/>
                          </a:solidFill>
                          <a:latin typeface="+mn-lt"/>
                          <a:ea typeface="+mn-ea"/>
                          <a:cs typeface="+mn-cs"/>
                        </a:rPr>
                        <a:t>dia</a:t>
                      </a:r>
                      <a:r>
                        <a:rPr kumimoji="0" lang="en-US" sz="1400" b="1" kern="1200" dirty="0">
                          <a:solidFill>
                            <a:schemeClr val="dk1"/>
                          </a:solidFill>
                          <a:latin typeface="+mn-lt"/>
                          <a:ea typeface="+mn-ea"/>
                          <a:cs typeface="+mn-cs"/>
                        </a:rPr>
                        <a:t> and 1.5  high) culture system</a:t>
                      </a:r>
                      <a:endParaRPr lang="en-US" sz="1400" b="1" dirty="0">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pitchFamily="18" charset="0"/>
                          <a:ea typeface="Times New Roman"/>
                          <a:cs typeface="Times New Roman" pitchFamily="18" charset="0"/>
                        </a:rPr>
                        <a:t>1</a:t>
                      </a:r>
                      <a:endParaRPr lang="en-US" sz="1800" b="1" dirty="0">
                        <a:latin typeface="Times New Roman" pitchFamily="18" charset="0"/>
                        <a:ea typeface="Calibri"/>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Times New Roman" pitchFamily="18" charset="0"/>
                          <a:ea typeface="Times New Roman"/>
                          <a:cs typeface="Times New Roman" pitchFamily="18" charset="0"/>
                        </a:rPr>
                        <a:t>7.5</a:t>
                      </a:r>
                      <a:r>
                        <a:rPr lang="en-US" sz="1800" b="1" dirty="0" smtClean="0">
                          <a:solidFill>
                            <a:srgbClr val="000000"/>
                          </a:solidFill>
                          <a:latin typeface="Times New Roman" pitchFamily="18" charset="0"/>
                          <a:ea typeface="Calibri"/>
                          <a:cs typeface="Times New Roman" pitchFamily="18" charset="0"/>
                        </a:rPr>
                        <a:t> </a:t>
                      </a:r>
                      <a:r>
                        <a:rPr lang="en-US" sz="1800" b="1" dirty="0" err="1" smtClean="0">
                          <a:solidFill>
                            <a:srgbClr val="000000"/>
                          </a:solidFill>
                          <a:latin typeface="Times New Roman" pitchFamily="18" charset="0"/>
                          <a:ea typeface="Calibri"/>
                          <a:cs typeface="Times New Roman" pitchFamily="18" charset="0"/>
                        </a:rPr>
                        <a:t>lakhs</a:t>
                      </a:r>
                      <a:endParaRPr lang="en-US" sz="1800" b="1" dirty="0" smtClean="0">
                        <a:latin typeface="Times New Roman" pitchFamily="18" charset="0"/>
                        <a:ea typeface="Calibri"/>
                        <a:cs typeface="Times New Roman" pitchFamily="18" charset="0"/>
                      </a:endParaRPr>
                    </a:p>
                    <a:p>
                      <a:pPr algn="ctr">
                        <a:lnSpc>
                          <a:spcPct val="115000"/>
                        </a:lnSpc>
                        <a:spcAft>
                          <a:spcPts val="0"/>
                        </a:spcAft>
                      </a:pPr>
                      <a:endParaRPr lang="en-US" sz="18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latin typeface="Times New Roman" pitchFamily="18" charset="0"/>
                          <a:ea typeface="Calibri"/>
                          <a:cs typeface="Times New Roman" pitchFamily="18" charset="0"/>
                        </a:rPr>
                        <a:t>3.00 </a:t>
                      </a:r>
                      <a:r>
                        <a:rPr lang="en-US" sz="1800" b="1" dirty="0" err="1" smtClean="0">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00"/>
                          </a:solidFill>
                          <a:latin typeface="Times New Roman" pitchFamily="18" charset="0"/>
                          <a:ea typeface="Calibri"/>
                          <a:cs typeface="Times New Roman" pitchFamily="18" charset="0"/>
                        </a:rPr>
                        <a:t>4.50 </a:t>
                      </a:r>
                      <a:r>
                        <a:rPr lang="en-US" sz="1800" b="1" dirty="0">
                          <a:solidFill>
                            <a:srgbClr val="000000"/>
                          </a:solidFill>
                          <a:latin typeface="Times New Roman" pitchFamily="18" charset="0"/>
                          <a:ea typeface="Calibri"/>
                          <a:cs typeface="Times New Roman" pitchFamily="18" charset="0"/>
                        </a:rPr>
                        <a:t>lakhs</a:t>
                      </a:r>
                      <a:endParaRPr lang="en-US" sz="1800" b="1" dirty="0">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fld id="{0398540D-6D85-4323-A61A-1F0CC4B31C8E}" type="slidenum">
              <a:rPr lang="en-US" smtClean="0"/>
              <a:pPr/>
              <a:t>9</a:t>
            </a:fld>
            <a:endParaRPr lang="en-US"/>
          </a:p>
        </p:txBody>
      </p:sp>
      <p:pic>
        <p:nvPicPr>
          <p:cNvPr id="11266" name="Picture 2" descr="C:\Users\Admin\Desktop\RAS-fish-farming-equipement..jpg"/>
          <p:cNvPicPr>
            <a:picLocks noChangeAspect="1" noChangeArrowheads="1"/>
          </p:cNvPicPr>
          <p:nvPr/>
        </p:nvPicPr>
        <p:blipFill>
          <a:blip r:embed="rId2"/>
          <a:srcRect t="47873"/>
          <a:stretch>
            <a:fillRect/>
          </a:stretch>
        </p:blipFill>
        <p:spPr bwMode="auto">
          <a:xfrm>
            <a:off x="4953000" y="4419600"/>
            <a:ext cx="4191000" cy="2438400"/>
          </a:xfrm>
          <a:prstGeom prst="rect">
            <a:avLst/>
          </a:prstGeom>
          <a:noFill/>
        </p:spPr>
      </p:pic>
      <p:pic>
        <p:nvPicPr>
          <p:cNvPr id="11267" name="Picture 3" descr="C:\Users\Admin\Desktop\RAS-fish-farming-equipement..jpg"/>
          <p:cNvPicPr>
            <a:picLocks noChangeAspect="1" noChangeArrowheads="1"/>
          </p:cNvPicPr>
          <p:nvPr/>
        </p:nvPicPr>
        <p:blipFill>
          <a:blip r:embed="rId2"/>
          <a:srcRect b="51429"/>
          <a:stretch>
            <a:fillRect/>
          </a:stretch>
        </p:blipFill>
        <p:spPr bwMode="auto">
          <a:xfrm>
            <a:off x="1" y="4419600"/>
            <a:ext cx="4952999" cy="243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343</TotalTime>
  <Words>3619</Words>
  <Application>Microsoft Office PowerPoint</Application>
  <PresentationFormat>On-screen Show (4:3)</PresentationFormat>
  <Paragraphs>684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Slide 1</vt:lpstr>
      <vt:lpstr>Slide 2</vt:lpstr>
      <vt:lpstr>Slide 3</vt:lpstr>
      <vt:lpstr>Slide 4</vt:lpstr>
      <vt:lpstr>Entrepreneurship Development and Employment Generation </vt:lpstr>
      <vt:lpstr>Slide 6</vt:lpstr>
      <vt:lpstr>Slide 7</vt:lpstr>
      <vt:lpstr>Slide 8</vt:lpstr>
      <vt:lpstr>Slide 9</vt:lpstr>
      <vt:lpstr>Slide 10</vt:lpstr>
      <vt:lpstr>Slide 11</vt:lpstr>
      <vt:lpstr>Slide 12</vt:lpstr>
      <vt:lpstr>Slide 13</vt:lpstr>
      <vt:lpstr>Slide 14</vt:lpstr>
      <vt:lpstr>Individual Development and Self Sustaining Schemes  </vt:lpstr>
      <vt:lpstr>  </vt:lpstr>
      <vt:lpstr>Slide 17</vt:lpstr>
      <vt:lpstr>Slide 18</vt:lpstr>
      <vt:lpstr>Slide 19</vt:lpstr>
      <vt:lpstr>Slide 20</vt:lpstr>
      <vt:lpstr>Slide 21</vt:lpstr>
      <vt:lpstr>Slide 22</vt:lpstr>
      <vt:lpstr>SHG’s and Woman Empowerment </vt:lpstr>
      <vt:lpstr>Slide 24</vt:lpstr>
      <vt:lpstr>Fishermen Development Schemes </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Other Schemes and Services </vt:lpstr>
      <vt:lpstr>Skill Development </vt:lpstr>
      <vt:lpstr>For more information………….  </vt:lpstr>
      <vt:lpstr>List of Officials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80</cp:revision>
  <dcterms:created xsi:type="dcterms:W3CDTF">2020-02-06T11:13:41Z</dcterms:created>
  <dcterms:modified xsi:type="dcterms:W3CDTF">2023-08-17T18:00:57Z</dcterms:modified>
</cp:coreProperties>
</file>