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316" r:id="rId6"/>
    <p:sldId id="260" r:id="rId7"/>
    <p:sldId id="261" r:id="rId8"/>
    <p:sldId id="262" r:id="rId9"/>
    <p:sldId id="263" r:id="rId10"/>
    <p:sldId id="264" r:id="rId11"/>
    <p:sldId id="265" r:id="rId12"/>
    <p:sldId id="266" r:id="rId13"/>
    <p:sldId id="267" r:id="rId14"/>
    <p:sldId id="268" r:id="rId15"/>
    <p:sldId id="269" r:id="rId16"/>
    <p:sldId id="270" r:id="rId17"/>
    <p:sldId id="281" r:id="rId18"/>
    <p:sldId id="271" r:id="rId19"/>
    <p:sldId id="330" r:id="rId20"/>
    <p:sldId id="272" r:id="rId21"/>
    <p:sldId id="273" r:id="rId22"/>
    <p:sldId id="274" r:id="rId23"/>
    <p:sldId id="275" r:id="rId24"/>
    <p:sldId id="331" r:id="rId25"/>
    <p:sldId id="276" r:id="rId26"/>
    <p:sldId id="277" r:id="rId27"/>
    <p:sldId id="278" r:id="rId28"/>
    <p:sldId id="279" r:id="rId29"/>
    <p:sldId id="333" r:id="rId30"/>
    <p:sldId id="285" r:id="rId31"/>
    <p:sldId id="286" r:id="rId32"/>
    <p:sldId id="287" r:id="rId33"/>
    <p:sldId id="288" r:id="rId34"/>
    <p:sldId id="289" r:id="rId35"/>
    <p:sldId id="290" r:id="rId36"/>
    <p:sldId id="291" r:id="rId37"/>
    <p:sldId id="293" r:id="rId38"/>
    <p:sldId id="294" r:id="rId39"/>
    <p:sldId id="295" r:id="rId40"/>
    <p:sldId id="296" r:id="rId41"/>
    <p:sldId id="298" r:id="rId42"/>
    <p:sldId id="297" r:id="rId43"/>
    <p:sldId id="299" r:id="rId44"/>
    <p:sldId id="300" r:id="rId45"/>
    <p:sldId id="301" r:id="rId46"/>
    <p:sldId id="305" r:id="rId47"/>
    <p:sldId id="306" r:id="rId48"/>
    <p:sldId id="307" r:id="rId49"/>
    <p:sldId id="302" r:id="rId50"/>
    <p:sldId id="304" r:id="rId51"/>
    <p:sldId id="310" r:id="rId52"/>
    <p:sldId id="311" r:id="rId53"/>
    <p:sldId id="312" r:id="rId54"/>
    <p:sldId id="313" r:id="rId55"/>
    <p:sldId id="314" r:id="rId56"/>
    <p:sldId id="335" r:id="rId57"/>
    <p:sldId id="317" r:id="rId58"/>
    <p:sldId id="336" r:id="rId5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044" autoAdjust="0"/>
    <p:restoredTop sz="94662" autoAdjust="0"/>
  </p:normalViewPr>
  <p:slideViewPr>
    <p:cSldViewPr>
      <p:cViewPr varScale="1">
        <p:scale>
          <a:sx n="67" d="100"/>
          <a:sy n="67" d="100"/>
        </p:scale>
        <p:origin x="1740"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1D8BD707-D9CF-40AE-B4C6-C98DA3205C09}" type="datetimeFigureOut">
              <a:rPr lang="en-US" smtClean="0"/>
              <a:pPr/>
              <a:t>8/21/2023</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6F15528-21DE-4FAA-801E-634DDDAF4B2B}"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8/21/2023</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8/21/2023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8/21/2023</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a:t>Click to edit Master title style</a:t>
            </a:r>
          </a:p>
        </p:txBody>
      </p:sp>
      <p:sp>
        <p:nvSpPr>
          <p:cNvPr id="5" name="Date Placeholder 4"/>
          <p:cNvSpPr>
            <a:spLocks noGrp="1"/>
          </p:cNvSpPr>
          <p:nvPr>
            <p:ph type="dt" sz="half" idx="10"/>
          </p:nvPr>
        </p:nvSpPr>
        <p:spPr>
          <a:xfrm>
            <a:off x="5791200" y="6409944"/>
            <a:ext cx="3044952" cy="365760"/>
          </a:xfrm>
        </p:spPr>
        <p:txBody>
          <a:bodyPr/>
          <a:lstStyle/>
          <a:p>
            <a:fld id="{1D8BD707-D9CF-40AE-B4C6-C98DA3205C09}" type="datetimeFigureOut">
              <a:rPr lang="en-US" smtClean="0"/>
              <a:pPr/>
              <a:t>8/21/2023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8/21/2023</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6F15528-21DE-4FAA-801E-634DDDAF4B2B}"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8/21/2023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D8BD707-D9CF-40AE-B4C6-C98DA3205C09}" type="datetimeFigureOut">
              <a:rPr lang="en-US" smtClean="0"/>
              <a:pPr/>
              <a:t>8/21/2023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8/21/2023</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D8BD707-D9CF-40AE-B4C6-C98DA3205C09}" type="datetimeFigureOut">
              <a:rPr lang="en-US" smtClean="0"/>
              <a:pPr/>
              <a:t>8/21/2023</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D8BD707-D9CF-40AE-B4C6-C98DA3205C09}" type="datetimeFigureOut">
              <a:rPr lang="en-US" smtClean="0"/>
              <a:pPr/>
              <a:t>8/21/2023</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6F15528-21DE-4FAA-801E-634DDDAF4B2B}"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IN" dirty="0"/>
          </a:p>
        </p:txBody>
      </p:sp>
      <p:sp>
        <p:nvSpPr>
          <p:cNvPr id="2" name="Title 1"/>
          <p:cNvSpPr>
            <a:spLocks noGrp="1"/>
          </p:cNvSpPr>
          <p:nvPr>
            <p:ph type="ctrTitle"/>
          </p:nvPr>
        </p:nvSpPr>
        <p:spPr>
          <a:xfrm>
            <a:off x="1066800" y="838200"/>
            <a:ext cx="7010400" cy="1295400"/>
          </a:xfrm>
        </p:spPr>
        <p:txBody>
          <a:bodyPr>
            <a:normAutofit fontScale="90000"/>
          </a:bodyPr>
          <a:lstStyle/>
          <a:p>
            <a:r>
              <a:rPr lang="en-IN" dirty="0"/>
              <a:t>Flagship Schemes of Directorate of Education</a:t>
            </a:r>
          </a:p>
        </p:txBody>
      </p:sp>
    </p:spTree>
    <p:extLst>
      <p:ext uri="{BB962C8B-B14F-4D97-AF65-F5344CB8AC3E}">
        <p14:creationId xmlns:p14="http://schemas.microsoft.com/office/powerpoint/2010/main" val="2721678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i="1" u="sng" dirty="0"/>
              <a:t>8. </a:t>
            </a:r>
            <a:r>
              <a:rPr lang="en-IN" b="1" i="1" u="sng" dirty="0" err="1"/>
              <a:t>Bal</a:t>
            </a:r>
            <a:r>
              <a:rPr lang="en-IN" b="1" i="1" u="sng" dirty="0"/>
              <a:t> </a:t>
            </a:r>
            <a:r>
              <a:rPr lang="en-IN" b="1" i="1" u="sng" dirty="0" err="1"/>
              <a:t>Rath</a:t>
            </a:r>
            <a:r>
              <a:rPr lang="en-IN" b="1" i="1" u="sng" dirty="0"/>
              <a:t> (State)</a:t>
            </a:r>
            <a:endParaRPr lang="en-IN" dirty="0"/>
          </a:p>
        </p:txBody>
      </p:sp>
      <p:sp>
        <p:nvSpPr>
          <p:cNvPr id="3" name="Content Placeholder 2"/>
          <p:cNvSpPr>
            <a:spLocks noGrp="1"/>
          </p:cNvSpPr>
          <p:nvPr>
            <p:ph sz="quarter" idx="1"/>
          </p:nvPr>
        </p:nvSpPr>
        <p:spPr/>
        <p:txBody>
          <a:bodyPr>
            <a:normAutofit fontScale="40000" lnSpcReduction="20000"/>
          </a:bodyPr>
          <a:lstStyle/>
          <a:p>
            <a:pPr marL="0" indent="0" algn="ctr">
              <a:buNone/>
            </a:pPr>
            <a:r>
              <a:rPr lang="en-IN" sz="5000" b="1" dirty="0">
                <a:solidFill>
                  <a:schemeClr val="accent2">
                    <a:lumMod val="50000"/>
                  </a:schemeClr>
                </a:solidFill>
              </a:rPr>
              <a:t>Objective</a:t>
            </a:r>
          </a:p>
          <a:p>
            <a:pPr marL="0" indent="0" algn="ctr">
              <a:buNone/>
            </a:pPr>
            <a:r>
              <a:rPr lang="en-IN" sz="4000" b="1" dirty="0">
                <a:solidFill>
                  <a:schemeClr val="accent2">
                    <a:lumMod val="50000"/>
                  </a:schemeClr>
                </a:solidFill>
              </a:rPr>
              <a:t>The scheme intends to provide proper transportation to the students studying in both Government and Government Aided Schools and strengthen the educational infrastructure of the state thereby catering to the needs of the Government and Non Government Aided Schools.</a:t>
            </a:r>
          </a:p>
          <a:p>
            <a:endParaRPr lang="en-IN" dirty="0"/>
          </a:p>
          <a:p>
            <a:pPr marL="0" indent="0" algn="ctr">
              <a:buNone/>
            </a:pPr>
            <a:r>
              <a:rPr lang="en-IN" sz="4000" b="1" u="sng" dirty="0"/>
              <a:t>Eligibility  Criteria:</a:t>
            </a:r>
            <a:endParaRPr lang="en-IN" sz="4000" b="1" dirty="0"/>
          </a:p>
          <a:p>
            <a:r>
              <a:rPr lang="en-IN" sz="4000" dirty="0"/>
              <a:t>All the Government Aided Schools and Government Schools recognized by Directorate of Education are eligible for the Schemes.</a:t>
            </a:r>
          </a:p>
          <a:p>
            <a:endParaRPr lang="en-IN" sz="4000" dirty="0"/>
          </a:p>
          <a:p>
            <a:pPr marL="0" indent="0" algn="ctr">
              <a:buNone/>
            </a:pPr>
            <a:r>
              <a:rPr lang="en-IN" sz="4000" b="1" u="sng" dirty="0"/>
              <a:t>Pattern of Assistance:</a:t>
            </a:r>
            <a:endParaRPr lang="en-IN" sz="4000" b="1" dirty="0"/>
          </a:p>
          <a:p>
            <a:r>
              <a:rPr lang="en-IN" sz="4000" dirty="0"/>
              <a:t>The Grant-in-aid will be  Rs.3.00 lakh per annum per bus to meet the recurring and day-to-day expenses to operate the  school bus. The Grant will be released in two instalments Rs.2.00 lakh shall be released in the month of June and Rs.1.00 lakh shall be released in the month of November every year.</a:t>
            </a:r>
          </a:p>
          <a:p>
            <a:r>
              <a:rPr lang="en-IN" sz="4000" dirty="0"/>
              <a:t>The entire amount of grants should be utilized within a period of three years form the date of its original sanction and only for the purpose for which it is sanctioned. </a:t>
            </a:r>
          </a:p>
          <a:p>
            <a:r>
              <a:rPr lang="en-IN" sz="4000" dirty="0"/>
              <a:t>The utilization certificate should be furnished to the Sanctioned Authority within twelve months from the  date of release of Grant of the amount spend.</a:t>
            </a:r>
          </a:p>
          <a:p>
            <a:pPr marL="0" indent="0">
              <a:buNone/>
            </a:pPr>
            <a:endParaRPr lang="en-IN" dirty="0"/>
          </a:p>
        </p:txBody>
      </p:sp>
    </p:spTree>
    <p:extLst>
      <p:ext uri="{BB962C8B-B14F-4D97-AF65-F5344CB8AC3E}">
        <p14:creationId xmlns:p14="http://schemas.microsoft.com/office/powerpoint/2010/main" val="2699666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i="1" u="sng" dirty="0"/>
              <a:t>9. Supply of Note Books (State)</a:t>
            </a:r>
            <a:endParaRPr lang="en-IN" dirty="0"/>
          </a:p>
        </p:txBody>
      </p:sp>
      <p:sp>
        <p:nvSpPr>
          <p:cNvPr id="3" name="Content Placeholder 2"/>
          <p:cNvSpPr>
            <a:spLocks noGrp="1"/>
          </p:cNvSpPr>
          <p:nvPr>
            <p:ph sz="quarter" idx="1"/>
          </p:nvPr>
        </p:nvSpPr>
        <p:spPr/>
        <p:txBody>
          <a:bodyPr>
            <a:normAutofit fontScale="62500" lnSpcReduction="20000"/>
          </a:bodyPr>
          <a:lstStyle/>
          <a:p>
            <a:pPr marL="0" indent="0" algn="ctr">
              <a:buNone/>
            </a:pPr>
            <a:r>
              <a:rPr lang="en-IN" b="1" dirty="0"/>
              <a:t>Objective:</a:t>
            </a:r>
            <a:endParaRPr lang="en-IN" dirty="0"/>
          </a:p>
          <a:p>
            <a:pPr marL="0" indent="0" algn="ctr">
              <a:buNone/>
            </a:pPr>
            <a:r>
              <a:rPr lang="en-IN" b="1" dirty="0">
                <a:solidFill>
                  <a:schemeClr val="accent2">
                    <a:lumMod val="50000"/>
                  </a:schemeClr>
                </a:solidFill>
              </a:rPr>
              <a:t>The main objective of the scheme is to provide incentives to students especially from poor families thereby ensuring maximum enrolment for achieving the literacy.</a:t>
            </a:r>
          </a:p>
          <a:p>
            <a:pPr marL="0" indent="0">
              <a:buNone/>
            </a:pPr>
            <a:r>
              <a:rPr lang="en-IN" dirty="0"/>
              <a:t> </a:t>
            </a:r>
          </a:p>
          <a:p>
            <a:pPr marL="0" indent="0" algn="ctr">
              <a:buNone/>
            </a:pPr>
            <a:r>
              <a:rPr lang="en-IN" b="1" u="sng" dirty="0"/>
              <a:t>Eligibility:</a:t>
            </a:r>
            <a:endParaRPr lang="en-IN" b="1" dirty="0"/>
          </a:p>
          <a:p>
            <a:pPr marL="0" indent="0" algn="ctr">
              <a:buNone/>
            </a:pPr>
            <a:r>
              <a:rPr lang="en-IN" dirty="0"/>
              <a:t>Students enrolled in Standard II, III &amp; IV of Government Primary Schools and Government Aided Primary Schools are eligible.</a:t>
            </a:r>
          </a:p>
          <a:p>
            <a:endParaRPr lang="en-IN" dirty="0"/>
          </a:p>
          <a:p>
            <a:pPr marL="0" indent="0" algn="ctr">
              <a:buNone/>
            </a:pPr>
            <a:r>
              <a:rPr lang="en-IN" b="1" u="sng" dirty="0"/>
              <a:t>Pattern of Assistance:</a:t>
            </a:r>
            <a:endParaRPr lang="en-IN" b="1" dirty="0"/>
          </a:p>
          <a:p>
            <a:pPr marL="0" indent="0" algn="ctr">
              <a:buNone/>
            </a:pPr>
            <a:r>
              <a:rPr lang="en-IN" dirty="0">
                <a:solidFill>
                  <a:srgbClr val="FF0000"/>
                </a:solidFill>
              </a:rPr>
              <a:t>The students of Std. II, III &amp; IV will be provided with a set of 4 note books comprising of 2 note-books of 200 pages and 2 note-books of 100 pages.</a:t>
            </a:r>
          </a:p>
          <a:p>
            <a:endParaRPr lang="en-IN" b="1" dirty="0"/>
          </a:p>
          <a:p>
            <a:pPr marL="0" indent="0" algn="ctr">
              <a:buNone/>
            </a:pPr>
            <a:r>
              <a:rPr lang="en-IN" b="1" u="sng" dirty="0"/>
              <a:t>Procedure formality to be done</a:t>
            </a:r>
            <a:r>
              <a:rPr lang="en-IN" b="1" dirty="0"/>
              <a:t>: </a:t>
            </a:r>
          </a:p>
          <a:p>
            <a:pPr marL="0" indent="0" algn="ctr">
              <a:buNone/>
            </a:pPr>
            <a:r>
              <a:rPr lang="en-IN" dirty="0"/>
              <a:t>Codal Formalities followed as per procedure laid down in GFR.</a:t>
            </a:r>
          </a:p>
          <a:p>
            <a:pPr marL="0" indent="0">
              <a:buNone/>
            </a:pPr>
            <a:endParaRPr lang="en-IN" b="1" dirty="0"/>
          </a:p>
          <a:p>
            <a:pPr marL="0" indent="0" algn="ctr">
              <a:buNone/>
            </a:pPr>
            <a:r>
              <a:rPr lang="en-IN" b="1" u="sng" dirty="0"/>
              <a:t>Time limit of disposal</a:t>
            </a:r>
            <a:r>
              <a:rPr lang="en-IN" b="1" dirty="0"/>
              <a:t>:</a:t>
            </a:r>
          </a:p>
          <a:p>
            <a:pPr marL="0" indent="0" algn="ctr">
              <a:buNone/>
            </a:pPr>
            <a:r>
              <a:rPr lang="en-IN" dirty="0"/>
              <a:t>Commencement of academic year.</a:t>
            </a:r>
          </a:p>
          <a:p>
            <a:endParaRPr lang="en-IN" dirty="0"/>
          </a:p>
        </p:txBody>
      </p:sp>
    </p:spTree>
    <p:extLst>
      <p:ext uri="{BB962C8B-B14F-4D97-AF65-F5344CB8AC3E}">
        <p14:creationId xmlns:p14="http://schemas.microsoft.com/office/powerpoint/2010/main" val="22962409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534400" cy="758952"/>
          </a:xfrm>
        </p:spPr>
        <p:txBody>
          <a:bodyPr>
            <a:normAutofit fontScale="90000"/>
          </a:bodyPr>
          <a:lstStyle/>
          <a:p>
            <a:r>
              <a:rPr lang="en-IN" b="1" i="1" u="sng" dirty="0"/>
              <a:t>10.</a:t>
            </a:r>
            <a:r>
              <a:rPr lang="en-IN" i="1" u="sng" dirty="0"/>
              <a:t> </a:t>
            </a:r>
            <a:r>
              <a:rPr lang="en-IN" b="1" i="1" u="sng" dirty="0"/>
              <a:t>Supply  of free Stitched Uniforms, raincoats. (State)</a:t>
            </a:r>
            <a:endParaRPr lang="en-IN" dirty="0"/>
          </a:p>
        </p:txBody>
      </p:sp>
      <p:sp>
        <p:nvSpPr>
          <p:cNvPr id="3" name="Content Placeholder 2"/>
          <p:cNvSpPr>
            <a:spLocks noGrp="1"/>
          </p:cNvSpPr>
          <p:nvPr>
            <p:ph sz="quarter" idx="1"/>
          </p:nvPr>
        </p:nvSpPr>
        <p:spPr/>
        <p:txBody>
          <a:bodyPr>
            <a:normAutofit fontScale="55000" lnSpcReduction="20000"/>
          </a:bodyPr>
          <a:lstStyle/>
          <a:p>
            <a:pPr marL="0" indent="0" algn="ctr">
              <a:buNone/>
            </a:pPr>
            <a:r>
              <a:rPr lang="en-IN" dirty="0"/>
              <a:t> </a:t>
            </a:r>
            <a:r>
              <a:rPr lang="en-IN" b="1" dirty="0"/>
              <a:t>Objective</a:t>
            </a:r>
            <a:endParaRPr lang="en-IN" dirty="0"/>
          </a:p>
          <a:p>
            <a:pPr marL="0" indent="0" algn="ctr">
              <a:buNone/>
            </a:pPr>
            <a:r>
              <a:rPr lang="en-IN" sz="2900" b="1" dirty="0">
                <a:solidFill>
                  <a:srgbClr val="002060"/>
                </a:solidFill>
              </a:rPr>
              <a:t>The main objective of the scheme is to provide incentives to students especially from poor families there by ensure maximum enrolment for achieving the literacy.</a:t>
            </a:r>
          </a:p>
          <a:p>
            <a:pPr marL="0" indent="0" algn="ctr">
              <a:buNone/>
            </a:pPr>
            <a:endParaRPr lang="en-IN" dirty="0"/>
          </a:p>
          <a:p>
            <a:pPr marL="0" indent="0" algn="ctr">
              <a:buNone/>
            </a:pPr>
            <a:r>
              <a:rPr lang="en-IN" dirty="0"/>
              <a:t> </a:t>
            </a:r>
            <a:r>
              <a:rPr lang="en-IN" u="sng" dirty="0"/>
              <a:t>Eligibility Criteria</a:t>
            </a:r>
            <a:endParaRPr lang="en-IN" dirty="0"/>
          </a:p>
          <a:p>
            <a:pPr marL="0" indent="0" algn="ctr">
              <a:buNone/>
            </a:pPr>
            <a:r>
              <a:rPr lang="en-IN" sz="2900" dirty="0"/>
              <a:t>Applicable to I &amp; III Standard Students of Government Primary Schools</a:t>
            </a:r>
            <a:r>
              <a:rPr lang="en-IN" dirty="0"/>
              <a:t>.</a:t>
            </a:r>
          </a:p>
          <a:p>
            <a:pPr marL="0" indent="0">
              <a:buNone/>
            </a:pPr>
            <a:r>
              <a:rPr lang="en-IN" dirty="0"/>
              <a:t> </a:t>
            </a:r>
          </a:p>
          <a:p>
            <a:pPr marL="0" indent="0" algn="ctr">
              <a:buNone/>
            </a:pPr>
            <a:r>
              <a:rPr lang="en-IN" u="sng" dirty="0"/>
              <a:t>Pattern of Assistance</a:t>
            </a:r>
            <a:endParaRPr lang="en-IN" dirty="0"/>
          </a:p>
          <a:p>
            <a:pPr marL="0" indent="0" algn="ctr">
              <a:buNone/>
            </a:pPr>
            <a:r>
              <a:rPr lang="en-IN" sz="2900" dirty="0"/>
              <a:t>The students of </a:t>
            </a:r>
            <a:r>
              <a:rPr lang="en-IN" sz="2900" dirty="0" err="1"/>
              <a:t>Std.I</a:t>
            </a:r>
            <a:r>
              <a:rPr lang="en-IN" sz="2900" dirty="0"/>
              <a:t> &amp; III will also be provided with stitched uniforms. Under this category the students attached to Govt. Primary Schools will only be covered. However , the students of </a:t>
            </a:r>
            <a:r>
              <a:rPr lang="en-IN" sz="2900" dirty="0" err="1"/>
              <a:t>Std.I</a:t>
            </a:r>
            <a:r>
              <a:rPr lang="en-IN" sz="2900" dirty="0"/>
              <a:t> &amp; Std. III  belonging to Govt. Aided schools will be provided with a cash incentive @ Rs.150/- per student.</a:t>
            </a:r>
          </a:p>
          <a:p>
            <a:endParaRPr lang="en-IN" dirty="0"/>
          </a:p>
          <a:p>
            <a:pPr marL="0" indent="0" algn="ctr">
              <a:buNone/>
            </a:pPr>
            <a:r>
              <a:rPr lang="en-IN" u="sng" dirty="0"/>
              <a:t>Procedure formality to be done</a:t>
            </a:r>
            <a:endParaRPr lang="en-IN" dirty="0"/>
          </a:p>
          <a:p>
            <a:pPr marL="0" indent="0" algn="ctr">
              <a:buNone/>
            </a:pPr>
            <a:r>
              <a:rPr lang="en-IN" dirty="0" err="1"/>
              <a:t>Codal</a:t>
            </a:r>
            <a:r>
              <a:rPr lang="en-IN" dirty="0"/>
              <a:t> Formalities followed as per procedure laid down in GFR.</a:t>
            </a:r>
          </a:p>
          <a:p>
            <a:endParaRPr lang="en-IN" dirty="0"/>
          </a:p>
          <a:p>
            <a:pPr marL="0" indent="0" algn="ctr">
              <a:buNone/>
            </a:pPr>
            <a:r>
              <a:rPr lang="en-IN" u="sng" dirty="0"/>
              <a:t>Time limit of disposal</a:t>
            </a:r>
            <a:endParaRPr lang="en-IN" dirty="0"/>
          </a:p>
          <a:p>
            <a:pPr marL="0" indent="0" algn="ctr">
              <a:buNone/>
            </a:pPr>
            <a:r>
              <a:rPr lang="en-IN" dirty="0"/>
              <a:t>Commencement of academic year.</a:t>
            </a:r>
          </a:p>
          <a:p>
            <a:endParaRPr lang="en-IN" dirty="0"/>
          </a:p>
        </p:txBody>
      </p:sp>
    </p:spTree>
    <p:extLst>
      <p:ext uri="{BB962C8B-B14F-4D97-AF65-F5344CB8AC3E}">
        <p14:creationId xmlns:p14="http://schemas.microsoft.com/office/powerpoint/2010/main" val="26897846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i="1" u="sng" dirty="0"/>
              <a:t>11. State Award to Teachers</a:t>
            </a:r>
            <a:endParaRPr lang="en-IN" dirty="0"/>
          </a:p>
        </p:txBody>
      </p:sp>
      <p:sp>
        <p:nvSpPr>
          <p:cNvPr id="3" name="Content Placeholder 2"/>
          <p:cNvSpPr>
            <a:spLocks noGrp="1"/>
          </p:cNvSpPr>
          <p:nvPr>
            <p:ph sz="quarter" idx="1"/>
          </p:nvPr>
        </p:nvSpPr>
        <p:spPr/>
        <p:txBody>
          <a:bodyPr>
            <a:normAutofit fontScale="70000" lnSpcReduction="20000"/>
          </a:bodyPr>
          <a:lstStyle/>
          <a:p>
            <a:pPr marL="0" indent="0" algn="ctr">
              <a:buNone/>
            </a:pPr>
            <a:r>
              <a:rPr lang="en-IN" dirty="0"/>
              <a:t>State Government has devised a scheme to grant maximum ten (10) State Awards to Teachers of Primary, Secondary and Higher Secondary Level. Each Award is consisting of  </a:t>
            </a:r>
            <a:r>
              <a:rPr lang="en-IN" dirty="0" err="1"/>
              <a:t>Rs</a:t>
            </a:r>
            <a:r>
              <a:rPr lang="en-IN" dirty="0"/>
              <a:t>. 100,000/- in cash and a citation. Every year the awardee teachers are felicitated on Teacher’s Day.</a:t>
            </a:r>
          </a:p>
          <a:p>
            <a:pPr marL="0" indent="0">
              <a:buNone/>
            </a:pPr>
            <a:endParaRPr lang="en-IN" b="1" dirty="0"/>
          </a:p>
          <a:p>
            <a:pPr marL="0" indent="0" algn="ctr">
              <a:buNone/>
            </a:pPr>
            <a:r>
              <a:rPr lang="en-IN" b="1" u="sng" dirty="0"/>
              <a:t>Criteria to grant State Award to Teachers </a:t>
            </a:r>
            <a:endParaRPr lang="en-IN" b="1" dirty="0"/>
          </a:p>
          <a:p>
            <a:r>
              <a:rPr lang="en-US" dirty="0"/>
              <a:t>i) In-service teachers who have the required academic and professional qualifications as per the cadre only are eligible.</a:t>
            </a:r>
            <a:endParaRPr lang="en-IN" dirty="0"/>
          </a:p>
          <a:p>
            <a:pPr marL="0" indent="0">
              <a:buNone/>
            </a:pPr>
            <a:r>
              <a:rPr lang="en-IN" dirty="0"/>
              <a:t> </a:t>
            </a:r>
          </a:p>
          <a:p>
            <a:r>
              <a:rPr lang="en-IN" dirty="0"/>
              <a:t>ii)  In-service teachers with at least 20 years of regular teaching service in the State of Goa only are eligible.  Teachers serving in particular Cadre will be eligible for award in that cadre only. Such teachers shall apply for State Award in the category to which he/she belongs.  </a:t>
            </a:r>
          </a:p>
          <a:p>
            <a:endParaRPr lang="en-IN" dirty="0"/>
          </a:p>
          <a:p>
            <a:r>
              <a:rPr lang="en-IN" dirty="0"/>
              <a:t>Heads of institution and Special Educators being teachers are also eligible for State Awards.</a:t>
            </a:r>
          </a:p>
          <a:p>
            <a:endParaRPr lang="en-IN" dirty="0"/>
          </a:p>
        </p:txBody>
      </p:sp>
    </p:spTree>
    <p:extLst>
      <p:ext uri="{BB962C8B-B14F-4D97-AF65-F5344CB8AC3E}">
        <p14:creationId xmlns:p14="http://schemas.microsoft.com/office/powerpoint/2010/main" val="15850258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normAutofit/>
          </a:bodyPr>
          <a:lstStyle/>
          <a:p>
            <a:r>
              <a:rPr lang="en-IN" b="1" i="1" u="sng" dirty="0"/>
              <a:t>12. National Award to Teachers</a:t>
            </a:r>
            <a:endParaRPr lang="en-IN" dirty="0"/>
          </a:p>
        </p:txBody>
      </p:sp>
      <p:sp>
        <p:nvSpPr>
          <p:cNvPr id="3" name="Content Placeholder 2"/>
          <p:cNvSpPr>
            <a:spLocks noGrp="1"/>
          </p:cNvSpPr>
          <p:nvPr>
            <p:ph sz="quarter" idx="1"/>
          </p:nvPr>
        </p:nvSpPr>
        <p:spPr/>
        <p:txBody>
          <a:bodyPr>
            <a:normAutofit fontScale="25000" lnSpcReduction="20000"/>
          </a:bodyPr>
          <a:lstStyle/>
          <a:p>
            <a:pPr marL="0" indent="0" algn="ctr">
              <a:buNone/>
            </a:pPr>
            <a:r>
              <a:rPr lang="en-IN" sz="6400" b="1" dirty="0">
                <a:solidFill>
                  <a:srgbClr val="002060"/>
                </a:solidFill>
              </a:rPr>
              <a:t>It is central Government Scheme. The selection of the teachers for National Awards shall be done at different levels viz. District Selection Committee, State Selection Committee, Organization Selection Committee (for other organization</a:t>
            </a:r>
            <a:r>
              <a:rPr lang="en-IN" sz="6400" dirty="0">
                <a:solidFill>
                  <a:srgbClr val="002060"/>
                </a:solidFill>
              </a:rPr>
              <a:t>) </a:t>
            </a:r>
            <a:r>
              <a:rPr lang="en-IN" sz="6400" b="1" dirty="0">
                <a:solidFill>
                  <a:srgbClr val="002060"/>
                </a:solidFill>
              </a:rPr>
              <a:t>and Independent Jury at National Level</a:t>
            </a:r>
            <a:r>
              <a:rPr lang="en-IN" sz="6400" b="1" dirty="0"/>
              <a:t>.</a:t>
            </a:r>
          </a:p>
          <a:p>
            <a:pPr algn="ctr"/>
            <a:r>
              <a:rPr lang="en-IN" sz="3700" b="1" dirty="0"/>
              <a:t> </a:t>
            </a:r>
            <a:endParaRPr lang="en-IN" sz="3700" dirty="0"/>
          </a:p>
          <a:p>
            <a:pPr marL="0" indent="0" algn="ctr">
              <a:buNone/>
            </a:pPr>
            <a:r>
              <a:rPr lang="en-IN" sz="6400" b="1" dirty="0"/>
              <a:t>Revised Guidelines for Selection of Teachers for National Awards.</a:t>
            </a:r>
            <a:endParaRPr lang="en-IN" sz="6400" dirty="0"/>
          </a:p>
          <a:p>
            <a:pPr marL="0" indent="0" algn="ctr">
              <a:buNone/>
            </a:pPr>
            <a:r>
              <a:rPr lang="en-IN" sz="7200" dirty="0"/>
              <a:t>The conditions of eligibility of Teachers for consideration for the Awards is as under :</a:t>
            </a:r>
          </a:p>
          <a:p>
            <a:pPr marL="0" lvl="0" indent="0" algn="ctr">
              <a:buNone/>
            </a:pPr>
            <a:r>
              <a:rPr lang="en-IN" sz="7200" dirty="0"/>
              <a:t>School teachers and Heads of Schools working in recognised primary/middle/higher secondary schools under the following categories are eligible for National Awards:</a:t>
            </a:r>
          </a:p>
          <a:p>
            <a:pPr lvl="0" algn="ctr"/>
            <a:r>
              <a:rPr lang="en-IN" sz="7200" dirty="0"/>
              <a:t>Schools run by State Govt./ UTs Administration, schools run by local bodies, schools aided by State Govt. and UT Administration. Central Govt. Schools i.e. </a:t>
            </a:r>
            <a:r>
              <a:rPr lang="en-IN" sz="7200" dirty="0" err="1"/>
              <a:t>Kendriya</a:t>
            </a:r>
            <a:r>
              <a:rPr lang="en-IN" sz="7200" dirty="0"/>
              <a:t> </a:t>
            </a:r>
            <a:r>
              <a:rPr lang="en-IN" sz="7200" dirty="0" err="1"/>
              <a:t>Vidhyalaya</a:t>
            </a:r>
            <a:r>
              <a:rPr lang="en-IN" sz="7200" dirty="0"/>
              <a:t> (KVs), </a:t>
            </a:r>
            <a:r>
              <a:rPr lang="en-IN" sz="7200" dirty="0" err="1"/>
              <a:t>Jawahar</a:t>
            </a:r>
            <a:r>
              <a:rPr lang="en-IN" sz="7200" dirty="0"/>
              <a:t> </a:t>
            </a:r>
            <a:r>
              <a:rPr lang="en-IN" sz="7200" dirty="0" err="1"/>
              <a:t>Navodaya</a:t>
            </a:r>
            <a:r>
              <a:rPr lang="en-IN" sz="7200" dirty="0"/>
              <a:t> </a:t>
            </a:r>
            <a:r>
              <a:rPr lang="en-IN" sz="7200" dirty="0" err="1"/>
              <a:t>Vidhyalaya</a:t>
            </a:r>
            <a:r>
              <a:rPr lang="en-IN" sz="7200" dirty="0"/>
              <a:t> (JNVs), Central Schools for Tibetans (CTSA), </a:t>
            </a:r>
            <a:r>
              <a:rPr lang="en-IN" sz="7200" dirty="0" err="1"/>
              <a:t>Sainik</a:t>
            </a:r>
            <a:r>
              <a:rPr lang="en-IN" sz="7200" dirty="0"/>
              <a:t> Schools run by Ministry of Defence (MoD), Schools run by Atomic Energy Education Society (AEES).</a:t>
            </a:r>
          </a:p>
          <a:p>
            <a:pPr lvl="0" algn="ctr"/>
            <a:r>
              <a:rPr lang="en-IN" sz="7200" dirty="0"/>
              <a:t>Teacher/Headmasters should not have indulged in tuitions.</a:t>
            </a:r>
          </a:p>
          <a:p>
            <a:pPr lvl="0" algn="ctr"/>
            <a:r>
              <a:rPr lang="en-IN" sz="7200" dirty="0"/>
              <a:t>Only regular Teachers and Head of Schools will be eligible.</a:t>
            </a:r>
          </a:p>
          <a:p>
            <a:pPr lvl="0" algn="ctr"/>
            <a:r>
              <a:rPr lang="en-IN" sz="7200" dirty="0"/>
              <a:t>Contractual Teachers and </a:t>
            </a:r>
            <a:r>
              <a:rPr lang="en-IN" sz="7200" dirty="0" err="1"/>
              <a:t>Shiksha</a:t>
            </a:r>
            <a:r>
              <a:rPr lang="en-IN" sz="7200" dirty="0"/>
              <a:t> </a:t>
            </a:r>
            <a:r>
              <a:rPr lang="en-IN" sz="7200" dirty="0" err="1"/>
              <a:t>Mitras</a:t>
            </a:r>
            <a:r>
              <a:rPr lang="en-IN" sz="7200" dirty="0"/>
              <a:t> will not be eligible.</a:t>
            </a:r>
          </a:p>
          <a:p>
            <a:r>
              <a:rPr lang="en-IN" dirty="0"/>
              <a:t> </a:t>
            </a:r>
          </a:p>
        </p:txBody>
      </p:sp>
    </p:spTree>
    <p:extLst>
      <p:ext uri="{BB962C8B-B14F-4D97-AF65-F5344CB8AC3E}">
        <p14:creationId xmlns:p14="http://schemas.microsoft.com/office/powerpoint/2010/main" val="35987341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534400" cy="990600"/>
          </a:xfrm>
        </p:spPr>
        <p:txBody>
          <a:bodyPr>
            <a:normAutofit fontScale="90000"/>
          </a:bodyPr>
          <a:lstStyle/>
          <a:p>
            <a:r>
              <a:rPr lang="en-IN" b="1" i="1" u="sng" dirty="0"/>
              <a:t>13. Incentive Scholarship to Meritorious Students at elementary stage(</a:t>
            </a:r>
            <a:r>
              <a:rPr lang="en-IN" b="1" i="1" u="sng" dirty="0" err="1"/>
              <a:t>Pradnaya</a:t>
            </a:r>
            <a:r>
              <a:rPr lang="en-IN" b="1" i="1" u="sng" dirty="0"/>
              <a:t> </a:t>
            </a:r>
            <a:r>
              <a:rPr lang="en-IN" b="1" i="1" u="sng" dirty="0" err="1"/>
              <a:t>shodh</a:t>
            </a:r>
            <a:r>
              <a:rPr lang="en-IN" b="1" i="1" u="sng" dirty="0"/>
              <a:t>).</a:t>
            </a:r>
            <a:endParaRPr lang="en-IN" dirty="0"/>
          </a:p>
        </p:txBody>
      </p:sp>
      <p:sp>
        <p:nvSpPr>
          <p:cNvPr id="3" name="Content Placeholder 2"/>
          <p:cNvSpPr>
            <a:spLocks noGrp="1"/>
          </p:cNvSpPr>
          <p:nvPr>
            <p:ph sz="quarter" idx="1"/>
          </p:nvPr>
        </p:nvSpPr>
        <p:spPr>
          <a:xfrm>
            <a:off x="304800" y="1600200"/>
            <a:ext cx="8503920" cy="4572000"/>
          </a:xfrm>
        </p:spPr>
        <p:txBody>
          <a:bodyPr>
            <a:normAutofit fontScale="55000" lnSpcReduction="20000"/>
          </a:bodyPr>
          <a:lstStyle/>
          <a:p>
            <a:pPr marL="0" indent="0" algn="ctr">
              <a:buNone/>
            </a:pPr>
            <a:r>
              <a:rPr lang="en-IN" b="1" dirty="0"/>
              <a:t>Objective</a:t>
            </a:r>
            <a:endParaRPr lang="en-IN" dirty="0"/>
          </a:p>
          <a:p>
            <a:pPr marL="0" indent="0" algn="ctr">
              <a:buNone/>
            </a:pPr>
            <a:r>
              <a:rPr lang="en-IN" b="1" dirty="0">
                <a:solidFill>
                  <a:srgbClr val="002060"/>
                </a:solidFill>
              </a:rPr>
              <a:t>This scheme is implemented to all government and aided schools. </a:t>
            </a:r>
          </a:p>
          <a:p>
            <a:pPr marL="0" indent="0" algn="ctr">
              <a:buNone/>
            </a:pPr>
            <a:r>
              <a:rPr lang="en-IN" b="1" dirty="0">
                <a:solidFill>
                  <a:srgbClr val="002060"/>
                </a:solidFill>
              </a:rPr>
              <a:t>Children belonging to General category, Landless labourers(LL), SC/ST/OBC .</a:t>
            </a:r>
          </a:p>
          <a:p>
            <a:endParaRPr lang="en-IN" sz="2900" dirty="0"/>
          </a:p>
          <a:p>
            <a:pPr algn="ctr"/>
            <a:r>
              <a:rPr lang="en-IN" sz="2900" u="sng" dirty="0"/>
              <a:t>Eligibility Criteria</a:t>
            </a:r>
            <a:endParaRPr lang="en-IN" sz="2900" dirty="0"/>
          </a:p>
          <a:p>
            <a:r>
              <a:rPr lang="en-IN" sz="2900" dirty="0"/>
              <a:t>From Std. </a:t>
            </a:r>
            <a:r>
              <a:rPr lang="en-IN" sz="2900" dirty="0" err="1"/>
              <a:t>Vth</a:t>
            </a:r>
            <a:r>
              <a:rPr lang="en-IN" sz="2900" dirty="0"/>
              <a:t> to </a:t>
            </a:r>
            <a:r>
              <a:rPr lang="en-IN" sz="2900" dirty="0" err="1"/>
              <a:t>Xth</a:t>
            </a:r>
            <a:r>
              <a:rPr lang="en-IN" sz="2900" dirty="0"/>
              <a:t>. Exam is conducted by SCERT(State Council of </a:t>
            </a:r>
            <a:r>
              <a:rPr lang="en-IN" sz="2900" dirty="0" err="1"/>
              <a:t>Education,Research</a:t>
            </a:r>
            <a:r>
              <a:rPr lang="en-IN" sz="2900" dirty="0"/>
              <a:t> &amp; Training.(</a:t>
            </a:r>
            <a:r>
              <a:rPr lang="en-IN" sz="2900" dirty="0" err="1"/>
              <a:t>Porvorim</a:t>
            </a:r>
            <a:r>
              <a:rPr lang="en-IN" sz="2900" dirty="0"/>
              <a:t>) of IV </a:t>
            </a:r>
            <a:r>
              <a:rPr lang="en-IN" sz="2900" dirty="0" err="1"/>
              <a:t>Std</a:t>
            </a:r>
            <a:r>
              <a:rPr lang="en-IN" sz="2900" dirty="0"/>
              <a:t> at Primary level and those students who are passed they are eligible for the scholarship</a:t>
            </a:r>
          </a:p>
          <a:p>
            <a:endParaRPr lang="en-IN" sz="2900" dirty="0"/>
          </a:p>
          <a:p>
            <a:pPr algn="ctr"/>
            <a:r>
              <a:rPr lang="en-IN" sz="2900" u="sng" dirty="0"/>
              <a:t>Pattern of Assistance and Type</a:t>
            </a:r>
            <a:endParaRPr lang="en-IN" sz="2900" dirty="0"/>
          </a:p>
          <a:p>
            <a:r>
              <a:rPr lang="en-IN" sz="2900" dirty="0"/>
              <a:t>Rs.2000/- per student per annum through E.C.S Mode</a:t>
            </a:r>
          </a:p>
          <a:p>
            <a:pPr marL="0" indent="0">
              <a:buNone/>
            </a:pPr>
            <a:r>
              <a:rPr lang="en-IN" sz="2900" dirty="0"/>
              <a:t> </a:t>
            </a:r>
          </a:p>
          <a:p>
            <a:pPr algn="ctr"/>
            <a:r>
              <a:rPr lang="en-IN" sz="2900" u="sng" dirty="0"/>
              <a:t>Procedure formality to be done</a:t>
            </a:r>
            <a:endParaRPr lang="en-IN" sz="2900" dirty="0"/>
          </a:p>
          <a:p>
            <a:r>
              <a:rPr lang="en-IN" sz="2900" dirty="0"/>
              <a:t>Renewal Applications received from the Institutions for every year after scrutiny of applications,  bills are prepared and forwarded to the Directorate of Accounts, </a:t>
            </a:r>
            <a:r>
              <a:rPr lang="en-IN" sz="2900" dirty="0" err="1"/>
              <a:t>Panaji</a:t>
            </a:r>
            <a:r>
              <a:rPr lang="en-IN" sz="2900" dirty="0"/>
              <a:t> to release the amount.</a:t>
            </a:r>
          </a:p>
          <a:p>
            <a:endParaRPr lang="en-IN" sz="2900" dirty="0"/>
          </a:p>
          <a:p>
            <a:pPr algn="ctr"/>
            <a:r>
              <a:rPr lang="en-IN" sz="2900" u="sng" dirty="0"/>
              <a:t>Time limit of Disposal	</a:t>
            </a:r>
            <a:endParaRPr lang="en-IN" sz="2900" dirty="0"/>
          </a:p>
          <a:p>
            <a:r>
              <a:rPr lang="en-IN" sz="2900" dirty="0"/>
              <a:t>Before the end of Financial Year.</a:t>
            </a:r>
          </a:p>
          <a:p>
            <a:endParaRPr lang="en-IN" dirty="0"/>
          </a:p>
          <a:p>
            <a:endParaRPr lang="en-IN" dirty="0"/>
          </a:p>
        </p:txBody>
      </p:sp>
    </p:spTree>
    <p:extLst>
      <p:ext uri="{BB962C8B-B14F-4D97-AF65-F5344CB8AC3E}">
        <p14:creationId xmlns:p14="http://schemas.microsoft.com/office/powerpoint/2010/main" val="17280287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i="1" u="sng" dirty="0"/>
              <a:t>14. Rajiv Gandhi </a:t>
            </a:r>
            <a:r>
              <a:rPr lang="en-IN" b="1" i="1" u="sng" dirty="0" err="1"/>
              <a:t>Shikshan</a:t>
            </a:r>
            <a:r>
              <a:rPr lang="en-IN" b="1" i="1" u="sng" dirty="0"/>
              <a:t> </a:t>
            </a:r>
            <a:r>
              <a:rPr lang="en-IN" b="1" i="1" u="sng" dirty="0" err="1"/>
              <a:t>Sahaya</a:t>
            </a:r>
            <a:r>
              <a:rPr lang="en-IN" b="1" i="1" u="sng" dirty="0"/>
              <a:t> </a:t>
            </a:r>
            <a:r>
              <a:rPr lang="en-IN" b="1" i="1" u="sng" dirty="0" err="1"/>
              <a:t>Yojana</a:t>
            </a:r>
            <a:r>
              <a:rPr lang="en-IN" b="1" i="1" u="sng" dirty="0"/>
              <a:t> Scholarship for EBC students.</a:t>
            </a:r>
            <a:endParaRPr lang="en-IN" dirty="0"/>
          </a:p>
        </p:txBody>
      </p:sp>
      <p:sp>
        <p:nvSpPr>
          <p:cNvPr id="3" name="Content Placeholder 2"/>
          <p:cNvSpPr>
            <a:spLocks noGrp="1"/>
          </p:cNvSpPr>
          <p:nvPr>
            <p:ph sz="quarter" idx="1"/>
          </p:nvPr>
        </p:nvSpPr>
        <p:spPr/>
        <p:txBody>
          <a:bodyPr>
            <a:normAutofit fontScale="62500" lnSpcReduction="20000"/>
          </a:bodyPr>
          <a:lstStyle/>
          <a:p>
            <a:pPr marL="0" indent="0" algn="ctr">
              <a:buNone/>
            </a:pPr>
            <a:endParaRPr lang="en-IN" dirty="0"/>
          </a:p>
          <a:p>
            <a:pPr marL="0" indent="0" algn="ctr">
              <a:buNone/>
            </a:pPr>
            <a:r>
              <a:rPr lang="en-IN" b="1" u="sng" dirty="0">
                <a:solidFill>
                  <a:srgbClr val="002060"/>
                </a:solidFill>
              </a:rPr>
              <a:t>Objective</a:t>
            </a:r>
            <a:endParaRPr lang="en-IN" dirty="0">
              <a:solidFill>
                <a:srgbClr val="002060"/>
              </a:solidFill>
            </a:endParaRPr>
          </a:p>
          <a:p>
            <a:pPr marL="0" indent="0" algn="ctr">
              <a:buNone/>
            </a:pPr>
            <a:r>
              <a:rPr lang="en-IN" dirty="0">
                <a:solidFill>
                  <a:srgbClr val="002060"/>
                </a:solidFill>
              </a:rPr>
              <a:t>Students studying from </a:t>
            </a:r>
            <a:r>
              <a:rPr lang="en-IN" dirty="0" err="1">
                <a:solidFill>
                  <a:srgbClr val="002060"/>
                </a:solidFill>
              </a:rPr>
              <a:t>Vth</a:t>
            </a:r>
            <a:r>
              <a:rPr lang="en-IN" dirty="0">
                <a:solidFill>
                  <a:srgbClr val="002060"/>
                </a:solidFill>
              </a:rPr>
              <a:t> to </a:t>
            </a:r>
            <a:r>
              <a:rPr lang="en-IN" dirty="0" err="1">
                <a:solidFill>
                  <a:srgbClr val="002060"/>
                </a:solidFill>
              </a:rPr>
              <a:t>Xth</a:t>
            </a:r>
            <a:r>
              <a:rPr lang="en-IN" dirty="0">
                <a:solidFill>
                  <a:srgbClr val="002060"/>
                </a:solidFill>
              </a:rPr>
              <a:t>. Income limit is </a:t>
            </a:r>
            <a:r>
              <a:rPr lang="en-IN" dirty="0" err="1">
                <a:solidFill>
                  <a:srgbClr val="002060"/>
                </a:solidFill>
              </a:rPr>
              <a:t>Rs</a:t>
            </a:r>
            <a:r>
              <a:rPr lang="en-IN" dirty="0">
                <a:solidFill>
                  <a:srgbClr val="002060"/>
                </a:solidFill>
              </a:rPr>
              <a:t>. 1,50,000/- p.a. only for the Economically Backward Classes.</a:t>
            </a:r>
          </a:p>
          <a:p>
            <a:endParaRPr lang="en-IN" dirty="0"/>
          </a:p>
          <a:p>
            <a:pPr marL="0" indent="0" algn="ctr">
              <a:buNone/>
            </a:pPr>
            <a:r>
              <a:rPr lang="en-IN" b="1" u="sng" dirty="0"/>
              <a:t>Eligibility Criteria</a:t>
            </a:r>
            <a:endParaRPr lang="en-IN" b="1" dirty="0"/>
          </a:p>
          <a:p>
            <a:pPr marL="0" indent="0" algn="ctr">
              <a:buNone/>
            </a:pPr>
            <a:r>
              <a:rPr lang="en-IN" dirty="0"/>
              <a:t>Parents income of the students should not exceed </a:t>
            </a:r>
            <a:r>
              <a:rPr lang="en-IN" dirty="0" err="1"/>
              <a:t>Rs</a:t>
            </a:r>
            <a:r>
              <a:rPr lang="en-IN" dirty="0"/>
              <a:t>. 1,50,000/-</a:t>
            </a:r>
          </a:p>
          <a:p>
            <a:pPr marL="0" indent="0">
              <a:buNone/>
            </a:pPr>
            <a:r>
              <a:rPr lang="en-IN" b="1" dirty="0"/>
              <a:t> </a:t>
            </a:r>
            <a:endParaRPr lang="en-IN" dirty="0"/>
          </a:p>
          <a:p>
            <a:pPr marL="0" indent="0" algn="ctr">
              <a:buNone/>
            </a:pPr>
            <a:r>
              <a:rPr lang="en-IN" b="1" u="sng" dirty="0"/>
              <a:t>Pattern of Assistance and Type</a:t>
            </a:r>
            <a:endParaRPr lang="en-IN" b="1" dirty="0"/>
          </a:p>
          <a:p>
            <a:pPr marL="0" indent="0" algn="ctr">
              <a:buNone/>
            </a:pPr>
            <a:r>
              <a:rPr lang="en-IN" dirty="0" err="1"/>
              <a:t>Vth</a:t>
            </a:r>
            <a:r>
              <a:rPr lang="en-IN" dirty="0"/>
              <a:t> to </a:t>
            </a:r>
            <a:r>
              <a:rPr lang="en-IN" dirty="0" err="1"/>
              <a:t>VIIth</a:t>
            </a:r>
            <a:r>
              <a:rPr lang="en-IN" dirty="0"/>
              <a:t> – 250/- p.a. </a:t>
            </a:r>
            <a:r>
              <a:rPr lang="en-IN" dirty="0" err="1"/>
              <a:t>VIIIth</a:t>
            </a:r>
            <a:r>
              <a:rPr lang="en-IN" dirty="0"/>
              <a:t> to </a:t>
            </a:r>
            <a:r>
              <a:rPr lang="en-IN" dirty="0" err="1"/>
              <a:t>Xth</a:t>
            </a:r>
            <a:r>
              <a:rPr lang="en-IN" dirty="0"/>
              <a:t> </a:t>
            </a:r>
            <a:r>
              <a:rPr lang="en-IN" dirty="0" err="1"/>
              <a:t>Rs</a:t>
            </a:r>
            <a:r>
              <a:rPr lang="en-IN" dirty="0"/>
              <a:t>. 400/- p.a. through E.C.S Mode.</a:t>
            </a:r>
          </a:p>
          <a:p>
            <a:endParaRPr lang="en-IN" dirty="0"/>
          </a:p>
          <a:p>
            <a:pPr marL="0" indent="0" algn="ctr">
              <a:buNone/>
            </a:pPr>
            <a:r>
              <a:rPr lang="en-IN" b="1" u="sng" dirty="0"/>
              <a:t>Procedure formality to be done</a:t>
            </a:r>
            <a:r>
              <a:rPr lang="en-IN" b="1" dirty="0"/>
              <a:t> </a:t>
            </a:r>
          </a:p>
          <a:p>
            <a:pPr marL="0" indent="0" algn="ctr">
              <a:buNone/>
            </a:pPr>
            <a:r>
              <a:rPr lang="en-IN" dirty="0"/>
              <a:t>Renewal Applications received from the Institutions  for every year after scrutiny of Applications we prepare bills and forwarded to the Directorate of Accounts, </a:t>
            </a:r>
            <a:r>
              <a:rPr lang="en-IN" dirty="0" err="1"/>
              <a:t>Panaji</a:t>
            </a:r>
            <a:r>
              <a:rPr lang="en-IN" dirty="0"/>
              <a:t> to release the amount.</a:t>
            </a:r>
          </a:p>
          <a:p>
            <a:pPr marL="0" indent="0">
              <a:buNone/>
            </a:pPr>
            <a:endParaRPr lang="en-IN" dirty="0"/>
          </a:p>
          <a:p>
            <a:pPr marL="0" indent="0" algn="ctr">
              <a:buNone/>
            </a:pPr>
            <a:r>
              <a:rPr lang="en-IN" b="1" u="sng" dirty="0"/>
              <a:t>Time limit of Disposal</a:t>
            </a:r>
            <a:endParaRPr lang="en-IN" b="1" dirty="0"/>
          </a:p>
          <a:p>
            <a:pPr marL="0" indent="0" algn="ctr">
              <a:buNone/>
            </a:pPr>
            <a:r>
              <a:rPr lang="en-IN" dirty="0"/>
              <a:t>Before the end of Financial Year.</a:t>
            </a:r>
          </a:p>
          <a:p>
            <a:endParaRPr lang="en-IN" dirty="0"/>
          </a:p>
        </p:txBody>
      </p:sp>
    </p:spTree>
    <p:extLst>
      <p:ext uri="{BB962C8B-B14F-4D97-AF65-F5344CB8AC3E}">
        <p14:creationId xmlns:p14="http://schemas.microsoft.com/office/powerpoint/2010/main" val="32904415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758952"/>
          </a:xfrm>
        </p:spPr>
        <p:txBody>
          <a:bodyPr>
            <a:noAutofit/>
          </a:bodyPr>
          <a:lstStyle/>
          <a:p>
            <a:r>
              <a:rPr lang="en-US" sz="1800" b="1" i="1" u="sng" dirty="0"/>
              <a:t>15.Financial Assistance under Opportunity Cost to the Students  belonging to Schedule Tribe and Schedule Caste categories</a:t>
            </a:r>
            <a:r>
              <a:rPr lang="en-US" sz="1800" i="1" u="sng" dirty="0"/>
              <a:t> </a:t>
            </a:r>
            <a:r>
              <a:rPr lang="en-US" sz="1800" b="1" i="1" u="sng" dirty="0"/>
              <a:t>from Std I to XII.</a:t>
            </a:r>
            <a:r>
              <a:rPr lang="en-US" sz="1800" i="1" u="sng" dirty="0"/>
              <a:t> </a:t>
            </a:r>
            <a:r>
              <a:rPr lang="en-US" sz="1800" b="1" i="1" u="sng" dirty="0"/>
              <a:t>(State Scheme)</a:t>
            </a:r>
            <a:endParaRPr lang="en-IN" sz="1800" dirty="0"/>
          </a:p>
        </p:txBody>
      </p:sp>
      <p:sp>
        <p:nvSpPr>
          <p:cNvPr id="3" name="Content Placeholder 2"/>
          <p:cNvSpPr>
            <a:spLocks noGrp="1"/>
          </p:cNvSpPr>
          <p:nvPr>
            <p:ph sz="quarter" idx="1"/>
          </p:nvPr>
        </p:nvSpPr>
        <p:spPr/>
        <p:txBody>
          <a:bodyPr>
            <a:normAutofit fontScale="70000" lnSpcReduction="20000"/>
          </a:bodyPr>
          <a:lstStyle/>
          <a:p>
            <a:endParaRPr lang="en-IN" dirty="0"/>
          </a:p>
          <a:p>
            <a:pPr marL="0" lvl="0" indent="0" eaLnBrk="0" fontAlgn="base" hangingPunct="0">
              <a:spcBef>
                <a:spcPct val="0"/>
              </a:spcBef>
              <a:spcAft>
                <a:spcPct val="0"/>
              </a:spcAft>
              <a:buClrTx/>
              <a:buSzTx/>
              <a:buNone/>
            </a:pPr>
            <a:r>
              <a:rPr lang="en-US" sz="2800" dirty="0">
                <a:latin typeface="Bookman Old Style" pitchFamily="18" charset="0"/>
                <a:ea typeface="Times New Roman" pitchFamily="18" charset="0"/>
                <a:cs typeface="Arial" pitchFamily="34" charset="0"/>
              </a:rPr>
              <a:t>This Scheme is only for the students belonging to Schedule Tribe and Schedule Caste categories. Income of the parents should not exceed Rs. 1,50,000/- p.a. amount and mode of payment.</a:t>
            </a:r>
            <a:endParaRPr lang="en-US" sz="1400" dirty="0">
              <a:latin typeface="Arial" pitchFamily="34" charset="0"/>
              <a:cs typeface="Arial" pitchFamily="34" charset="0"/>
            </a:endParaRPr>
          </a:p>
          <a:p>
            <a:pPr marL="0" lvl="0" indent="0" eaLnBrk="0" fontAlgn="base" hangingPunct="0">
              <a:spcBef>
                <a:spcPct val="0"/>
              </a:spcBef>
              <a:spcAft>
                <a:spcPct val="0"/>
              </a:spcAft>
              <a:buClrTx/>
              <a:buSzTx/>
              <a:buNone/>
            </a:pPr>
            <a:r>
              <a:rPr lang="en-US" sz="2800" dirty="0">
                <a:latin typeface="Bookman Old Style" pitchFamily="18" charset="0"/>
                <a:ea typeface="Times New Roman" pitchFamily="18" charset="0"/>
                <a:cs typeface="Arial" pitchFamily="34" charset="0"/>
              </a:rPr>
              <a:t>I to IV </a:t>
            </a:r>
            <a:r>
              <a:rPr lang="en-US" sz="2800" dirty="0">
                <a:latin typeface="Calibri"/>
                <a:ea typeface="Times New Roman" pitchFamily="18" charset="0"/>
                <a:cs typeface="Arial" pitchFamily="34" charset="0"/>
              </a:rPr>
              <a:t>–</a:t>
            </a:r>
            <a:r>
              <a:rPr lang="en-US" sz="2800" dirty="0">
                <a:latin typeface="Bookman Old Style" pitchFamily="18" charset="0"/>
                <a:ea typeface="Times New Roman" pitchFamily="18" charset="0"/>
                <a:cs typeface="Arial" pitchFamily="34" charset="0"/>
              </a:rPr>
              <a:t> </a:t>
            </a:r>
            <a:r>
              <a:rPr lang="en-US" sz="2800" dirty="0" err="1">
                <a:latin typeface="Bookman Old Style" pitchFamily="18" charset="0"/>
                <a:ea typeface="Times New Roman" pitchFamily="18" charset="0"/>
                <a:cs typeface="Arial" pitchFamily="34" charset="0"/>
              </a:rPr>
              <a:t>Std</a:t>
            </a:r>
            <a:r>
              <a:rPr lang="en-US" sz="2800" dirty="0">
                <a:latin typeface="Bookman Old Style" pitchFamily="18" charset="0"/>
                <a:ea typeface="Times New Roman" pitchFamily="18" charset="0"/>
                <a:cs typeface="Arial" pitchFamily="34" charset="0"/>
              </a:rPr>
              <a:t> </a:t>
            </a:r>
            <a:r>
              <a:rPr lang="en-US" sz="2800" dirty="0" err="1">
                <a:latin typeface="Bookman Old Style" pitchFamily="18" charset="0"/>
                <a:ea typeface="Times New Roman" pitchFamily="18" charset="0"/>
                <a:cs typeface="Arial" pitchFamily="34" charset="0"/>
              </a:rPr>
              <a:t>Rs</a:t>
            </a:r>
            <a:r>
              <a:rPr lang="en-US" sz="2800" dirty="0">
                <a:latin typeface="Bookman Old Style" pitchFamily="18" charset="0"/>
                <a:ea typeface="Times New Roman" pitchFamily="18" charset="0"/>
                <a:cs typeface="Arial" pitchFamily="34" charset="0"/>
              </a:rPr>
              <a:t>. 750/- per annum.</a:t>
            </a:r>
            <a:endParaRPr lang="en-US" sz="1400" dirty="0">
              <a:latin typeface="Arial" pitchFamily="34" charset="0"/>
              <a:cs typeface="Arial" pitchFamily="34" charset="0"/>
            </a:endParaRPr>
          </a:p>
          <a:p>
            <a:pPr marL="0" lvl="0" indent="0" eaLnBrk="0" fontAlgn="base" hangingPunct="0">
              <a:spcBef>
                <a:spcPct val="0"/>
              </a:spcBef>
              <a:spcAft>
                <a:spcPct val="0"/>
              </a:spcAft>
              <a:buClrTx/>
              <a:buSzTx/>
              <a:buNone/>
            </a:pPr>
            <a:r>
              <a:rPr lang="en-US" sz="2800" dirty="0" err="1">
                <a:latin typeface="Bookman Old Style" pitchFamily="18" charset="0"/>
                <a:ea typeface="Times New Roman" pitchFamily="18" charset="0"/>
                <a:cs typeface="Arial" pitchFamily="34" charset="0"/>
              </a:rPr>
              <a:t>Std</a:t>
            </a:r>
            <a:r>
              <a:rPr lang="en-US" sz="2800" dirty="0">
                <a:latin typeface="Bookman Old Style" pitchFamily="18" charset="0"/>
                <a:ea typeface="Times New Roman" pitchFamily="18" charset="0"/>
                <a:cs typeface="Arial" pitchFamily="34" charset="0"/>
              </a:rPr>
              <a:t> V to VII --  </a:t>
            </a:r>
            <a:r>
              <a:rPr lang="en-US" sz="2800" dirty="0" err="1">
                <a:latin typeface="Bookman Old Style" pitchFamily="18" charset="0"/>
                <a:ea typeface="Times New Roman" pitchFamily="18" charset="0"/>
                <a:cs typeface="Arial" pitchFamily="34" charset="0"/>
              </a:rPr>
              <a:t>Rs</a:t>
            </a:r>
            <a:r>
              <a:rPr lang="en-US" sz="2800" dirty="0">
                <a:latin typeface="Bookman Old Style" pitchFamily="18" charset="0"/>
                <a:ea typeface="Times New Roman" pitchFamily="18" charset="0"/>
                <a:cs typeface="Arial" pitchFamily="34" charset="0"/>
              </a:rPr>
              <a:t>. 1000/- per annum.</a:t>
            </a:r>
            <a:endParaRPr lang="en-US" sz="1400" dirty="0">
              <a:latin typeface="Arial" pitchFamily="34" charset="0"/>
              <a:cs typeface="Arial" pitchFamily="34" charset="0"/>
            </a:endParaRPr>
          </a:p>
          <a:p>
            <a:pPr marL="0" lvl="0" indent="0" eaLnBrk="0" fontAlgn="base" hangingPunct="0">
              <a:spcBef>
                <a:spcPct val="0"/>
              </a:spcBef>
              <a:spcAft>
                <a:spcPct val="0"/>
              </a:spcAft>
              <a:buClrTx/>
              <a:buSzTx/>
              <a:buNone/>
            </a:pPr>
            <a:r>
              <a:rPr lang="en-US" sz="2800" dirty="0" err="1">
                <a:latin typeface="Bookman Old Style" pitchFamily="18" charset="0"/>
                <a:ea typeface="Times New Roman" pitchFamily="18" charset="0"/>
                <a:cs typeface="Arial" pitchFamily="34" charset="0"/>
              </a:rPr>
              <a:t>Std</a:t>
            </a:r>
            <a:r>
              <a:rPr lang="en-US" sz="2800" dirty="0">
                <a:latin typeface="Bookman Old Style" pitchFamily="18" charset="0"/>
                <a:ea typeface="Times New Roman" pitchFamily="18" charset="0"/>
                <a:cs typeface="Arial" pitchFamily="34" charset="0"/>
              </a:rPr>
              <a:t> VIII to X</a:t>
            </a:r>
            <a:r>
              <a:rPr lang="en-US" sz="2800" dirty="0">
                <a:latin typeface="Calibri"/>
                <a:ea typeface="Times New Roman" pitchFamily="18" charset="0"/>
                <a:cs typeface="Arial" pitchFamily="34" charset="0"/>
              </a:rPr>
              <a:t>—</a:t>
            </a:r>
            <a:r>
              <a:rPr lang="en-US" sz="2800" dirty="0" err="1">
                <a:latin typeface="Bookman Old Style" pitchFamily="18" charset="0"/>
                <a:ea typeface="Times New Roman" pitchFamily="18" charset="0"/>
                <a:cs typeface="Arial" pitchFamily="34" charset="0"/>
              </a:rPr>
              <a:t>Rs</a:t>
            </a:r>
            <a:r>
              <a:rPr lang="en-US" sz="2800" dirty="0">
                <a:latin typeface="Bookman Old Style" pitchFamily="18" charset="0"/>
                <a:ea typeface="Times New Roman" pitchFamily="18" charset="0"/>
                <a:cs typeface="Arial" pitchFamily="34" charset="0"/>
              </a:rPr>
              <a:t>.  1200/- per annum.</a:t>
            </a:r>
            <a:endParaRPr lang="en-US" sz="1400" dirty="0">
              <a:latin typeface="Arial" pitchFamily="34" charset="0"/>
              <a:cs typeface="Arial" pitchFamily="34" charset="0"/>
            </a:endParaRPr>
          </a:p>
          <a:p>
            <a:pPr marL="0" lvl="0" indent="0" eaLnBrk="0" fontAlgn="base" hangingPunct="0">
              <a:spcBef>
                <a:spcPct val="0"/>
              </a:spcBef>
              <a:spcAft>
                <a:spcPct val="0"/>
              </a:spcAft>
              <a:buClrTx/>
              <a:buSzTx/>
              <a:buNone/>
            </a:pPr>
            <a:r>
              <a:rPr lang="en-US" sz="2800" dirty="0" err="1">
                <a:latin typeface="Bookman Old Style" pitchFamily="18" charset="0"/>
                <a:ea typeface="Times New Roman" pitchFamily="18" charset="0"/>
                <a:cs typeface="Arial" pitchFamily="34" charset="0"/>
              </a:rPr>
              <a:t>Std</a:t>
            </a:r>
            <a:r>
              <a:rPr lang="en-US" sz="2800" dirty="0">
                <a:latin typeface="Bookman Old Style" pitchFamily="18" charset="0"/>
                <a:ea typeface="Times New Roman" pitchFamily="18" charset="0"/>
                <a:cs typeface="Arial" pitchFamily="34" charset="0"/>
              </a:rPr>
              <a:t> XI to XII</a:t>
            </a:r>
            <a:r>
              <a:rPr lang="en-US" sz="2800" dirty="0">
                <a:latin typeface="Calibri"/>
                <a:ea typeface="Times New Roman" pitchFamily="18" charset="0"/>
                <a:cs typeface="Arial" pitchFamily="34" charset="0"/>
              </a:rPr>
              <a:t>—</a:t>
            </a:r>
            <a:r>
              <a:rPr lang="en-US" sz="2800" dirty="0" err="1">
                <a:latin typeface="Bookman Old Style" pitchFamily="18" charset="0"/>
                <a:ea typeface="Times New Roman" pitchFamily="18" charset="0"/>
                <a:cs typeface="Arial" pitchFamily="34" charset="0"/>
              </a:rPr>
              <a:t>Rs</a:t>
            </a:r>
            <a:r>
              <a:rPr lang="en-US" sz="2800" dirty="0">
                <a:latin typeface="Bookman Old Style" pitchFamily="18" charset="0"/>
                <a:ea typeface="Times New Roman" pitchFamily="18" charset="0"/>
                <a:cs typeface="Arial" pitchFamily="34" charset="0"/>
              </a:rPr>
              <a:t> 1500/- per annum.</a:t>
            </a:r>
          </a:p>
          <a:p>
            <a:pPr marL="0" lvl="0" indent="0" eaLnBrk="0" fontAlgn="base" hangingPunct="0">
              <a:spcBef>
                <a:spcPct val="0"/>
              </a:spcBef>
              <a:spcAft>
                <a:spcPct val="0"/>
              </a:spcAft>
              <a:buClrTx/>
              <a:buSzTx/>
              <a:buNone/>
            </a:pPr>
            <a:endParaRPr lang="en-US" sz="1400" dirty="0">
              <a:latin typeface="Arial" pitchFamily="34" charset="0"/>
              <a:cs typeface="Arial" pitchFamily="34" charset="0"/>
            </a:endParaRPr>
          </a:p>
          <a:p>
            <a:pPr marL="0" lvl="0" indent="0" algn="ctr" eaLnBrk="0" fontAlgn="base" hangingPunct="0">
              <a:spcBef>
                <a:spcPct val="0"/>
              </a:spcBef>
              <a:spcAft>
                <a:spcPct val="0"/>
              </a:spcAft>
              <a:buClrTx/>
              <a:buSzTx/>
              <a:buNone/>
            </a:pPr>
            <a:r>
              <a:rPr lang="en-US" sz="2800" b="1" dirty="0">
                <a:solidFill>
                  <a:srgbClr val="002060"/>
                </a:solidFill>
                <a:latin typeface="Bookman Old Style" pitchFamily="18" charset="0"/>
                <a:ea typeface="Times New Roman" pitchFamily="18" charset="0"/>
                <a:cs typeface="Arial" pitchFamily="34" charset="0"/>
              </a:rPr>
              <a:t>Objective of the Scheme:-	</a:t>
            </a:r>
          </a:p>
          <a:p>
            <a:pPr marL="0" lvl="0" indent="0" algn="ctr" eaLnBrk="0" fontAlgn="base" hangingPunct="0">
              <a:spcBef>
                <a:spcPct val="0"/>
              </a:spcBef>
              <a:spcAft>
                <a:spcPct val="0"/>
              </a:spcAft>
              <a:buClrTx/>
              <a:buSzTx/>
              <a:buNone/>
            </a:pPr>
            <a:r>
              <a:rPr lang="en-US" sz="2800" b="1" dirty="0">
                <a:solidFill>
                  <a:srgbClr val="002060"/>
                </a:solidFill>
                <a:latin typeface="Bookman Old Style" pitchFamily="18" charset="0"/>
                <a:ea typeface="Times New Roman" pitchFamily="18" charset="0"/>
                <a:cs typeface="Arial" pitchFamily="34" charset="0"/>
              </a:rPr>
              <a:t>To improve Educational Status of Children belonging to SC/ ST Categories and curb the tendency for such children to drop out from  the  School studying from I to XII </a:t>
            </a:r>
            <a:r>
              <a:rPr lang="en-US" sz="2800" b="1" dirty="0" err="1">
                <a:solidFill>
                  <a:srgbClr val="002060"/>
                </a:solidFill>
                <a:latin typeface="Bookman Old Style" pitchFamily="18" charset="0"/>
                <a:ea typeface="Times New Roman" pitchFamily="18" charset="0"/>
                <a:cs typeface="Arial" pitchFamily="34" charset="0"/>
              </a:rPr>
              <a:t>Std</a:t>
            </a:r>
            <a:r>
              <a:rPr lang="en-US" sz="2800" b="1" dirty="0">
                <a:solidFill>
                  <a:srgbClr val="002060"/>
                </a:solidFill>
                <a:latin typeface="Bookman Old Style" pitchFamily="18" charset="0"/>
                <a:ea typeface="Times New Roman" pitchFamily="18" charset="0"/>
                <a:cs typeface="Arial" pitchFamily="34" charset="0"/>
              </a:rPr>
              <a:t>  by providing   Financial Assistance to  the  Parents. Student should be belonging to either SC/ ST Categories. The Parents Annual income should not exceed </a:t>
            </a:r>
            <a:r>
              <a:rPr lang="en-US" sz="2800" b="1" dirty="0" err="1">
                <a:solidFill>
                  <a:srgbClr val="002060"/>
                </a:solidFill>
                <a:latin typeface="Bookman Old Style" pitchFamily="18" charset="0"/>
                <a:ea typeface="Times New Roman" pitchFamily="18" charset="0"/>
                <a:cs typeface="Arial" pitchFamily="34" charset="0"/>
              </a:rPr>
              <a:t>Rs</a:t>
            </a:r>
            <a:r>
              <a:rPr lang="en-US" sz="2800" b="1" dirty="0">
                <a:solidFill>
                  <a:srgbClr val="002060"/>
                </a:solidFill>
                <a:latin typeface="Bookman Old Style" pitchFamily="18" charset="0"/>
                <a:ea typeface="Times New Roman" pitchFamily="18" charset="0"/>
                <a:cs typeface="Arial" pitchFamily="34" charset="0"/>
              </a:rPr>
              <a:t> 1,50,000/-. This scheme is of State Govt. Plan Scheme. </a:t>
            </a:r>
            <a:endParaRPr lang="en-US" sz="1400" b="1" dirty="0">
              <a:solidFill>
                <a:srgbClr val="002060"/>
              </a:solidFill>
              <a:latin typeface="Arial" pitchFamily="34" charset="0"/>
              <a:cs typeface="Arial" pitchFamily="34" charset="0"/>
            </a:endParaRPr>
          </a:p>
          <a:p>
            <a:endParaRPr lang="en-IN" b="1" dirty="0">
              <a:solidFill>
                <a:srgbClr val="002060"/>
              </a:solidFill>
            </a:endParaRPr>
          </a:p>
        </p:txBody>
      </p:sp>
    </p:spTree>
    <p:extLst>
      <p:ext uri="{BB962C8B-B14F-4D97-AF65-F5344CB8AC3E}">
        <p14:creationId xmlns:p14="http://schemas.microsoft.com/office/powerpoint/2010/main" val="11956319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307848"/>
            <a:ext cx="8534400" cy="758952"/>
          </a:xfrm>
        </p:spPr>
        <p:txBody>
          <a:bodyPr>
            <a:normAutofit fontScale="90000"/>
          </a:bodyPr>
          <a:lstStyle/>
          <a:p>
            <a:r>
              <a:rPr lang="en-IN" b="1" i="1" u="sng" dirty="0"/>
              <a:t>16. Scheme for Children with Special Needs, 2018</a:t>
            </a:r>
            <a:endParaRPr lang="en-IN" dirty="0"/>
          </a:p>
        </p:txBody>
      </p:sp>
      <p:sp>
        <p:nvSpPr>
          <p:cNvPr id="3" name="Content Placeholder 2"/>
          <p:cNvSpPr>
            <a:spLocks noGrp="1"/>
          </p:cNvSpPr>
          <p:nvPr>
            <p:ph sz="quarter" idx="1"/>
          </p:nvPr>
        </p:nvSpPr>
        <p:spPr/>
        <p:txBody>
          <a:bodyPr>
            <a:normAutofit fontScale="77500" lnSpcReduction="20000"/>
          </a:bodyPr>
          <a:lstStyle/>
          <a:p>
            <a:pPr marL="0" indent="0" algn="ctr">
              <a:buNone/>
            </a:pPr>
            <a:r>
              <a:rPr lang="en-IN" dirty="0"/>
              <a:t>The Scheme for Children with Special Needs has been revised from 27</a:t>
            </a:r>
            <a:r>
              <a:rPr lang="en-IN" baseline="30000" dirty="0"/>
              <a:t>th</a:t>
            </a:r>
            <a:r>
              <a:rPr lang="en-IN" dirty="0"/>
              <a:t> December, 2018 to give more comprehensive and robust approach to meet the educational needs of children with disabilities in Goa.</a:t>
            </a:r>
          </a:p>
          <a:p>
            <a:endParaRPr lang="en-IN" dirty="0"/>
          </a:p>
          <a:p>
            <a:r>
              <a:rPr lang="en-IN" dirty="0"/>
              <a:t>The main objective of the Scheme is to provide a better educational environment to Children with Special Needs studying in Special Schools and  Regular Schools practicing inclusive education by providing them individual assistance and also by awarding financial grants to Special Schools and  regular schools practicing inclusive education as an incentive for upgrading and enhancing educational facilities for  specially abled children.</a:t>
            </a:r>
          </a:p>
          <a:p>
            <a:endParaRPr lang="en-IN" dirty="0"/>
          </a:p>
          <a:p>
            <a:r>
              <a:rPr lang="en-IN" dirty="0"/>
              <a:t>This scheme is implemented through Directorate of Education in all the existing 28 Special Schools and 49 Regular Schools having Resource Room and Life Skill Resource room in the State of Goa where all types of children with disabilities are admitted.</a:t>
            </a:r>
          </a:p>
          <a:p>
            <a:endParaRPr lang="en-IN" dirty="0"/>
          </a:p>
        </p:txBody>
      </p:sp>
    </p:spTree>
    <p:extLst>
      <p:ext uri="{BB962C8B-B14F-4D97-AF65-F5344CB8AC3E}">
        <p14:creationId xmlns:p14="http://schemas.microsoft.com/office/powerpoint/2010/main" val="28964243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307848"/>
            <a:ext cx="8534400" cy="758952"/>
          </a:xfrm>
        </p:spPr>
        <p:txBody>
          <a:bodyPr>
            <a:normAutofit fontScale="90000"/>
          </a:bodyPr>
          <a:lstStyle/>
          <a:p>
            <a:r>
              <a:rPr lang="en-IN" b="1" i="1" u="sng" dirty="0"/>
              <a:t>17. Scheme for Children with Special Needs, 2018</a:t>
            </a:r>
            <a:endParaRPr lang="en-IN" dirty="0"/>
          </a:p>
        </p:txBody>
      </p:sp>
      <p:sp>
        <p:nvSpPr>
          <p:cNvPr id="3" name="Content Placeholder 2"/>
          <p:cNvSpPr>
            <a:spLocks noGrp="1"/>
          </p:cNvSpPr>
          <p:nvPr>
            <p:ph sz="quarter" idx="1"/>
          </p:nvPr>
        </p:nvSpPr>
        <p:spPr/>
        <p:txBody>
          <a:bodyPr>
            <a:normAutofit fontScale="62500" lnSpcReduction="20000"/>
          </a:bodyPr>
          <a:lstStyle/>
          <a:p>
            <a:r>
              <a:rPr lang="en-IN" dirty="0"/>
              <a:t>Under the Scheme, the following assistance shall be  available under the first component of the scheme and  given to children studying in the regular as well as special schools through Direct Benefit Transfer (DBT) to their Bank Account as per the revised rates. They are as under: </a:t>
            </a:r>
          </a:p>
          <a:p>
            <a:pPr>
              <a:buNone/>
            </a:pPr>
            <a:endParaRPr lang="en-IN" dirty="0"/>
          </a:p>
          <a:p>
            <a:pPr lvl="0"/>
            <a:r>
              <a:rPr lang="en-IN" dirty="0">
                <a:solidFill>
                  <a:srgbClr val="FF0000"/>
                </a:solidFill>
              </a:rPr>
              <a:t>Grant of Rs.1500/- per annum towards Books/Note Books and stationery per child.</a:t>
            </a:r>
          </a:p>
          <a:p>
            <a:pPr lvl="0"/>
            <a:r>
              <a:rPr lang="en-IN" dirty="0">
                <a:solidFill>
                  <a:srgbClr val="FF0000"/>
                </a:solidFill>
              </a:rPr>
              <a:t>Travelling Allowance of Rs.550/- per month per child (not availing School Bus) based on the attendance of the students.</a:t>
            </a:r>
          </a:p>
          <a:p>
            <a:pPr lvl="0"/>
            <a:endParaRPr lang="en-IN" dirty="0"/>
          </a:p>
          <a:p>
            <a:pPr lvl="0"/>
            <a:r>
              <a:rPr lang="en-IN" dirty="0"/>
              <a:t>Expenses on equipment and therapeutic needs/medical expenses (certified by  Competent Authority) </a:t>
            </a:r>
            <a:r>
              <a:rPr lang="en-IN" dirty="0" err="1"/>
              <a:t>upto</a:t>
            </a:r>
            <a:r>
              <a:rPr lang="en-IN" dirty="0"/>
              <a:t> maximum of Rs.10,000/- once in 3 years per child (to be given in the first year)</a:t>
            </a:r>
          </a:p>
          <a:p>
            <a:r>
              <a:rPr lang="en-IN" dirty="0"/>
              <a:t>The following assistance shall be available under the 2</a:t>
            </a:r>
            <a:r>
              <a:rPr lang="en-IN" baseline="30000" dirty="0"/>
              <a:t>nd</a:t>
            </a:r>
            <a:r>
              <a:rPr lang="en-IN" dirty="0"/>
              <a:t> component of the scheme and shall be given to the institutions: </a:t>
            </a:r>
          </a:p>
          <a:p>
            <a:r>
              <a:rPr lang="en-IN" dirty="0"/>
              <a:t>Financial Assistance of Rs.400/- (for attendance &gt;=60%) or Rs.300/- (for attendance &gt;=45% but &lt;60%) per month per child to the school giving education for a maximum of 10 months of each academic year (Applicable to  special  schools and regular schools)</a:t>
            </a:r>
          </a:p>
          <a:p>
            <a:pPr marL="0" indent="0" algn="ctr">
              <a:buNone/>
            </a:pPr>
            <a:r>
              <a:rPr lang="en-IN" dirty="0"/>
              <a:t>.</a:t>
            </a:r>
          </a:p>
          <a:p>
            <a:endParaRPr lang="en-IN" dirty="0"/>
          </a:p>
        </p:txBody>
      </p:sp>
    </p:spTree>
    <p:extLst>
      <p:ext uri="{BB962C8B-B14F-4D97-AF65-F5344CB8AC3E}">
        <p14:creationId xmlns:p14="http://schemas.microsoft.com/office/powerpoint/2010/main" val="28964243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7848600" cy="1066800"/>
          </a:xfrm>
        </p:spPr>
        <p:txBody>
          <a:bodyPr>
            <a:noAutofit/>
          </a:bodyPr>
          <a:lstStyle/>
          <a:p>
            <a:br>
              <a:rPr lang="en-IN" sz="1600" dirty="0"/>
            </a:br>
            <a:r>
              <a:rPr lang="en-IN" sz="2400" b="1" i="1" u="sng" dirty="0"/>
              <a:t>1. National Talent Search Examination (NTSE) (National Scheme NCERT)</a:t>
            </a:r>
            <a:endParaRPr lang="en-IN" sz="2400" dirty="0"/>
          </a:p>
        </p:txBody>
      </p:sp>
      <p:sp>
        <p:nvSpPr>
          <p:cNvPr id="3" name="Content Placeholder 2"/>
          <p:cNvSpPr>
            <a:spLocks noGrp="1"/>
          </p:cNvSpPr>
          <p:nvPr>
            <p:ph sz="quarter" idx="1"/>
          </p:nvPr>
        </p:nvSpPr>
        <p:spPr>
          <a:xfrm>
            <a:off x="301752" y="1371600"/>
            <a:ext cx="8503920" cy="4876800"/>
          </a:xfrm>
        </p:spPr>
        <p:txBody>
          <a:bodyPr>
            <a:normAutofit fontScale="55000" lnSpcReduction="20000"/>
          </a:bodyPr>
          <a:lstStyle/>
          <a:p>
            <a:pPr marL="0" indent="0" algn="ctr">
              <a:buNone/>
            </a:pPr>
            <a:r>
              <a:rPr lang="en-IN" sz="3600" b="1" dirty="0"/>
              <a:t>Objective</a:t>
            </a:r>
          </a:p>
          <a:p>
            <a:pPr marL="0" indent="0" algn="ctr">
              <a:buNone/>
            </a:pPr>
            <a:r>
              <a:rPr lang="en-IN" sz="3300" b="1" dirty="0">
                <a:solidFill>
                  <a:srgbClr val="002060"/>
                </a:solidFill>
              </a:rPr>
              <a:t>The scheme is for students studying in class X ,is meant to identity the natural talent</a:t>
            </a:r>
            <a:r>
              <a:rPr lang="en-IN" sz="2900" b="1" dirty="0">
                <a:solidFill>
                  <a:srgbClr val="002060"/>
                </a:solidFill>
              </a:rPr>
              <a:t>.</a:t>
            </a:r>
          </a:p>
          <a:p>
            <a:endParaRPr lang="en-IN" sz="1600" dirty="0"/>
          </a:p>
          <a:p>
            <a:pPr marL="0" indent="0" algn="ctr">
              <a:buNone/>
            </a:pPr>
            <a:r>
              <a:rPr lang="en-IN" sz="2900" b="1" dirty="0"/>
              <a:t>Eligibility Criteria</a:t>
            </a:r>
          </a:p>
          <a:p>
            <a:r>
              <a:rPr lang="en-IN" sz="3300" dirty="0"/>
              <a:t>Student should have scored 60% or more marks in class IX exam . </a:t>
            </a:r>
          </a:p>
          <a:p>
            <a:r>
              <a:rPr lang="en-IN" sz="3300" dirty="0"/>
              <a:t>5% relaxation to SC/ST/EWS/PH candidates. </a:t>
            </a:r>
          </a:p>
          <a:p>
            <a:pPr marL="0" indent="0">
              <a:buNone/>
            </a:pPr>
            <a:endParaRPr lang="en-IN" sz="2500" dirty="0"/>
          </a:p>
          <a:p>
            <a:pPr marL="0" indent="0" algn="ctr">
              <a:buNone/>
            </a:pPr>
            <a:r>
              <a:rPr lang="en-IN" sz="2900" b="1" dirty="0"/>
              <a:t>Pattern of Assistance and type</a:t>
            </a:r>
          </a:p>
          <a:p>
            <a:pPr marL="0" indent="0" algn="ctr">
              <a:buNone/>
            </a:pPr>
            <a:r>
              <a:rPr lang="en-IN" sz="2900" b="1" dirty="0">
                <a:solidFill>
                  <a:srgbClr val="00B050"/>
                </a:solidFill>
              </a:rPr>
              <a:t>NCERT awards and pay scholarship from class x till Ph. D. Rs.1200/-per month from Class XI to Class XII, Rs.2000/- per month for undergraduates and post graduates and for Ph.D. is fixed in accordance with the UGC norms.</a:t>
            </a:r>
          </a:p>
          <a:p>
            <a:endParaRPr lang="en-IN" sz="1500" dirty="0"/>
          </a:p>
          <a:p>
            <a:pPr marL="0" indent="0" algn="ctr">
              <a:buNone/>
            </a:pPr>
            <a:r>
              <a:rPr lang="en-IN" sz="3300" b="1" dirty="0"/>
              <a:t>Procedure formality to be done</a:t>
            </a:r>
          </a:p>
          <a:p>
            <a:r>
              <a:rPr lang="en-IN" dirty="0"/>
              <a:t>Examination is conducted every year at two levels Stage I (State level) and Stage-II (National level)</a:t>
            </a:r>
          </a:p>
          <a:p>
            <a:pPr marL="0" indent="0" algn="ctr">
              <a:buNone/>
            </a:pPr>
            <a:r>
              <a:rPr lang="en-IN" sz="3300" b="1" dirty="0"/>
              <a:t>Time limit of Disposal</a:t>
            </a:r>
          </a:p>
          <a:p>
            <a:r>
              <a:rPr lang="en-IN" sz="2900" dirty="0"/>
              <a:t>1. Date of the Scheme execution 1</a:t>
            </a:r>
            <a:r>
              <a:rPr lang="en-IN" sz="2900" baseline="30000" dirty="0"/>
              <a:t>st</a:t>
            </a:r>
            <a:r>
              <a:rPr lang="en-IN" sz="2900" dirty="0"/>
              <a:t> week of August </a:t>
            </a:r>
          </a:p>
          <a:p>
            <a:r>
              <a:rPr lang="en-IN" sz="2900" dirty="0"/>
              <a:t>2. Conduct of week of November</a:t>
            </a:r>
          </a:p>
          <a:p>
            <a:r>
              <a:rPr lang="en-IN" sz="2900" dirty="0"/>
              <a:t>3. Generation of result January</a:t>
            </a:r>
          </a:p>
          <a:p>
            <a:endParaRPr lang="en-IN" dirty="0"/>
          </a:p>
        </p:txBody>
      </p:sp>
    </p:spTree>
    <p:extLst>
      <p:ext uri="{BB962C8B-B14F-4D97-AF65-F5344CB8AC3E}">
        <p14:creationId xmlns:p14="http://schemas.microsoft.com/office/powerpoint/2010/main" val="40325635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i="1" u="sng" dirty="0"/>
              <a:t>18. Scheme to provide Financial Support to Government Primary Schools (State)</a:t>
            </a:r>
            <a:endParaRPr lang="en-IN" dirty="0"/>
          </a:p>
        </p:txBody>
      </p:sp>
      <p:sp>
        <p:nvSpPr>
          <p:cNvPr id="3" name="Content Placeholder 2"/>
          <p:cNvSpPr>
            <a:spLocks noGrp="1"/>
          </p:cNvSpPr>
          <p:nvPr>
            <p:ph sz="quarter" idx="1"/>
          </p:nvPr>
        </p:nvSpPr>
        <p:spPr/>
        <p:txBody>
          <a:bodyPr>
            <a:normAutofit fontScale="85000" lnSpcReduction="20000"/>
          </a:bodyPr>
          <a:lstStyle/>
          <a:p>
            <a:r>
              <a:rPr lang="en-IN" b="1" dirty="0"/>
              <a:t>Suggestive activities</a:t>
            </a:r>
          </a:p>
          <a:p>
            <a:r>
              <a:rPr lang="en-US" dirty="0"/>
              <a:t>Financial support of Rs.10,000/-(Rupees Ten Thousand only).</a:t>
            </a:r>
            <a:endParaRPr lang="en-IN" dirty="0"/>
          </a:p>
          <a:p>
            <a:pPr lvl="0"/>
            <a:r>
              <a:rPr lang="en-IN" dirty="0"/>
              <a:t>To celebrate Annual day.</a:t>
            </a:r>
          </a:p>
          <a:p>
            <a:pPr lvl="0"/>
            <a:r>
              <a:rPr lang="en-IN" dirty="0"/>
              <a:t>To organize culture programmes.</a:t>
            </a:r>
          </a:p>
          <a:p>
            <a:pPr lvl="0"/>
            <a:r>
              <a:rPr lang="en-IN" dirty="0"/>
              <a:t>To promote Eco-friendly programme such as trekking/</a:t>
            </a:r>
            <a:r>
              <a:rPr lang="en-IN" dirty="0" err="1"/>
              <a:t>Vanbhojan</a:t>
            </a:r>
            <a:r>
              <a:rPr lang="en-IN" dirty="0"/>
              <a:t> etc., so that students may like to share the learning with the nature.</a:t>
            </a:r>
          </a:p>
          <a:p>
            <a:pPr lvl="0"/>
            <a:r>
              <a:rPr lang="en-IN" dirty="0"/>
              <a:t>To motivate students by arranging programmes to face defeat and lead a healthy life.</a:t>
            </a:r>
          </a:p>
          <a:p>
            <a:pPr lvl="0"/>
            <a:r>
              <a:rPr lang="en-IN" dirty="0"/>
              <a:t>To organize programmes which will provide skills and enhance the competencies of the child.</a:t>
            </a:r>
          </a:p>
          <a:p>
            <a:pPr lvl="0"/>
            <a:r>
              <a:rPr lang="en-IN" dirty="0"/>
              <a:t>Any other innovative activities for students to enhance the hidden abilities.</a:t>
            </a:r>
          </a:p>
          <a:p>
            <a:endParaRPr lang="en-IN" dirty="0"/>
          </a:p>
        </p:txBody>
      </p:sp>
    </p:spTree>
    <p:extLst>
      <p:ext uri="{BB962C8B-B14F-4D97-AF65-F5344CB8AC3E}">
        <p14:creationId xmlns:p14="http://schemas.microsoft.com/office/powerpoint/2010/main" val="24458889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i="1" u="sng" dirty="0"/>
              <a:t>19. SCHOOL COMPLEX AND SUPER SCHOOL COPMPLEX SCHEME</a:t>
            </a:r>
            <a:endParaRPr lang="en-IN" dirty="0"/>
          </a:p>
        </p:txBody>
      </p:sp>
      <p:sp>
        <p:nvSpPr>
          <p:cNvPr id="3" name="Content Placeholder 2"/>
          <p:cNvSpPr>
            <a:spLocks noGrp="1"/>
          </p:cNvSpPr>
          <p:nvPr>
            <p:ph sz="quarter" idx="1"/>
          </p:nvPr>
        </p:nvSpPr>
        <p:spPr/>
        <p:txBody>
          <a:bodyPr>
            <a:normAutofit fontScale="85000" lnSpcReduction="20000"/>
          </a:bodyPr>
          <a:lstStyle/>
          <a:p>
            <a:r>
              <a:rPr lang="en-IN" b="1" dirty="0"/>
              <a:t>Objective</a:t>
            </a:r>
            <a:endParaRPr lang="en-IN" dirty="0"/>
          </a:p>
          <a:p>
            <a:r>
              <a:rPr lang="en-IN" dirty="0"/>
              <a:t>To break isolation of schools and establish close linkages, horizontal as well as vertical, within the education system and outside, with other development agencies.</a:t>
            </a:r>
          </a:p>
          <a:p>
            <a:r>
              <a:rPr lang="en-IN" dirty="0"/>
              <a:t> </a:t>
            </a:r>
          </a:p>
          <a:p>
            <a:pPr lvl="0"/>
            <a:r>
              <a:rPr lang="en-IN" dirty="0"/>
              <a:t>To decentralize the process of planning, administration, implementation and monitoring of educational programmes.</a:t>
            </a:r>
          </a:p>
          <a:p>
            <a:pPr lvl="0"/>
            <a:r>
              <a:rPr lang="en-IN" dirty="0"/>
              <a:t>To promote mutual reinforcement of institutions within the school complex by facilitating exchange and sharing of resources, human as well as material.</a:t>
            </a:r>
          </a:p>
          <a:p>
            <a:pPr lvl="0"/>
            <a:r>
              <a:rPr lang="en-IN" dirty="0"/>
              <a:t>To help schools to function in small, face to face co-operative groups.</a:t>
            </a:r>
          </a:p>
          <a:p>
            <a:pPr lvl="0"/>
            <a:r>
              <a:rPr lang="en-IN" dirty="0"/>
              <a:t>To introduce the closer supervision and guidelines system for raising quality of instruction at all stages.</a:t>
            </a:r>
          </a:p>
          <a:p>
            <a:endParaRPr lang="en-IN" dirty="0"/>
          </a:p>
        </p:txBody>
      </p:sp>
    </p:spTree>
    <p:extLst>
      <p:ext uri="{BB962C8B-B14F-4D97-AF65-F5344CB8AC3E}">
        <p14:creationId xmlns:p14="http://schemas.microsoft.com/office/powerpoint/2010/main" val="35248734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u="sng" dirty="0"/>
              <a:t>I - SCHOOL COMPLEX </a:t>
            </a:r>
            <a:endParaRPr lang="en-IN" dirty="0"/>
          </a:p>
        </p:txBody>
      </p:sp>
      <p:sp>
        <p:nvSpPr>
          <p:cNvPr id="3" name="Content Placeholder 2"/>
          <p:cNvSpPr>
            <a:spLocks noGrp="1"/>
          </p:cNvSpPr>
          <p:nvPr>
            <p:ph sz="quarter" idx="1"/>
          </p:nvPr>
        </p:nvSpPr>
        <p:spPr/>
        <p:txBody>
          <a:bodyPr>
            <a:normAutofit fontScale="92500" lnSpcReduction="20000"/>
          </a:bodyPr>
          <a:lstStyle/>
          <a:p>
            <a:pPr marL="0" indent="0">
              <a:buNone/>
            </a:pPr>
            <a:endParaRPr lang="en-IN" dirty="0"/>
          </a:p>
          <a:p>
            <a:pPr lvl="0"/>
            <a:r>
              <a:rPr lang="en-IN" dirty="0"/>
              <a:t>A school complex shall generally consist of 3 to 10 primary school/primary sections of secondary school, in the vicinity.</a:t>
            </a:r>
          </a:p>
          <a:p>
            <a:pPr lvl="0"/>
            <a:r>
              <a:rPr lang="en-IN" dirty="0"/>
              <a:t>All the middle schools in the area shall be included in the school complex.</a:t>
            </a:r>
          </a:p>
          <a:p>
            <a:pPr lvl="0"/>
            <a:r>
              <a:rPr lang="en-IN" dirty="0"/>
              <a:t>Each school complex shall be headed normally by the head of secondary school in the area.</a:t>
            </a:r>
          </a:p>
          <a:p>
            <a:pPr lvl="0"/>
            <a:r>
              <a:rPr lang="en-IN" dirty="0"/>
              <a:t>where there is no secondary school in the area it shall be headed by the head of a middle school in the area.</a:t>
            </a:r>
          </a:p>
          <a:p>
            <a:r>
              <a:rPr lang="en-IN" dirty="0"/>
              <a:t>such school complexes secondary/ middle school heading the school complex shall be “Lead school” of the school complex</a:t>
            </a:r>
          </a:p>
        </p:txBody>
      </p:sp>
    </p:spTree>
    <p:extLst>
      <p:ext uri="{BB962C8B-B14F-4D97-AF65-F5344CB8AC3E}">
        <p14:creationId xmlns:p14="http://schemas.microsoft.com/office/powerpoint/2010/main" val="11424634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14400"/>
          </a:xfrm>
        </p:spPr>
        <p:txBody>
          <a:bodyPr>
            <a:normAutofit fontScale="90000"/>
          </a:bodyPr>
          <a:lstStyle/>
          <a:p>
            <a:r>
              <a:rPr lang="en-IN" b="1" u="sng" dirty="0"/>
              <a:t>II - SUPER SCHOOL COMPLEXES</a:t>
            </a:r>
            <a:br>
              <a:rPr lang="en-IN" dirty="0"/>
            </a:br>
            <a:endParaRPr lang="en-IN" dirty="0"/>
          </a:p>
        </p:txBody>
      </p:sp>
      <p:sp>
        <p:nvSpPr>
          <p:cNvPr id="3" name="Content Placeholder 2"/>
          <p:cNvSpPr>
            <a:spLocks noGrp="1"/>
          </p:cNvSpPr>
          <p:nvPr>
            <p:ph sz="quarter" idx="1"/>
          </p:nvPr>
        </p:nvSpPr>
        <p:spPr/>
        <p:txBody>
          <a:bodyPr>
            <a:normAutofit/>
          </a:bodyPr>
          <a:lstStyle/>
          <a:p>
            <a:pPr lvl="0"/>
            <a:r>
              <a:rPr lang="en-IN" dirty="0"/>
              <a:t>A super school complex shall generally consist of 3 to 10 secondary schools, in the vicinity.</a:t>
            </a:r>
          </a:p>
          <a:p>
            <a:pPr lvl="0"/>
            <a:r>
              <a:rPr lang="en-IN" dirty="0"/>
              <a:t>Each super school complex shall be headed by the principal of higher secondary school in the area.</a:t>
            </a:r>
          </a:p>
          <a:p>
            <a:pPr lvl="0"/>
            <a:r>
              <a:rPr lang="en-IN" dirty="0"/>
              <a:t>Middle school which acts as lead schools for school complexes shall also be included in the super school complex.</a:t>
            </a:r>
          </a:p>
          <a:p>
            <a:pPr lvl="0"/>
            <a:r>
              <a:rPr lang="en-IN" dirty="0"/>
              <a:t>The higher secondary leading the super school complex shall be the “lead school” of the super school complex.</a:t>
            </a:r>
          </a:p>
          <a:p>
            <a:endParaRPr lang="en-IN" dirty="0"/>
          </a:p>
        </p:txBody>
      </p:sp>
    </p:spTree>
    <p:extLst>
      <p:ext uri="{BB962C8B-B14F-4D97-AF65-F5344CB8AC3E}">
        <p14:creationId xmlns:p14="http://schemas.microsoft.com/office/powerpoint/2010/main" val="14789228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School Complex</a:t>
            </a:r>
            <a:endParaRPr lang="en-IN" dirty="0"/>
          </a:p>
        </p:txBody>
      </p:sp>
      <p:sp>
        <p:nvSpPr>
          <p:cNvPr id="3" name="Content Placeholder 2"/>
          <p:cNvSpPr>
            <a:spLocks noGrp="1"/>
          </p:cNvSpPr>
          <p:nvPr>
            <p:ph sz="quarter" idx="1"/>
          </p:nvPr>
        </p:nvSpPr>
        <p:spPr/>
        <p:txBody>
          <a:bodyPr/>
          <a:lstStyle/>
          <a:p>
            <a:r>
              <a:rPr lang="en-US" dirty="0"/>
              <a:t>Current Pattern of Assistance:</a:t>
            </a:r>
          </a:p>
          <a:p>
            <a:r>
              <a:rPr lang="en-US" sz="2400" dirty="0"/>
              <a:t>School complex with 2 member school: Rs 2700/-</a:t>
            </a:r>
          </a:p>
          <a:p>
            <a:r>
              <a:rPr lang="en-US" sz="2400" dirty="0"/>
              <a:t>School complex with 3 member school: Rs 4050/-</a:t>
            </a:r>
          </a:p>
          <a:p>
            <a:r>
              <a:rPr lang="en-US" sz="2400" dirty="0"/>
              <a:t>School complex with 4 member school: Rs 5400/-</a:t>
            </a:r>
            <a:endParaRPr lang="en-IN" sz="2400" dirty="0"/>
          </a:p>
          <a:p>
            <a:r>
              <a:rPr lang="en-US" sz="2400" dirty="0"/>
              <a:t>School complex with 5 member school: Rs 6750/-</a:t>
            </a:r>
          </a:p>
          <a:p>
            <a:r>
              <a:rPr lang="en-US" sz="2400" dirty="0"/>
              <a:t>School complex with 6 or more member school: Rs 8000/-</a:t>
            </a:r>
          </a:p>
          <a:p>
            <a:r>
              <a:rPr lang="en-US" sz="2400" dirty="0"/>
              <a:t>Super school complexes</a:t>
            </a:r>
            <a:r>
              <a:rPr lang="en-IN" sz="2400" dirty="0"/>
              <a:t>: Rs 10000/-</a:t>
            </a:r>
          </a:p>
          <a:p>
            <a:r>
              <a:rPr lang="en-US" sz="2400" dirty="0"/>
              <a:t>TLSCC:20000/-</a:t>
            </a:r>
          </a:p>
          <a:p>
            <a:r>
              <a:rPr lang="en-US" sz="2400" dirty="0"/>
              <a:t>ZLSCC:Rs 30000/-</a:t>
            </a:r>
            <a:endParaRPr lang="en-IN" sz="2400" dirty="0"/>
          </a:p>
          <a:p>
            <a:endParaRPr lang="en-IN" sz="24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1600" b="1" i="1" u="sng" dirty="0"/>
              <a:t>20. SCHEME TO PROVIDE SPECIAL GRANT OF RS 400 PER STUDENTS/PER MONTH TO THE AIDED PRIMARY SCHOOL IN KONKANI/MARATHI</a:t>
            </a:r>
            <a:endParaRPr lang="en-IN" sz="1600" dirty="0"/>
          </a:p>
        </p:txBody>
      </p:sp>
      <p:sp>
        <p:nvSpPr>
          <p:cNvPr id="3" name="Content Placeholder 2"/>
          <p:cNvSpPr>
            <a:spLocks noGrp="1"/>
          </p:cNvSpPr>
          <p:nvPr>
            <p:ph sz="quarter" idx="1"/>
          </p:nvPr>
        </p:nvSpPr>
        <p:spPr/>
        <p:txBody>
          <a:bodyPr>
            <a:normAutofit fontScale="55000" lnSpcReduction="20000"/>
          </a:bodyPr>
          <a:lstStyle/>
          <a:p>
            <a:r>
              <a:rPr lang="en-IN" dirty="0"/>
              <a:t>The Scheme to provide special grant of Rs 400 per student/per month to the aided primary schools in Konkani/Marathi was prepared in the year 2016.</a:t>
            </a:r>
          </a:p>
          <a:p>
            <a:r>
              <a:rPr lang="en-IN" b="1" dirty="0"/>
              <a:t> </a:t>
            </a:r>
            <a:endParaRPr lang="en-IN" dirty="0"/>
          </a:p>
          <a:p>
            <a:r>
              <a:rPr lang="en-IN" b="1" u="sng" dirty="0"/>
              <a:t>Objective:</a:t>
            </a:r>
            <a:endParaRPr lang="en-IN" dirty="0"/>
          </a:p>
          <a:p>
            <a:pPr lvl="0"/>
            <a:r>
              <a:rPr lang="en-IN" dirty="0"/>
              <a:t>The objective of the Scheme is to encourage the primary schools to impart the primary Education in the Mother tongue of the child Konkani, Marathi without any financial charges.</a:t>
            </a:r>
          </a:p>
          <a:p>
            <a:pPr lvl="0"/>
            <a:r>
              <a:rPr lang="en-IN" dirty="0"/>
              <a:t>It will provide opportunity to Aided Management of schools in Konkani/Marathi to develop/improve the requisite infrastructure as well as build up resources in the school.</a:t>
            </a:r>
          </a:p>
          <a:p>
            <a:r>
              <a:rPr lang="en-IN" dirty="0"/>
              <a:t> </a:t>
            </a:r>
          </a:p>
          <a:p>
            <a:r>
              <a:rPr lang="en-IN" b="1" u="sng" dirty="0"/>
              <a:t>Eligibility:</a:t>
            </a:r>
            <a:endParaRPr lang="en-IN" dirty="0"/>
          </a:p>
          <a:p>
            <a:pPr lvl="0"/>
            <a:r>
              <a:rPr lang="en-IN" dirty="0"/>
              <a:t>The grant in Aid Primary recognized schools imparting education in Konkani/Marathi medium of instruction shall be entitled for the grant under the Scheme.</a:t>
            </a:r>
          </a:p>
          <a:p>
            <a:pPr lvl="0"/>
            <a:r>
              <a:rPr lang="en-IN" dirty="0"/>
              <a:t>Schools which availed the benefit of the scheme of one time initial special grant of </a:t>
            </a:r>
            <a:r>
              <a:rPr lang="en-IN" dirty="0" err="1"/>
              <a:t>Rs</a:t>
            </a:r>
            <a:r>
              <a:rPr lang="en-IN" dirty="0"/>
              <a:t>. 12 Lakh and </a:t>
            </a:r>
            <a:r>
              <a:rPr lang="en-IN" dirty="0" err="1"/>
              <a:t>Rs</a:t>
            </a:r>
            <a:r>
              <a:rPr lang="en-IN" dirty="0"/>
              <a:t>. 1 Lakh per annum for next 5 years can switch over for the grant under this scheme, however the amount sanctioned will be adjusted accordingly.</a:t>
            </a:r>
          </a:p>
          <a:p>
            <a:r>
              <a:rPr lang="en-IN" dirty="0"/>
              <a:t> </a:t>
            </a:r>
          </a:p>
          <a:p>
            <a:r>
              <a:rPr lang="en-IN" dirty="0"/>
              <a:t>The claim for this special grant was to be made in quarters </a:t>
            </a:r>
          </a:p>
          <a:p>
            <a:r>
              <a:rPr lang="en-IN" dirty="0"/>
              <a:t>First Quarter 	–	June (only one month)</a:t>
            </a:r>
          </a:p>
          <a:p>
            <a:r>
              <a:rPr lang="en-IN" dirty="0"/>
              <a:t>Second Quarter 	– 	July to September (3 months)</a:t>
            </a:r>
          </a:p>
          <a:p>
            <a:r>
              <a:rPr lang="en-IN" dirty="0"/>
              <a:t>Third Quarter 	–	October to December (3 months)</a:t>
            </a:r>
          </a:p>
          <a:p>
            <a:r>
              <a:rPr lang="en-IN" dirty="0"/>
              <a:t>Fourth Quarter	–	January to March (3 months) </a:t>
            </a:r>
          </a:p>
          <a:p>
            <a:endParaRPr lang="en-IN" dirty="0"/>
          </a:p>
        </p:txBody>
      </p:sp>
    </p:spTree>
    <p:extLst>
      <p:ext uri="{BB962C8B-B14F-4D97-AF65-F5344CB8AC3E}">
        <p14:creationId xmlns:p14="http://schemas.microsoft.com/office/powerpoint/2010/main" val="5002245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i="1" u="sng" dirty="0"/>
              <a:t>21. Bharat </a:t>
            </a:r>
            <a:r>
              <a:rPr lang="en-IN" b="1" i="1" u="sng" dirty="0" err="1"/>
              <a:t>Yatra</a:t>
            </a:r>
            <a:r>
              <a:rPr lang="en-IN" b="1" i="1" u="sng" dirty="0"/>
              <a:t> Scheme</a:t>
            </a:r>
            <a:endParaRPr lang="en-IN" dirty="0"/>
          </a:p>
        </p:txBody>
      </p:sp>
      <p:sp>
        <p:nvSpPr>
          <p:cNvPr id="3" name="Content Placeholder 2"/>
          <p:cNvSpPr>
            <a:spLocks noGrp="1"/>
          </p:cNvSpPr>
          <p:nvPr>
            <p:ph sz="quarter" idx="1"/>
          </p:nvPr>
        </p:nvSpPr>
        <p:spPr/>
        <p:txBody>
          <a:bodyPr/>
          <a:lstStyle/>
          <a:p>
            <a:endParaRPr lang="en-IN" dirty="0"/>
          </a:p>
          <a:p>
            <a:r>
              <a:rPr lang="en-IN" dirty="0"/>
              <a:t>This scheme is for the students of secondary and higher secondary schools to ensure that as far as possible to encourage them to undertake this educational tour to far flung areas in the Northern and Southern India to acquaint themselves with Indian culture and topography.</a:t>
            </a:r>
          </a:p>
          <a:p>
            <a:r>
              <a:rPr lang="en-IN" dirty="0"/>
              <a:t>Bharat </a:t>
            </a:r>
            <a:r>
              <a:rPr lang="en-IN" dirty="0" err="1"/>
              <a:t>Yatra</a:t>
            </a:r>
            <a:r>
              <a:rPr lang="en-IN" dirty="0"/>
              <a:t> Scheme to be encouraged so as to reach to the maximum students.</a:t>
            </a:r>
          </a:p>
          <a:p>
            <a:endParaRPr lang="en-IN" dirty="0"/>
          </a:p>
        </p:txBody>
      </p:sp>
    </p:spTree>
    <p:extLst>
      <p:ext uri="{BB962C8B-B14F-4D97-AF65-F5344CB8AC3E}">
        <p14:creationId xmlns:p14="http://schemas.microsoft.com/office/powerpoint/2010/main" val="33105480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i="1" u="sng" dirty="0"/>
              <a:t>22. Development of Sanskrit Education</a:t>
            </a:r>
            <a:endParaRPr lang="en-IN" dirty="0"/>
          </a:p>
        </p:txBody>
      </p:sp>
      <p:sp>
        <p:nvSpPr>
          <p:cNvPr id="3" name="Content Placeholder 2"/>
          <p:cNvSpPr>
            <a:spLocks noGrp="1"/>
          </p:cNvSpPr>
          <p:nvPr>
            <p:ph sz="quarter" idx="1"/>
          </p:nvPr>
        </p:nvSpPr>
        <p:spPr/>
        <p:txBody>
          <a:bodyPr>
            <a:normAutofit fontScale="62500" lnSpcReduction="20000"/>
          </a:bodyPr>
          <a:lstStyle/>
          <a:p>
            <a:pPr marL="0" indent="0" algn="ctr">
              <a:buNone/>
            </a:pPr>
            <a:r>
              <a:rPr lang="en-IN" dirty="0"/>
              <a:t>Objective</a:t>
            </a:r>
          </a:p>
          <a:p>
            <a:pPr marL="0" indent="0" algn="ctr">
              <a:buNone/>
            </a:pPr>
            <a:r>
              <a:rPr lang="en-IN" b="1" dirty="0">
                <a:solidFill>
                  <a:schemeClr val="accent2">
                    <a:lumMod val="50000"/>
                  </a:schemeClr>
                </a:solidFill>
              </a:rPr>
              <a:t>The main objective of this Scheme is to make traditional study of Sanskrit more purposeful and to bring about fusion between traditional and modern system of Sanskrit Education.  The State Government provides financial assistance to registered and affiliated organizations involved in various programmes for development and propagation of Sanskrit.</a:t>
            </a:r>
          </a:p>
          <a:p>
            <a:pPr marL="0" indent="0">
              <a:buNone/>
            </a:pPr>
            <a:endParaRPr lang="en-IN" dirty="0"/>
          </a:p>
          <a:p>
            <a:pPr marL="0" indent="0">
              <a:buNone/>
            </a:pPr>
            <a:r>
              <a:rPr lang="en-IN" dirty="0"/>
              <a:t>There are five Sanskrit Institutions in Goa that receive Grant-in-aid namely: </a:t>
            </a:r>
          </a:p>
          <a:p>
            <a:pPr lvl="0"/>
            <a:r>
              <a:rPr lang="en-IN" dirty="0" err="1"/>
              <a:t>Gomantak</a:t>
            </a:r>
            <a:r>
              <a:rPr lang="en-IN" dirty="0"/>
              <a:t> </a:t>
            </a:r>
            <a:r>
              <a:rPr lang="en-IN" dirty="0" err="1"/>
              <a:t>Sanskritottejak</a:t>
            </a:r>
            <a:r>
              <a:rPr lang="en-IN" dirty="0"/>
              <a:t> </a:t>
            </a:r>
            <a:r>
              <a:rPr lang="en-IN" dirty="0" err="1"/>
              <a:t>Mandal</a:t>
            </a:r>
            <a:r>
              <a:rPr lang="en-IN" dirty="0"/>
              <a:t>, </a:t>
            </a:r>
            <a:r>
              <a:rPr lang="en-IN" dirty="0" err="1"/>
              <a:t>Kavale</a:t>
            </a:r>
            <a:r>
              <a:rPr lang="en-IN" dirty="0"/>
              <a:t>,</a:t>
            </a:r>
          </a:p>
          <a:p>
            <a:pPr lvl="0"/>
            <a:r>
              <a:rPr lang="en-IN" dirty="0" err="1"/>
              <a:t>Brahmanand</a:t>
            </a:r>
            <a:r>
              <a:rPr lang="en-IN" dirty="0"/>
              <a:t> Sanskrit </a:t>
            </a:r>
            <a:r>
              <a:rPr lang="en-IN" dirty="0" err="1"/>
              <a:t>Pathshala</a:t>
            </a:r>
            <a:r>
              <a:rPr lang="en-IN" dirty="0"/>
              <a:t> </a:t>
            </a:r>
            <a:r>
              <a:rPr lang="en-IN" dirty="0" err="1"/>
              <a:t>Padmanabh</a:t>
            </a:r>
            <a:r>
              <a:rPr lang="en-IN" dirty="0"/>
              <a:t> </a:t>
            </a:r>
            <a:r>
              <a:rPr lang="en-IN" dirty="0" err="1"/>
              <a:t>Shishya</a:t>
            </a:r>
            <a:r>
              <a:rPr lang="en-IN" dirty="0"/>
              <a:t> </a:t>
            </a:r>
            <a:r>
              <a:rPr lang="en-IN" dirty="0" err="1"/>
              <a:t>Sampraday</a:t>
            </a:r>
            <a:r>
              <a:rPr lang="en-IN" dirty="0"/>
              <a:t>, </a:t>
            </a:r>
            <a:r>
              <a:rPr lang="en-IN" dirty="0" err="1"/>
              <a:t>Kundai</a:t>
            </a:r>
            <a:r>
              <a:rPr lang="en-IN" dirty="0"/>
              <a:t>, </a:t>
            </a:r>
            <a:r>
              <a:rPr lang="en-IN" dirty="0" err="1"/>
              <a:t>Ponda</a:t>
            </a:r>
            <a:endParaRPr lang="en-IN" dirty="0"/>
          </a:p>
          <a:p>
            <a:pPr lvl="0"/>
            <a:r>
              <a:rPr lang="en-IN" dirty="0"/>
              <a:t>Sanskrit </a:t>
            </a:r>
            <a:r>
              <a:rPr lang="en-IN" dirty="0" err="1"/>
              <a:t>Pracharini</a:t>
            </a:r>
            <a:r>
              <a:rPr lang="en-IN" dirty="0"/>
              <a:t> </a:t>
            </a:r>
            <a:r>
              <a:rPr lang="en-IN" dirty="0" err="1"/>
              <a:t>Sabha</a:t>
            </a:r>
            <a:r>
              <a:rPr lang="en-IN" dirty="0"/>
              <a:t>, </a:t>
            </a:r>
            <a:r>
              <a:rPr lang="en-IN" dirty="0" err="1"/>
              <a:t>Margao</a:t>
            </a:r>
            <a:endParaRPr lang="en-IN" dirty="0"/>
          </a:p>
          <a:p>
            <a:pPr lvl="0"/>
            <a:r>
              <a:rPr lang="en-IN" dirty="0"/>
              <a:t>Sanskrit </a:t>
            </a:r>
            <a:r>
              <a:rPr lang="en-IN" dirty="0" err="1"/>
              <a:t>Bharati</a:t>
            </a:r>
            <a:r>
              <a:rPr lang="en-IN" dirty="0"/>
              <a:t> Goa, </a:t>
            </a:r>
            <a:r>
              <a:rPr lang="en-IN" dirty="0" err="1"/>
              <a:t>Shristhal</a:t>
            </a:r>
            <a:r>
              <a:rPr lang="en-IN" dirty="0"/>
              <a:t>, </a:t>
            </a:r>
            <a:r>
              <a:rPr lang="en-IN" dirty="0" err="1"/>
              <a:t>Canacona</a:t>
            </a:r>
            <a:endParaRPr lang="en-IN" dirty="0"/>
          </a:p>
          <a:p>
            <a:pPr lvl="0"/>
            <a:r>
              <a:rPr lang="en-IN" dirty="0" err="1"/>
              <a:t>Prachya</a:t>
            </a:r>
            <a:r>
              <a:rPr lang="en-IN" dirty="0"/>
              <a:t> </a:t>
            </a:r>
            <a:r>
              <a:rPr lang="en-IN" dirty="0" err="1"/>
              <a:t>Vidya</a:t>
            </a:r>
            <a:r>
              <a:rPr lang="en-IN" dirty="0"/>
              <a:t> </a:t>
            </a:r>
            <a:r>
              <a:rPr lang="en-IN" dirty="0" err="1"/>
              <a:t>Samvardhan</a:t>
            </a:r>
            <a:r>
              <a:rPr lang="en-IN" dirty="0"/>
              <a:t> </a:t>
            </a:r>
            <a:r>
              <a:rPr lang="en-IN" dirty="0" err="1"/>
              <a:t>Mandal</a:t>
            </a:r>
            <a:r>
              <a:rPr lang="en-IN" dirty="0"/>
              <a:t>, </a:t>
            </a:r>
            <a:r>
              <a:rPr lang="en-IN" dirty="0" err="1"/>
              <a:t>Sattari</a:t>
            </a:r>
            <a:endParaRPr lang="en-IN" dirty="0"/>
          </a:p>
          <a:p>
            <a:endParaRPr lang="en-IN" dirty="0"/>
          </a:p>
          <a:p>
            <a:r>
              <a:rPr lang="en-IN" dirty="0"/>
              <a:t>where about 1170 students are pursuing  Sanskrit Education on traditional lines and are appearing for Sanskrit examinations conducted by </a:t>
            </a:r>
            <a:r>
              <a:rPr lang="en-IN" dirty="0" err="1"/>
              <a:t>Bharatiya</a:t>
            </a:r>
            <a:r>
              <a:rPr lang="en-IN" dirty="0"/>
              <a:t> </a:t>
            </a:r>
            <a:r>
              <a:rPr lang="en-IN" dirty="0" err="1"/>
              <a:t>Vidya</a:t>
            </a:r>
            <a:r>
              <a:rPr lang="en-IN" dirty="0"/>
              <a:t>  </a:t>
            </a:r>
            <a:r>
              <a:rPr lang="en-IN" dirty="0" err="1"/>
              <a:t>Bhavan</a:t>
            </a:r>
            <a:r>
              <a:rPr lang="en-IN" dirty="0"/>
              <a:t>, Mumbai, </a:t>
            </a:r>
            <a:r>
              <a:rPr lang="en-IN" dirty="0" err="1"/>
              <a:t>Tilak</a:t>
            </a:r>
            <a:r>
              <a:rPr lang="en-IN" dirty="0"/>
              <a:t> Maharashtra </a:t>
            </a:r>
            <a:r>
              <a:rPr lang="en-IN" dirty="0" err="1"/>
              <a:t>Vidyapeeth</a:t>
            </a:r>
            <a:r>
              <a:rPr lang="en-IN" dirty="0"/>
              <a:t>, Pune and </a:t>
            </a:r>
            <a:r>
              <a:rPr lang="en-IN" dirty="0" err="1"/>
              <a:t>Sanskritottejak</a:t>
            </a:r>
            <a:r>
              <a:rPr lang="en-IN" dirty="0"/>
              <a:t> </a:t>
            </a:r>
            <a:r>
              <a:rPr lang="en-IN" dirty="0" err="1"/>
              <a:t>sabha</a:t>
            </a:r>
            <a:r>
              <a:rPr lang="en-IN" dirty="0"/>
              <a:t>, Pune.</a:t>
            </a:r>
          </a:p>
          <a:p>
            <a:pPr marL="0" indent="0">
              <a:buNone/>
            </a:pPr>
            <a:endParaRPr lang="en-IN" dirty="0"/>
          </a:p>
        </p:txBody>
      </p:sp>
    </p:spTree>
    <p:extLst>
      <p:ext uri="{BB962C8B-B14F-4D97-AF65-F5344CB8AC3E}">
        <p14:creationId xmlns:p14="http://schemas.microsoft.com/office/powerpoint/2010/main" val="9568905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i="1" u="sng" dirty="0"/>
              <a:t> 23.PM POSHAN(Mid-Day Meal) Scheme</a:t>
            </a:r>
            <a:endParaRPr lang="en-IN" dirty="0"/>
          </a:p>
        </p:txBody>
      </p:sp>
      <p:sp>
        <p:nvSpPr>
          <p:cNvPr id="3" name="Content Placeholder 2"/>
          <p:cNvSpPr>
            <a:spLocks noGrp="1"/>
          </p:cNvSpPr>
          <p:nvPr>
            <p:ph sz="quarter" idx="1"/>
          </p:nvPr>
        </p:nvSpPr>
        <p:spPr/>
        <p:txBody>
          <a:bodyPr>
            <a:normAutofit fontScale="70000" lnSpcReduction="20000"/>
          </a:bodyPr>
          <a:lstStyle/>
          <a:p>
            <a:pPr marL="0" indent="0">
              <a:buNone/>
            </a:pPr>
            <a:endParaRPr lang="en-IN" dirty="0"/>
          </a:p>
          <a:p>
            <a:r>
              <a:rPr lang="en-IN" dirty="0" err="1"/>
              <a:t>Pradhan</a:t>
            </a:r>
            <a:r>
              <a:rPr lang="en-IN" dirty="0"/>
              <a:t> </a:t>
            </a:r>
            <a:r>
              <a:rPr lang="en-IN" dirty="0" err="1"/>
              <a:t>Mantri</a:t>
            </a:r>
            <a:r>
              <a:rPr lang="en-IN" dirty="0"/>
              <a:t>  </a:t>
            </a:r>
            <a:r>
              <a:rPr lang="en-IN" dirty="0" err="1"/>
              <a:t>Poshan</a:t>
            </a:r>
            <a:r>
              <a:rPr lang="en-IN" dirty="0"/>
              <a:t> </a:t>
            </a:r>
            <a:r>
              <a:rPr lang="en-IN" dirty="0" err="1"/>
              <a:t>Shakti</a:t>
            </a:r>
            <a:r>
              <a:rPr lang="en-IN" dirty="0"/>
              <a:t> </a:t>
            </a:r>
            <a:r>
              <a:rPr lang="en-IN" dirty="0" err="1"/>
              <a:t>Nirman</a:t>
            </a:r>
            <a:r>
              <a:rPr lang="en-IN" dirty="0"/>
              <a:t> (Mid Day Meal) Scheme is a flagship Scheme of the Government of India which has been implemented in the state by providing hot cooked food to all Government and Government Aided lower primary and upper primary schools and AIE centre’s in the state. The scheme is strictly in accordance with guidelines from Government of India. The nutritive value of meal is as per the guidelines prescribed. Under the Scheme Nutritious Food is provided to the Primary and Upper Primary students of the school.</a:t>
            </a:r>
          </a:p>
          <a:p>
            <a:r>
              <a:rPr lang="en-IN" dirty="0"/>
              <a:t>Under this scheme the students are provided FSA in the form of dry ration.</a:t>
            </a:r>
          </a:p>
          <a:p>
            <a:r>
              <a:rPr lang="en-IN" dirty="0"/>
              <a:t>Under the Scheme there are 107 Self Help Groups/</a:t>
            </a:r>
            <a:r>
              <a:rPr lang="en-IN" dirty="0" err="1"/>
              <a:t>Mahila</a:t>
            </a:r>
            <a:r>
              <a:rPr lang="en-IN" dirty="0"/>
              <a:t> </a:t>
            </a:r>
            <a:r>
              <a:rPr lang="en-IN" dirty="0" err="1"/>
              <a:t>Mandals</a:t>
            </a:r>
            <a:r>
              <a:rPr lang="en-IN" dirty="0"/>
              <a:t>/PTA members serving Mid Day Meals to various schools operating in the State of Goa. </a:t>
            </a:r>
          </a:p>
          <a:p>
            <a:r>
              <a:rPr lang="en-IN" dirty="0"/>
              <a:t> </a:t>
            </a:r>
          </a:p>
          <a:p>
            <a:r>
              <a:rPr lang="en-IN" dirty="0"/>
              <a:t>The scheme is funded as per 60</a:t>
            </a:r>
            <a:r>
              <a:rPr lang="en-IN" b="1" dirty="0"/>
              <a:t>:</a:t>
            </a:r>
            <a:r>
              <a:rPr lang="en-IN" dirty="0"/>
              <a:t>40 ratio i.e. 60% Central share and 40% State share.</a:t>
            </a:r>
          </a:p>
          <a:p>
            <a:endParaRPr lang="en-IN" dirty="0"/>
          </a:p>
        </p:txBody>
      </p:sp>
    </p:spTree>
    <p:extLst>
      <p:ext uri="{BB962C8B-B14F-4D97-AF65-F5344CB8AC3E}">
        <p14:creationId xmlns:p14="http://schemas.microsoft.com/office/powerpoint/2010/main" val="36953871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0"/>
            <a:ext cx="8763000" cy="7696200"/>
          </a:xfrm>
        </p:spPr>
        <p:txBody>
          <a:bodyPr>
            <a:noAutofit/>
          </a:bodyPr>
          <a:lstStyle/>
          <a:p>
            <a:r>
              <a:rPr lang="en-US" sz="2600" dirty="0">
                <a:solidFill>
                  <a:srgbClr val="FF0000"/>
                </a:solidFill>
                <a:latin typeface="Algerian" panose="04020705040A02060702" pitchFamily="82" charset="0"/>
              </a:rPr>
              <a:t> PM POSHAN </a:t>
            </a:r>
            <a:endParaRPr lang="en-US" sz="2400" dirty="0">
              <a:solidFill>
                <a:srgbClr val="FF0000"/>
              </a:solidFill>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r>
              <a:rPr lang="en-US" sz="2000" b="1" dirty="0">
                <a:solidFill>
                  <a:schemeClr val="tx1"/>
                </a:solidFill>
                <a:latin typeface="Times New Roman" panose="02020603050405020304" pitchFamily="18" charset="0"/>
                <a:cs typeface="Times New Roman" panose="02020603050405020304" pitchFamily="18" charset="0"/>
              </a:rPr>
              <a:t>Beneficiaries:</a:t>
            </a:r>
            <a:r>
              <a:rPr lang="en-US" sz="2000" dirty="0">
                <a:solidFill>
                  <a:schemeClr val="tx1"/>
                </a:solidFill>
                <a:latin typeface="Times New Roman" panose="02020603050405020304" pitchFamily="18" charset="0"/>
                <a:cs typeface="Times New Roman" panose="02020603050405020304" pitchFamily="18" charset="0"/>
              </a:rPr>
              <a:t> Students of Balvatika, Govt. &amp; Govt. Aided from Std I to VIII are covered under  PM POSHAN.</a:t>
            </a:r>
          </a:p>
          <a:p>
            <a:pPr algn="just">
              <a:buFont typeface="Arial" panose="020B0604020202020204" pitchFamily="34" charset="0"/>
            </a:pPr>
            <a:endParaRPr lang="en-US" sz="2000" dirty="0">
              <a:solidFill>
                <a:schemeClr val="tx1"/>
              </a:solidFill>
              <a:latin typeface="Times New Roman" panose="02020603050405020304" pitchFamily="18" charset="0"/>
              <a:cs typeface="Times New Roman" panose="02020603050405020304" pitchFamily="18" charset="0"/>
            </a:endParaRPr>
          </a:p>
          <a:p>
            <a:pPr algn="just">
              <a:buFont typeface="Arial" panose="020B0604020202020204" pitchFamily="34" charset="0"/>
            </a:pPr>
            <a:endParaRPr lang="en-US" sz="2000" dirty="0">
              <a:solidFill>
                <a:schemeClr val="tx1"/>
              </a:solidFill>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endParaRPr lang="en-US" sz="2000" b="1" dirty="0">
              <a:solidFill>
                <a:schemeClr val="tx1"/>
              </a:solidFill>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endParaRPr lang="en-US" sz="2000" b="1" dirty="0">
              <a:solidFill>
                <a:schemeClr val="tx1"/>
              </a:solidFill>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endParaRPr lang="en-US" sz="2000" b="1" dirty="0">
              <a:solidFill>
                <a:schemeClr val="tx1"/>
              </a:solidFill>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endParaRPr lang="en-US" sz="2000" b="1" dirty="0">
              <a:solidFill>
                <a:schemeClr val="tx1"/>
              </a:solidFill>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endParaRPr lang="en-US" sz="2000" b="1" dirty="0">
              <a:solidFill>
                <a:schemeClr val="tx1"/>
              </a:solidFill>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endParaRPr lang="en-US" sz="2000" b="1" dirty="0">
              <a:solidFill>
                <a:schemeClr val="tx1"/>
              </a:solidFill>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endParaRPr lang="en-US" sz="2000" b="1" dirty="0">
              <a:solidFill>
                <a:schemeClr val="tx1"/>
              </a:solidFill>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endParaRPr lang="en-US" sz="2000" b="1" dirty="0">
              <a:solidFill>
                <a:schemeClr val="tx1"/>
              </a:solidFill>
              <a:latin typeface="Times New Roman" panose="02020603050405020304" pitchFamily="18" charset="0"/>
              <a:cs typeface="Times New Roman" panose="02020603050405020304" pitchFamily="18" charset="0"/>
            </a:endParaRPr>
          </a:p>
          <a:p>
            <a:pPr algn="l"/>
            <a:endParaRPr lang="en-US" sz="2600" dirty="0"/>
          </a:p>
        </p:txBody>
      </p:sp>
      <p:graphicFrame>
        <p:nvGraphicFramePr>
          <p:cNvPr id="2" name="Table 1"/>
          <p:cNvGraphicFramePr/>
          <p:nvPr/>
        </p:nvGraphicFramePr>
        <p:xfrm>
          <a:off x="924560" y="2362200"/>
          <a:ext cx="6368415" cy="1447799"/>
        </p:xfrm>
        <a:graphic>
          <a:graphicData uri="http://schemas.openxmlformats.org/drawingml/2006/table">
            <a:tbl>
              <a:tblPr firstRow="1" bandRow="1">
                <a:tableStyleId>{5C22544A-7EE6-4342-B048-85BDC9FD1C3A}</a:tableStyleId>
              </a:tblPr>
              <a:tblGrid>
                <a:gridCol w="2239645">
                  <a:extLst>
                    <a:ext uri="{9D8B030D-6E8A-4147-A177-3AD203B41FA5}">
                      <a16:colId xmlns:a16="http://schemas.microsoft.com/office/drawing/2014/main" val="20000"/>
                    </a:ext>
                  </a:extLst>
                </a:gridCol>
                <a:gridCol w="2239010">
                  <a:extLst>
                    <a:ext uri="{9D8B030D-6E8A-4147-A177-3AD203B41FA5}">
                      <a16:colId xmlns:a16="http://schemas.microsoft.com/office/drawing/2014/main" val="20001"/>
                    </a:ext>
                  </a:extLst>
                </a:gridCol>
                <a:gridCol w="1889760">
                  <a:extLst>
                    <a:ext uri="{9D8B030D-6E8A-4147-A177-3AD203B41FA5}">
                      <a16:colId xmlns:a16="http://schemas.microsoft.com/office/drawing/2014/main" val="20002"/>
                    </a:ext>
                  </a:extLst>
                </a:gridCol>
              </a:tblGrid>
              <a:tr h="647439">
                <a:tc>
                  <a:txBody>
                    <a:bodyPr/>
                    <a:lstStyle/>
                    <a:p>
                      <a:pPr>
                        <a:buNone/>
                      </a:pPr>
                      <a:r>
                        <a:rPr lang="en-US" dirty="0">
                          <a:solidFill>
                            <a:schemeClr val="tx1"/>
                          </a:solidFill>
                          <a:latin typeface="Times New Roman" panose="02020603050405020304" pitchFamily="18" charset="0"/>
                          <a:cs typeface="Times New Roman" panose="02020603050405020304" pitchFamily="18" charset="0"/>
                          <a:sym typeface="+mn-ea"/>
                        </a:rPr>
                        <a:t>Food Items supplied</a:t>
                      </a:r>
                      <a:endParaRPr lang="en-US" dirty="0"/>
                    </a:p>
                  </a:txBody>
                  <a:tcPr/>
                </a:tc>
                <a:tc>
                  <a:txBody>
                    <a:bodyPr/>
                    <a:lstStyle/>
                    <a:p>
                      <a:pPr>
                        <a:buNone/>
                      </a:pPr>
                      <a:r>
                        <a:rPr lang="en-US" dirty="0" err="1"/>
                        <a:t>Balvatika</a:t>
                      </a:r>
                      <a:r>
                        <a:rPr lang="en-US" dirty="0"/>
                        <a:t> and Primary</a:t>
                      </a:r>
                    </a:p>
                  </a:txBody>
                  <a:tcPr/>
                </a:tc>
                <a:tc>
                  <a:txBody>
                    <a:bodyPr/>
                    <a:lstStyle/>
                    <a:p>
                      <a:pPr>
                        <a:buNone/>
                      </a:pPr>
                      <a:r>
                        <a:rPr lang="en-US"/>
                        <a:t>Upper Primary</a:t>
                      </a:r>
                    </a:p>
                  </a:txBody>
                  <a:tcPr/>
                </a:tc>
                <a:extLst>
                  <a:ext uri="{0D108BD9-81ED-4DB2-BD59-A6C34878D82A}">
                    <a16:rowId xmlns:a16="http://schemas.microsoft.com/office/drawing/2014/main" val="10000"/>
                  </a:ext>
                </a:extLst>
              </a:tr>
              <a:tr h="400463">
                <a:tc>
                  <a:txBody>
                    <a:bodyPr/>
                    <a:lstStyle/>
                    <a:p>
                      <a:pPr>
                        <a:buNone/>
                      </a:pPr>
                      <a:r>
                        <a:rPr lang="en-US" dirty="0"/>
                        <a:t>Rice (per day)</a:t>
                      </a:r>
                    </a:p>
                  </a:txBody>
                  <a:tcPr/>
                </a:tc>
                <a:tc>
                  <a:txBody>
                    <a:bodyPr/>
                    <a:lstStyle/>
                    <a:p>
                      <a:pPr>
                        <a:buNone/>
                      </a:pPr>
                      <a:r>
                        <a:rPr lang="en-US" dirty="0"/>
                        <a:t>50gm</a:t>
                      </a:r>
                    </a:p>
                  </a:txBody>
                  <a:tcPr/>
                </a:tc>
                <a:tc>
                  <a:txBody>
                    <a:bodyPr/>
                    <a:lstStyle/>
                    <a:p>
                      <a:pPr>
                        <a:buNone/>
                      </a:pPr>
                      <a:r>
                        <a:rPr lang="en-US"/>
                        <a:t>75gms</a:t>
                      </a:r>
                    </a:p>
                  </a:txBody>
                  <a:tcPr/>
                </a:tc>
                <a:extLst>
                  <a:ext uri="{0D108BD9-81ED-4DB2-BD59-A6C34878D82A}">
                    <a16:rowId xmlns:a16="http://schemas.microsoft.com/office/drawing/2014/main" val="10001"/>
                  </a:ext>
                </a:extLst>
              </a:tr>
              <a:tr h="399897">
                <a:tc>
                  <a:txBody>
                    <a:bodyPr/>
                    <a:lstStyle/>
                    <a:p>
                      <a:pPr>
                        <a:buNone/>
                      </a:pPr>
                      <a:r>
                        <a:rPr lang="en-US" dirty="0"/>
                        <a:t>Wheat(per day)</a:t>
                      </a:r>
                    </a:p>
                  </a:txBody>
                  <a:tcPr/>
                </a:tc>
                <a:tc>
                  <a:txBody>
                    <a:bodyPr/>
                    <a:lstStyle/>
                    <a:p>
                      <a:pPr>
                        <a:buNone/>
                      </a:pPr>
                      <a:r>
                        <a:rPr lang="en-US"/>
                        <a:t>50gm</a:t>
                      </a:r>
                    </a:p>
                  </a:txBody>
                  <a:tcPr/>
                </a:tc>
                <a:tc>
                  <a:txBody>
                    <a:bodyPr/>
                    <a:lstStyle/>
                    <a:p>
                      <a:pPr>
                        <a:buNone/>
                      </a:pPr>
                      <a:r>
                        <a:rPr lang="en-US" dirty="0"/>
                        <a:t>75gms</a:t>
                      </a:r>
                    </a:p>
                  </a:txBody>
                  <a:tcPr/>
                </a:tc>
                <a:extLst>
                  <a:ext uri="{0D108BD9-81ED-4DB2-BD59-A6C34878D82A}">
                    <a16:rowId xmlns:a16="http://schemas.microsoft.com/office/drawing/2014/main" val="10002"/>
                  </a:ext>
                </a:extLst>
              </a:tr>
            </a:tbl>
          </a:graphicData>
        </a:graphic>
      </p:graphicFrame>
      <p:graphicFrame>
        <p:nvGraphicFramePr>
          <p:cNvPr id="5" name="Table 4"/>
          <p:cNvGraphicFramePr/>
          <p:nvPr/>
        </p:nvGraphicFramePr>
        <p:xfrm>
          <a:off x="924560" y="3810000"/>
          <a:ext cx="6398895" cy="1447801"/>
        </p:xfrm>
        <a:graphic>
          <a:graphicData uri="http://schemas.openxmlformats.org/drawingml/2006/table">
            <a:tbl>
              <a:tblPr firstRow="1" bandRow="1">
                <a:tableStyleId>{5C22544A-7EE6-4342-B048-85BDC9FD1C3A}</a:tableStyleId>
              </a:tblPr>
              <a:tblGrid>
                <a:gridCol w="2132965">
                  <a:extLst>
                    <a:ext uri="{9D8B030D-6E8A-4147-A177-3AD203B41FA5}">
                      <a16:colId xmlns:a16="http://schemas.microsoft.com/office/drawing/2014/main" val="20000"/>
                    </a:ext>
                  </a:extLst>
                </a:gridCol>
                <a:gridCol w="2132965">
                  <a:extLst>
                    <a:ext uri="{9D8B030D-6E8A-4147-A177-3AD203B41FA5}">
                      <a16:colId xmlns:a16="http://schemas.microsoft.com/office/drawing/2014/main" val="20001"/>
                    </a:ext>
                  </a:extLst>
                </a:gridCol>
                <a:gridCol w="2132965">
                  <a:extLst>
                    <a:ext uri="{9D8B030D-6E8A-4147-A177-3AD203B41FA5}">
                      <a16:colId xmlns:a16="http://schemas.microsoft.com/office/drawing/2014/main" val="20002"/>
                    </a:ext>
                  </a:extLst>
                </a:gridCol>
              </a:tblGrid>
              <a:tr h="660953">
                <a:tc>
                  <a:txBody>
                    <a:bodyPr/>
                    <a:lstStyle/>
                    <a:p>
                      <a:pPr>
                        <a:buNone/>
                      </a:pPr>
                      <a:r>
                        <a:rPr lang="en-US" dirty="0">
                          <a:solidFill>
                            <a:schemeClr val="tx1"/>
                          </a:solidFill>
                          <a:latin typeface="Times New Roman" panose="02020603050405020304" pitchFamily="18" charset="0"/>
                          <a:cs typeface="Times New Roman" panose="02020603050405020304" pitchFamily="18" charset="0"/>
                          <a:sym typeface="+mn-ea"/>
                        </a:rPr>
                        <a:t>Nutrient value Norms</a:t>
                      </a:r>
                      <a:endParaRPr lang="en-US" dirty="0"/>
                    </a:p>
                  </a:txBody>
                  <a:tcPr/>
                </a:tc>
                <a:tc>
                  <a:txBody>
                    <a:bodyPr/>
                    <a:lstStyle/>
                    <a:p>
                      <a:pPr>
                        <a:buNone/>
                      </a:pPr>
                      <a:r>
                        <a:rPr lang="en-US"/>
                        <a:t>Balvatika and Primary</a:t>
                      </a:r>
                    </a:p>
                  </a:txBody>
                  <a:tcPr/>
                </a:tc>
                <a:tc>
                  <a:txBody>
                    <a:bodyPr/>
                    <a:lstStyle/>
                    <a:p>
                      <a:pPr>
                        <a:buNone/>
                      </a:pPr>
                      <a:r>
                        <a:rPr lang="en-US" dirty="0"/>
                        <a:t>Upper Primary</a:t>
                      </a:r>
                    </a:p>
                  </a:txBody>
                  <a:tcPr/>
                </a:tc>
                <a:extLst>
                  <a:ext uri="{0D108BD9-81ED-4DB2-BD59-A6C34878D82A}">
                    <a16:rowId xmlns:a16="http://schemas.microsoft.com/office/drawing/2014/main" val="10000"/>
                  </a:ext>
                </a:extLst>
              </a:tr>
              <a:tr h="393424">
                <a:tc>
                  <a:txBody>
                    <a:bodyPr/>
                    <a:lstStyle/>
                    <a:p>
                      <a:pPr>
                        <a:buNone/>
                      </a:pPr>
                      <a:r>
                        <a:rPr lang="en-US"/>
                        <a:t>Calories</a:t>
                      </a:r>
                    </a:p>
                  </a:txBody>
                  <a:tcPr/>
                </a:tc>
                <a:tc>
                  <a:txBody>
                    <a:bodyPr/>
                    <a:lstStyle/>
                    <a:p>
                      <a:pPr>
                        <a:buNone/>
                      </a:pPr>
                      <a:r>
                        <a:rPr lang="en-US" dirty="0"/>
                        <a:t>450 kilo </a:t>
                      </a:r>
                    </a:p>
                  </a:txBody>
                  <a:tcPr/>
                </a:tc>
                <a:tc>
                  <a:txBody>
                    <a:bodyPr/>
                    <a:lstStyle/>
                    <a:p>
                      <a:pPr>
                        <a:buNone/>
                      </a:pPr>
                      <a:r>
                        <a:rPr lang="en-US" dirty="0"/>
                        <a:t>700 kilo</a:t>
                      </a:r>
                    </a:p>
                  </a:txBody>
                  <a:tcPr/>
                </a:tc>
                <a:extLst>
                  <a:ext uri="{0D108BD9-81ED-4DB2-BD59-A6C34878D82A}">
                    <a16:rowId xmlns:a16="http://schemas.microsoft.com/office/drawing/2014/main" val="10001"/>
                  </a:ext>
                </a:extLst>
              </a:tr>
              <a:tr h="393424">
                <a:tc>
                  <a:txBody>
                    <a:bodyPr/>
                    <a:lstStyle/>
                    <a:p>
                      <a:pPr>
                        <a:buNone/>
                      </a:pPr>
                      <a:r>
                        <a:rPr lang="en-US" dirty="0"/>
                        <a:t>Proteins</a:t>
                      </a:r>
                    </a:p>
                  </a:txBody>
                  <a:tcPr/>
                </a:tc>
                <a:tc>
                  <a:txBody>
                    <a:bodyPr/>
                    <a:lstStyle/>
                    <a:p>
                      <a:pPr>
                        <a:buNone/>
                      </a:pPr>
                      <a:r>
                        <a:rPr lang="en-US"/>
                        <a:t>12 gms</a:t>
                      </a:r>
                    </a:p>
                  </a:txBody>
                  <a:tcPr/>
                </a:tc>
                <a:tc>
                  <a:txBody>
                    <a:bodyPr/>
                    <a:lstStyle/>
                    <a:p>
                      <a:pPr>
                        <a:buNone/>
                      </a:pPr>
                      <a:r>
                        <a:rPr lang="en-US" dirty="0"/>
                        <a:t>20 </a:t>
                      </a:r>
                      <a:r>
                        <a:rPr lang="en-US" dirty="0" err="1"/>
                        <a:t>gms</a:t>
                      </a:r>
                      <a:endParaRPr lang="en-US" dirty="0"/>
                    </a:p>
                  </a:txBody>
                  <a:tcPr/>
                </a:tc>
                <a:extLst>
                  <a:ext uri="{0D108BD9-81ED-4DB2-BD59-A6C34878D82A}">
                    <a16:rowId xmlns:a16="http://schemas.microsoft.com/office/drawing/2014/main" val="10002"/>
                  </a:ext>
                </a:extLst>
              </a:tr>
            </a:tbl>
          </a:graphicData>
        </a:graphic>
      </p:graphicFrame>
      <p:graphicFrame>
        <p:nvGraphicFramePr>
          <p:cNvPr id="8" name="Table 7"/>
          <p:cNvGraphicFramePr/>
          <p:nvPr/>
        </p:nvGraphicFramePr>
        <p:xfrm>
          <a:off x="920115" y="5257800"/>
          <a:ext cx="6388100" cy="1188720"/>
        </p:xfrm>
        <a:graphic>
          <a:graphicData uri="http://schemas.openxmlformats.org/drawingml/2006/table">
            <a:tbl>
              <a:tblPr firstRow="1" bandRow="1">
                <a:tableStyleId>{5C22544A-7EE6-4342-B048-85BDC9FD1C3A}</a:tableStyleId>
              </a:tblPr>
              <a:tblGrid>
                <a:gridCol w="2122170">
                  <a:extLst>
                    <a:ext uri="{9D8B030D-6E8A-4147-A177-3AD203B41FA5}">
                      <a16:colId xmlns:a16="http://schemas.microsoft.com/office/drawing/2014/main" val="20000"/>
                    </a:ext>
                  </a:extLst>
                </a:gridCol>
                <a:gridCol w="2132965">
                  <a:extLst>
                    <a:ext uri="{9D8B030D-6E8A-4147-A177-3AD203B41FA5}">
                      <a16:colId xmlns:a16="http://schemas.microsoft.com/office/drawing/2014/main" val="20001"/>
                    </a:ext>
                  </a:extLst>
                </a:gridCol>
                <a:gridCol w="2132965">
                  <a:extLst>
                    <a:ext uri="{9D8B030D-6E8A-4147-A177-3AD203B41FA5}">
                      <a16:colId xmlns:a16="http://schemas.microsoft.com/office/drawing/2014/main" val="20002"/>
                    </a:ext>
                  </a:extLst>
                </a:gridCol>
              </a:tblGrid>
              <a:tr h="640080">
                <a:tc rowSpan="2">
                  <a:txBody>
                    <a:bodyPr/>
                    <a:lstStyle/>
                    <a:p>
                      <a:pPr>
                        <a:buNone/>
                      </a:pPr>
                      <a:endParaRPr lang="en-US" altLang="zh-CN" dirty="0">
                        <a:sym typeface="Arial" panose="020B0604020202020204" pitchFamily="34" charset="0"/>
                      </a:endParaRPr>
                    </a:p>
                    <a:p>
                      <a:pPr>
                        <a:buNone/>
                      </a:pPr>
                      <a:r>
                        <a:rPr lang="en-US" altLang="zh-CN" dirty="0">
                          <a:sym typeface="Arial" panose="020B0604020202020204" pitchFamily="34" charset="0"/>
                        </a:rPr>
                        <a:t>Rates per child per meal in (Rs)</a:t>
                      </a:r>
                      <a:endParaRPr lang="en-US" altLang="zh-CN" dirty="0"/>
                    </a:p>
                    <a:p>
                      <a:pPr>
                        <a:buNone/>
                      </a:pPr>
                      <a:endParaRPr lang="en-US" dirty="0"/>
                    </a:p>
                  </a:txBody>
                  <a:tcPr/>
                </a:tc>
                <a:tc>
                  <a:txBody>
                    <a:bodyPr/>
                    <a:lstStyle/>
                    <a:p>
                      <a:pPr>
                        <a:buNone/>
                      </a:pPr>
                      <a:r>
                        <a:rPr lang="en-US"/>
                        <a:t>Balvatika and Primary</a:t>
                      </a:r>
                    </a:p>
                  </a:txBody>
                  <a:tcPr/>
                </a:tc>
                <a:tc>
                  <a:txBody>
                    <a:bodyPr/>
                    <a:lstStyle/>
                    <a:p>
                      <a:pPr>
                        <a:buNone/>
                      </a:pPr>
                      <a:r>
                        <a:rPr lang="en-US"/>
                        <a:t>Upper Primary</a:t>
                      </a:r>
                    </a:p>
                  </a:txBody>
                  <a:tcPr/>
                </a:tc>
                <a:extLst>
                  <a:ext uri="{0D108BD9-81ED-4DB2-BD59-A6C34878D82A}">
                    <a16:rowId xmlns:a16="http://schemas.microsoft.com/office/drawing/2014/main" val="10000"/>
                  </a:ext>
                </a:extLst>
              </a:tr>
              <a:tr h="381000">
                <a:tc vMerge="1">
                  <a:txBody>
                    <a:bodyPr/>
                    <a:lstStyle/>
                    <a:p>
                      <a:endParaRPr lang="en-US"/>
                    </a:p>
                  </a:txBody>
                  <a:tcPr/>
                </a:tc>
                <a:tc>
                  <a:txBody>
                    <a:bodyPr/>
                    <a:lstStyle/>
                    <a:p>
                      <a:pPr>
                        <a:buNone/>
                      </a:pPr>
                      <a:r>
                        <a:rPr lang="en-US"/>
                        <a:t>8/-</a:t>
                      </a:r>
                    </a:p>
                  </a:txBody>
                  <a:tcPr/>
                </a:tc>
                <a:tc>
                  <a:txBody>
                    <a:bodyPr/>
                    <a:lstStyle/>
                    <a:p>
                      <a:pPr>
                        <a:buNone/>
                      </a:pPr>
                      <a:r>
                        <a:rPr lang="en-US" dirty="0"/>
                        <a:t>10/-</a:t>
                      </a:r>
                    </a:p>
                  </a:txBody>
                  <a:tcPr/>
                </a:tc>
                <a:extLst>
                  <a:ext uri="{0D108BD9-81ED-4DB2-BD59-A6C34878D82A}">
                    <a16:rowId xmlns:a16="http://schemas.microsoft.com/office/drawing/2014/main" val="10001"/>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2000" b="1" i="1" u="sng" dirty="0"/>
              <a:t>2. State Level National Means cum Merit Scholarship Scheme (NMMSSE) (National Scheme NCERT)(central govt Scheme)</a:t>
            </a:r>
            <a:endParaRPr lang="en-IN" sz="2000" dirty="0"/>
          </a:p>
        </p:txBody>
      </p:sp>
      <p:sp>
        <p:nvSpPr>
          <p:cNvPr id="3" name="Content Placeholder 2"/>
          <p:cNvSpPr>
            <a:spLocks noGrp="1"/>
          </p:cNvSpPr>
          <p:nvPr>
            <p:ph sz="quarter" idx="1"/>
          </p:nvPr>
        </p:nvSpPr>
        <p:spPr>
          <a:xfrm>
            <a:off x="301752" y="1371600"/>
            <a:ext cx="8537448" cy="4953000"/>
          </a:xfrm>
        </p:spPr>
        <p:txBody>
          <a:bodyPr>
            <a:normAutofit fontScale="25000" lnSpcReduction="20000"/>
          </a:bodyPr>
          <a:lstStyle/>
          <a:p>
            <a:pPr marL="0" indent="0" algn="ctr">
              <a:buNone/>
            </a:pPr>
            <a:r>
              <a:rPr lang="en-IN" sz="6400" b="1" dirty="0">
                <a:solidFill>
                  <a:srgbClr val="002060"/>
                </a:solidFill>
                <a:effectLst>
                  <a:outerShdw blurRad="38100" dist="38100" dir="2700000" algn="tl">
                    <a:srgbClr val="000000">
                      <a:alpha val="43137"/>
                    </a:srgbClr>
                  </a:outerShdw>
                </a:effectLst>
              </a:rPr>
              <a:t>Objective</a:t>
            </a:r>
          </a:p>
          <a:p>
            <a:pPr marL="0" indent="0" algn="ctr">
              <a:buNone/>
            </a:pPr>
            <a:r>
              <a:rPr lang="en-IN" sz="6400" b="1" dirty="0">
                <a:solidFill>
                  <a:srgbClr val="002060"/>
                </a:solidFill>
              </a:rPr>
              <a:t>The Scheme is for students studying in Class VII the Scheme is meant for meritorious students of economically weaker sections whose parental income is less than </a:t>
            </a:r>
            <a:r>
              <a:rPr lang="en-IN" sz="6400" b="1" dirty="0" err="1">
                <a:solidFill>
                  <a:srgbClr val="002060"/>
                </a:solidFill>
              </a:rPr>
              <a:t>Rs</a:t>
            </a:r>
            <a:r>
              <a:rPr lang="en-IN" sz="6400" b="1" dirty="0">
                <a:solidFill>
                  <a:srgbClr val="002060"/>
                </a:solidFill>
              </a:rPr>
              <a:t>. 3.50 lakh per annum.</a:t>
            </a:r>
            <a:endParaRPr lang="en-IN" sz="4400" b="1" dirty="0">
              <a:solidFill>
                <a:srgbClr val="002060"/>
              </a:solidFill>
            </a:endParaRPr>
          </a:p>
          <a:p>
            <a:pPr marL="0" indent="0">
              <a:buNone/>
            </a:pPr>
            <a:r>
              <a:rPr lang="en-IN" dirty="0"/>
              <a:t> </a:t>
            </a:r>
          </a:p>
          <a:p>
            <a:pPr marL="0" indent="0" algn="ctr">
              <a:buNone/>
            </a:pPr>
            <a:r>
              <a:rPr lang="en-IN" sz="6400" u="sng" dirty="0"/>
              <a:t>Eligibility Criteria</a:t>
            </a:r>
            <a:endParaRPr lang="en-IN" sz="6400" dirty="0"/>
          </a:p>
          <a:p>
            <a:r>
              <a:rPr lang="en-IN" sz="6400" dirty="0"/>
              <a:t>Parental income is </a:t>
            </a:r>
            <a:r>
              <a:rPr lang="en-IN" sz="6400" b="1" dirty="0"/>
              <a:t>less than Rs. 3.50 lakh per annum, (Economically Weaker section). The awardees should get a minimum of 55% marks in class IX and XI and 60% marks in Class X for </a:t>
            </a:r>
            <a:r>
              <a:rPr lang="en-IN" sz="6400" dirty="0"/>
              <a:t>continuance of scholarship (</a:t>
            </a:r>
            <a:r>
              <a:rPr lang="en-IN" sz="6400" dirty="0" err="1"/>
              <a:t>relaxable</a:t>
            </a:r>
            <a:r>
              <a:rPr lang="en-IN" sz="6400" dirty="0"/>
              <a:t> by 5% for SC/ST students)</a:t>
            </a:r>
          </a:p>
          <a:p>
            <a:pPr marL="0" indent="0">
              <a:buNone/>
            </a:pPr>
            <a:r>
              <a:rPr lang="en-IN" sz="6400" dirty="0"/>
              <a:t> </a:t>
            </a:r>
          </a:p>
          <a:p>
            <a:pPr marL="0" indent="0" algn="ctr">
              <a:buNone/>
            </a:pPr>
            <a:r>
              <a:rPr lang="en-IN" sz="6400" u="sng" dirty="0"/>
              <a:t>Pattern of Assistance and  type</a:t>
            </a:r>
            <a:endParaRPr lang="en-IN" sz="6400" dirty="0"/>
          </a:p>
          <a:p>
            <a:r>
              <a:rPr lang="en-IN" sz="6400" dirty="0"/>
              <a:t>The amount of scholarship will be </a:t>
            </a:r>
            <a:r>
              <a:rPr lang="en-IN" sz="6400" b="1" dirty="0"/>
              <a:t>Rs.12000/- Per annum @ Rs.1000/- per month</a:t>
            </a:r>
            <a:r>
              <a:rPr lang="en-IN" sz="6400" dirty="0"/>
              <a:t>. The proposal for award of the scholarships to the selected students are to be sent, on-line through National Scholarship Portal (NSP) in the first Quarter of the academic year.</a:t>
            </a:r>
          </a:p>
          <a:p>
            <a:pPr marL="0" indent="0">
              <a:buNone/>
            </a:pPr>
            <a:r>
              <a:rPr lang="en-IN" sz="6400" dirty="0"/>
              <a:t> </a:t>
            </a:r>
          </a:p>
          <a:p>
            <a:pPr marL="0" indent="0" algn="ctr">
              <a:buNone/>
            </a:pPr>
            <a:r>
              <a:rPr lang="en-IN" sz="6400" u="sng" dirty="0"/>
              <a:t>Procedure formality to be done</a:t>
            </a:r>
            <a:endParaRPr lang="en-IN" sz="6400" dirty="0"/>
          </a:p>
          <a:p>
            <a:r>
              <a:rPr lang="en-IN" sz="6400" dirty="0"/>
              <a:t>The Examination is conducted every year</a:t>
            </a:r>
          </a:p>
          <a:p>
            <a:pPr marL="0" indent="0">
              <a:buNone/>
            </a:pPr>
            <a:endParaRPr lang="en-IN" sz="3600" dirty="0"/>
          </a:p>
          <a:p>
            <a:pPr marL="0" indent="0" algn="ctr">
              <a:buNone/>
            </a:pPr>
            <a:r>
              <a:rPr lang="en-IN" sz="6400" u="sng" dirty="0"/>
              <a:t>Time limit of Disposal</a:t>
            </a:r>
            <a:endParaRPr lang="en-IN" sz="6400" dirty="0"/>
          </a:p>
          <a:p>
            <a:pPr lvl="0"/>
            <a:r>
              <a:rPr lang="en-IN" sz="6400" dirty="0"/>
              <a:t>Date of the Scheme execution 1</a:t>
            </a:r>
            <a:r>
              <a:rPr lang="en-IN" sz="6400" baseline="30000" dirty="0"/>
              <a:t>st</a:t>
            </a:r>
            <a:r>
              <a:rPr lang="en-IN" sz="6400" dirty="0"/>
              <a:t> week of August . Conduct of Examination 3</a:t>
            </a:r>
            <a:r>
              <a:rPr lang="en-IN" sz="6400" baseline="30000" dirty="0"/>
              <a:t>rd</a:t>
            </a:r>
            <a:r>
              <a:rPr lang="en-IN" sz="6400" dirty="0"/>
              <a:t> week of November. Generation of result February. </a:t>
            </a:r>
          </a:p>
        </p:txBody>
      </p:sp>
    </p:spTree>
    <p:extLst>
      <p:ext uri="{BB962C8B-B14F-4D97-AF65-F5344CB8AC3E}">
        <p14:creationId xmlns:p14="http://schemas.microsoft.com/office/powerpoint/2010/main" val="14515227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i="1" u="sng" dirty="0">
                <a:solidFill>
                  <a:srgbClr val="C00000"/>
                </a:solidFill>
              </a:rPr>
              <a:t>24.Vocationalisation of Education at +2 stage (State Scheme)</a:t>
            </a:r>
            <a:endParaRPr lang="en-IN" dirty="0"/>
          </a:p>
        </p:txBody>
      </p:sp>
      <p:sp>
        <p:nvSpPr>
          <p:cNvPr id="3" name="Content Placeholder 2"/>
          <p:cNvSpPr>
            <a:spLocks noGrp="1"/>
          </p:cNvSpPr>
          <p:nvPr>
            <p:ph sz="quarter" idx="1"/>
          </p:nvPr>
        </p:nvSpPr>
        <p:spPr/>
        <p:txBody>
          <a:bodyPr>
            <a:normAutofit fontScale="77500" lnSpcReduction="20000"/>
          </a:bodyPr>
          <a:lstStyle/>
          <a:p>
            <a:r>
              <a:rPr lang="en-IN" dirty="0"/>
              <a:t>Objective: The main objective of the scheme was to provide diversification of educational opportunities and to enhance individual employability, reduce mismatch between demand and supply and skilled manpower as an alternative for those pursuing higher education and remaining unemployed.</a:t>
            </a:r>
          </a:p>
          <a:p>
            <a:r>
              <a:rPr lang="en-IN" dirty="0"/>
              <a:t>The  scheme of </a:t>
            </a:r>
            <a:r>
              <a:rPr lang="en-IN" dirty="0" err="1"/>
              <a:t>Vocationalisation</a:t>
            </a:r>
            <a:r>
              <a:rPr lang="en-IN" dirty="0"/>
              <a:t> of Education at +2 stage  was introduced in the state of Goa from the academic year 1988-1989 with a view to provide an alternative to higher education and bring work and education closer.  </a:t>
            </a:r>
          </a:p>
          <a:p>
            <a:r>
              <a:rPr lang="en-US" dirty="0"/>
              <a:t> </a:t>
            </a:r>
            <a:endParaRPr lang="en-IN" dirty="0"/>
          </a:p>
          <a:p>
            <a:r>
              <a:rPr lang="en-US" dirty="0"/>
              <a:t>At present 15 vocational courses are provided in 40 Aided Higher Secondary Schools in the State with student strength of minimum 20 students for commerce based and 15 students for Agro based, Home Science and Technical based. Approximately, 5367 students of Std. XI and XII have benefitted under this Scheme during this academic year 2022-23.</a:t>
            </a:r>
            <a:endParaRPr lang="en-IN" dirty="0"/>
          </a:p>
          <a:p>
            <a:endParaRPr lang="en-IN"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219200"/>
          </a:xfrm>
        </p:spPr>
        <p:txBody>
          <a:bodyPr>
            <a:normAutofit fontScale="90000"/>
          </a:bodyPr>
          <a:lstStyle/>
          <a:p>
            <a:br>
              <a:rPr lang="en-US" b="1" i="1" u="sng" dirty="0"/>
            </a:br>
            <a:br>
              <a:rPr lang="en-US" b="1" i="1" u="sng" dirty="0"/>
            </a:br>
            <a:r>
              <a:rPr lang="en-US" b="1" i="1" u="sng" dirty="0"/>
              <a:t>25.Pre-Vocational Education (State Scheme)</a:t>
            </a:r>
            <a:br>
              <a:rPr lang="en-IN" dirty="0"/>
            </a:br>
            <a:endParaRPr lang="en-IN" dirty="0"/>
          </a:p>
        </p:txBody>
      </p:sp>
      <p:sp>
        <p:nvSpPr>
          <p:cNvPr id="3" name="Content Placeholder 2"/>
          <p:cNvSpPr>
            <a:spLocks noGrp="1"/>
          </p:cNvSpPr>
          <p:nvPr>
            <p:ph sz="quarter" idx="1"/>
          </p:nvPr>
        </p:nvSpPr>
        <p:spPr/>
        <p:txBody>
          <a:bodyPr>
            <a:normAutofit fontScale="92500" lnSpcReduction="10000"/>
          </a:bodyPr>
          <a:lstStyle/>
          <a:p>
            <a:r>
              <a:rPr lang="en-IN" dirty="0"/>
              <a:t> </a:t>
            </a:r>
          </a:p>
          <a:p>
            <a:r>
              <a:rPr lang="en-IN" dirty="0"/>
              <a:t>Three Aided High Schools are running Pre-Vocational courses such as (1) Elements of Home Science (2) Elements of Agriculture and (3) Elements of Engineering in Std. VIII, IX and X for the academic year 2022-23.</a:t>
            </a:r>
          </a:p>
          <a:p>
            <a:r>
              <a:rPr lang="en-IN" dirty="0"/>
              <a:t> </a:t>
            </a:r>
          </a:p>
          <a:p>
            <a:r>
              <a:rPr lang="en-IN" dirty="0"/>
              <a:t>New Pre-Vocational Scheme for Std. IX and X has been introduced from the academic year 2010-11 onwards. Initially 22 high schools were permitted to introduce the same on pilot project. However, 14 Aided High Schools are running Pre-Vocational Scheme for the academic year 2022-23.</a:t>
            </a:r>
          </a:p>
          <a:p>
            <a:endParaRPr lang="en-IN"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066800"/>
          </a:xfrm>
        </p:spPr>
        <p:txBody>
          <a:bodyPr>
            <a:normAutofit fontScale="90000"/>
          </a:bodyPr>
          <a:lstStyle/>
          <a:p>
            <a:br>
              <a:rPr lang="en-US" b="1" dirty="0"/>
            </a:br>
            <a:br>
              <a:rPr lang="en-US" b="1" dirty="0"/>
            </a:br>
            <a:br>
              <a:rPr lang="en-US" b="1" dirty="0"/>
            </a:br>
            <a:br>
              <a:rPr lang="en-US" b="1" dirty="0"/>
            </a:br>
            <a:br>
              <a:rPr lang="en-US" b="1" dirty="0"/>
            </a:br>
            <a:br>
              <a:rPr lang="en-US" b="1" dirty="0"/>
            </a:br>
            <a:br>
              <a:rPr lang="en-US" b="1" dirty="0"/>
            </a:br>
            <a:br>
              <a:rPr lang="en-US" b="1" dirty="0"/>
            </a:br>
            <a:br>
              <a:rPr lang="en-US" b="1" dirty="0"/>
            </a:br>
            <a:br>
              <a:rPr lang="en-US" b="1" dirty="0"/>
            </a:br>
            <a:br>
              <a:rPr lang="en-US" b="1" dirty="0"/>
            </a:br>
            <a:br>
              <a:rPr lang="en-US" b="1" dirty="0"/>
            </a:br>
            <a:r>
              <a:rPr lang="en-US" b="1" dirty="0"/>
              <a:t>26.</a:t>
            </a:r>
            <a:r>
              <a:rPr lang="en-US" sz="3100" b="1" dirty="0"/>
              <a:t>Financial Assistance to teachers with / without pension and dependents of deceased retired Teachers</a:t>
            </a:r>
            <a:endParaRPr lang="en-IN" sz="3100" dirty="0"/>
          </a:p>
        </p:txBody>
      </p:sp>
      <p:sp>
        <p:nvSpPr>
          <p:cNvPr id="3" name="Content Placeholder 2"/>
          <p:cNvSpPr>
            <a:spLocks noGrp="1"/>
          </p:cNvSpPr>
          <p:nvPr>
            <p:ph sz="quarter" idx="1"/>
          </p:nvPr>
        </p:nvSpPr>
        <p:spPr/>
        <p:txBody>
          <a:bodyPr>
            <a:normAutofit fontScale="25000" lnSpcReduction="20000"/>
          </a:bodyPr>
          <a:lstStyle/>
          <a:p>
            <a:r>
              <a:rPr lang="en-US" sz="5600" dirty="0"/>
              <a:t>It is a Central Government Scheme. The expenditure on the scheme is done through the funds of Teacher’s Day Collections.  As per the Scheme, 90% of the amount could be utilized for providing financial assistance to retired needy teachers and their dependents and 10% of the amount should be transferred to the Corpus Fund.</a:t>
            </a:r>
            <a:endParaRPr lang="en-IN" sz="5600" dirty="0"/>
          </a:p>
          <a:p>
            <a:pPr>
              <a:buNone/>
            </a:pPr>
            <a:endParaRPr lang="en-IN" sz="5600" dirty="0"/>
          </a:p>
          <a:p>
            <a:r>
              <a:rPr lang="en-US" sz="5600" dirty="0"/>
              <a:t>Criteria to avail benefits under the scheme:- </a:t>
            </a:r>
          </a:p>
          <a:p>
            <a:pPr lvl="0"/>
            <a:r>
              <a:rPr lang="en-US" sz="5600" dirty="0"/>
              <a:t>(</a:t>
            </a:r>
            <a:r>
              <a:rPr lang="en-US" sz="5600" dirty="0" err="1"/>
              <a:t>i</a:t>
            </a:r>
            <a:r>
              <a:rPr lang="en-US" sz="5600" dirty="0"/>
              <a:t>) The financial assistance has been provided to the retired teachers with pension and without pension and dependents of deceased retired teachers to the maximum period of 10 years.  </a:t>
            </a:r>
          </a:p>
          <a:p>
            <a:pPr lvl="0">
              <a:buNone/>
            </a:pPr>
            <a:endParaRPr lang="en-US" sz="5600" dirty="0"/>
          </a:p>
          <a:p>
            <a:r>
              <a:rPr lang="en-US" sz="5600" dirty="0"/>
              <a:t>(ii) Income of the applicant from all sources shall not exceed Rs.1,50,000/- per annum. </a:t>
            </a:r>
          </a:p>
          <a:p>
            <a:endParaRPr lang="en-US" sz="5600" dirty="0"/>
          </a:p>
          <a:p>
            <a:pPr lvl="0"/>
            <a:r>
              <a:rPr lang="en-US" sz="5600" dirty="0"/>
              <a:t>(iii) The Financial assistance is provided to the teachers who have permanent disability, such as loss of limb, eyesight, and hearing.  The committee, case by case, will decide the quantum of assistance, keeping in mind the availability of medical, reimbursement and / or insurance cover.</a:t>
            </a:r>
          </a:p>
          <a:p>
            <a:endParaRPr lang="en-US" sz="5600" dirty="0"/>
          </a:p>
          <a:p>
            <a:endParaRPr lang="en-US" sz="5600" dirty="0"/>
          </a:p>
          <a:p>
            <a:pPr marL="571500" indent="-571500">
              <a:buNone/>
            </a:pPr>
            <a:r>
              <a:rPr lang="en-US" sz="5600" dirty="0"/>
              <a:t>         (iv) The dependent of the deceased retired teachers i.e. wife or children can apply for the   National Foundation For </a:t>
            </a:r>
            <a:r>
              <a:rPr lang="en-US" sz="5600" dirty="0" err="1"/>
              <a:t>Teachrers</a:t>
            </a:r>
            <a:r>
              <a:rPr lang="en-US" sz="5600" dirty="0"/>
              <a:t>  welfare  ( N.F.T.W.) Fund.</a:t>
            </a:r>
          </a:p>
          <a:p>
            <a:pPr marL="571500" indent="-571500">
              <a:buNone/>
            </a:pPr>
            <a:endParaRPr lang="en-US" sz="5600" dirty="0"/>
          </a:p>
          <a:p>
            <a:pPr marL="571500" lvl="0" indent="-571500">
              <a:buNone/>
            </a:pPr>
            <a:r>
              <a:rPr lang="en-US" sz="5600" dirty="0"/>
              <a:t>(v) Financial assistance for medical purpose will be granted on producing Medical certificate and doctor’s prescription from Govt. Hospitals (i.e. GMC,  district).  </a:t>
            </a:r>
          </a:p>
          <a:p>
            <a:pPr marL="571500" indent="-571500">
              <a:buNone/>
            </a:pPr>
            <a:endParaRPr lang="en-US" sz="5600" dirty="0"/>
          </a:p>
          <a:p>
            <a:pPr marL="571500" indent="-571500">
              <a:buNone/>
            </a:pPr>
            <a:r>
              <a:rPr lang="en-US" sz="5600" dirty="0"/>
              <a:t>(vi)The financial assistance is provided to the teachers who have rendered at least 15 years of meritorious service.</a:t>
            </a:r>
            <a:endParaRPr lang="en-IN" sz="5600" dirty="0"/>
          </a:p>
          <a:p>
            <a:pPr marL="571500" indent="-571500">
              <a:buNone/>
            </a:pPr>
            <a:endParaRPr lang="en-US" dirty="0"/>
          </a:p>
          <a:p>
            <a:pPr marL="571500" indent="-571500">
              <a:buNone/>
            </a:pPr>
            <a:endParaRPr lang="en-US" dirty="0"/>
          </a:p>
          <a:p>
            <a:pPr marL="571500" indent="-571500">
              <a:buFont typeface="Wingdings 2"/>
              <a:buAutoNum type="romanLcParenBoth"/>
            </a:pPr>
            <a:endParaRPr lang="en-US" dirty="0"/>
          </a:p>
          <a:p>
            <a:endParaRPr lang="en-US" dirty="0"/>
          </a:p>
          <a:p>
            <a:endParaRPr lang="en-IN" dirty="0"/>
          </a:p>
          <a:p>
            <a:pPr marL="571500" lvl="0" indent="-571500">
              <a:buNone/>
            </a:pPr>
            <a:endParaRPr lang="en-US" dirty="0"/>
          </a:p>
          <a:p>
            <a:pPr marL="571500" indent="-571500">
              <a:buNone/>
            </a:pPr>
            <a:endParaRPr lang="en-US" dirty="0"/>
          </a:p>
          <a:p>
            <a:pPr marL="571500" lvl="0" indent="-571500">
              <a:buFont typeface="Wingdings 2"/>
              <a:buAutoNum type="romanLcParenBoth"/>
            </a:pPr>
            <a:endParaRPr lang="en-US" dirty="0"/>
          </a:p>
          <a:p>
            <a:pPr marL="571500" lvl="0" indent="-571500">
              <a:buFont typeface="Wingdings 2"/>
              <a:buAutoNum type="romanLcParenBoth"/>
            </a:pPr>
            <a:endParaRPr lang="en-IN" dirty="0"/>
          </a:p>
          <a:p>
            <a:pPr marL="571500" indent="-571500">
              <a:buFont typeface="Wingdings 2"/>
              <a:buAutoNum type="romanLcParenBoth"/>
            </a:pPr>
            <a:endParaRPr lang="en-IN" dirty="0"/>
          </a:p>
          <a:p>
            <a:pPr marL="571500" lvl="0" indent="-571500">
              <a:buFont typeface="Wingdings 2"/>
              <a:buAutoNum type="romanLcParenBoth"/>
            </a:pPr>
            <a:endParaRPr lang="en-IN" dirty="0"/>
          </a:p>
          <a:p>
            <a:pPr marL="571500" indent="-571500">
              <a:buFont typeface="Wingdings 2"/>
              <a:buAutoNum type="romanLcParenBoth"/>
            </a:pPr>
            <a:endParaRPr lang="en-IN" dirty="0"/>
          </a:p>
          <a:p>
            <a:pPr marL="571500" lvl="0" indent="-571500">
              <a:buAutoNum type="romanLcParenBoth"/>
            </a:pPr>
            <a:endParaRPr lang="en-US" dirty="0"/>
          </a:p>
          <a:p>
            <a:pPr marL="571500" lvl="0" indent="-571500">
              <a:buAutoNum type="romanLcParenBoth"/>
            </a:pPr>
            <a:endParaRPr lang="en-IN" dirty="0"/>
          </a:p>
          <a:p>
            <a:pPr>
              <a:buNone/>
            </a:pPr>
            <a:endParaRPr lang="en-IN"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683752" cy="1143000"/>
          </a:xfrm>
        </p:spPr>
        <p:txBody>
          <a:bodyPr>
            <a:noAutofit/>
          </a:bodyPr>
          <a:lstStyle/>
          <a:p>
            <a:r>
              <a:rPr lang="en-US" sz="2400" b="1" dirty="0"/>
              <a:t>27.Scheme for Creation and Enhancement of Infrastructure </a:t>
            </a:r>
            <a:r>
              <a:rPr lang="en-US" sz="2400" dirty="0"/>
              <a:t>           </a:t>
            </a:r>
            <a:r>
              <a:rPr lang="en-US" sz="2400" b="1" dirty="0"/>
              <a:t>and Overall       Development of Educational Sector in       Goa - 2018</a:t>
            </a:r>
            <a:endParaRPr lang="en-IN" sz="2400" dirty="0"/>
          </a:p>
        </p:txBody>
      </p:sp>
      <p:sp>
        <p:nvSpPr>
          <p:cNvPr id="3" name="Content Placeholder 2"/>
          <p:cNvSpPr>
            <a:spLocks noGrp="1"/>
          </p:cNvSpPr>
          <p:nvPr>
            <p:ph sz="quarter" idx="1"/>
          </p:nvPr>
        </p:nvSpPr>
        <p:spPr/>
        <p:txBody>
          <a:bodyPr>
            <a:normAutofit fontScale="85000" lnSpcReduction="10000"/>
          </a:bodyPr>
          <a:lstStyle/>
          <a:p>
            <a:r>
              <a:rPr lang="en-US" dirty="0"/>
              <a:t>The scheme was formulated for creation and maintenance of infrastructure, purchase of equipments, </a:t>
            </a:r>
            <a:r>
              <a:rPr lang="en-US" dirty="0" err="1"/>
              <a:t>furnitures</a:t>
            </a:r>
            <a:r>
              <a:rPr lang="en-US" dirty="0"/>
              <a:t>, fixtures etc. belonging to Directorate of Education, Higher Education and Technical Education. All three Departments shall place the proposals for release of funds to GEDC in accordance with the budget provisions made under revenue head and capital head under the respective demand. The GEDC shall further place the proposals before High Powered Committee for grant of approvals. Once High Powered Committee granted its approvals, no other approvals/ sanction shall be required including financial sanction form Finance Department and EFC approval. Once High Powered Committee granted its approval, the same shall be implemented by GEDC on its own or through its agency including clients Departments.</a:t>
            </a:r>
            <a:endParaRPr lang="en-IN" dirty="0"/>
          </a:p>
          <a:p>
            <a:endParaRPr lang="en-IN"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28.Educational concession to the children of service personnel.</a:t>
            </a:r>
            <a:endParaRPr lang="en-IN" dirty="0"/>
          </a:p>
        </p:txBody>
      </p:sp>
      <p:sp>
        <p:nvSpPr>
          <p:cNvPr id="3" name="Content Placeholder 2"/>
          <p:cNvSpPr>
            <a:spLocks noGrp="1"/>
          </p:cNvSpPr>
          <p:nvPr>
            <p:ph sz="quarter" idx="1"/>
          </p:nvPr>
        </p:nvSpPr>
        <p:spPr/>
        <p:txBody>
          <a:bodyPr/>
          <a:lstStyle/>
          <a:p>
            <a:r>
              <a:rPr lang="en-US" b="1" dirty="0"/>
              <a:t>Objective :T</a:t>
            </a:r>
            <a:r>
              <a:rPr lang="en-US" dirty="0"/>
              <a:t>o provide financial assistance to the Children of Service Personnel.</a:t>
            </a:r>
          </a:p>
          <a:p>
            <a:endParaRPr lang="en-US" dirty="0"/>
          </a:p>
          <a:p>
            <a:r>
              <a:rPr lang="en-US" dirty="0"/>
              <a:t>Students studying in colleges, post-graduation level &amp; technical professional Institutions are eligible.  There is no limit for No. of awards to be awarded every year. The Scheme is only for the students whose Parents are working in </a:t>
            </a:r>
            <a:r>
              <a:rPr lang="en-US" dirty="0" err="1"/>
              <a:t>Defence</a:t>
            </a:r>
            <a:r>
              <a:rPr lang="en-US" dirty="0"/>
              <a:t> Service. The students have to produce their original Fee Receipts.</a:t>
            </a:r>
            <a:endParaRPr lang="en-IN" dirty="0"/>
          </a:p>
          <a:p>
            <a:endParaRPr lang="en-IN"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304800"/>
            <a:ext cx="8534400" cy="1143000"/>
          </a:xfrm>
        </p:spPr>
        <p:txBody>
          <a:bodyPr>
            <a:normAutofit fontScale="90000"/>
          </a:bodyPr>
          <a:lstStyle/>
          <a:p>
            <a:br>
              <a:rPr lang="en-US" b="1" i="1" u="sng" dirty="0"/>
            </a:br>
            <a:br>
              <a:rPr lang="en-US" b="1" i="1" u="sng" dirty="0"/>
            </a:br>
            <a:r>
              <a:rPr lang="en-US" b="1" i="1" u="sng" dirty="0"/>
              <a:t>29.Goa </a:t>
            </a:r>
            <a:r>
              <a:rPr lang="en-US" b="1" i="1" u="sng" dirty="0" err="1"/>
              <a:t>Samagra</a:t>
            </a:r>
            <a:r>
              <a:rPr lang="en-US" b="1" i="1" u="sng" dirty="0"/>
              <a:t> </a:t>
            </a:r>
            <a:r>
              <a:rPr lang="en-US" b="1" i="1" u="sng" dirty="0" err="1"/>
              <a:t>Shiksha</a:t>
            </a:r>
            <a:r>
              <a:rPr lang="en-US" b="1" i="1" u="sng" dirty="0"/>
              <a:t> </a:t>
            </a:r>
            <a:r>
              <a:rPr lang="en-US" b="1" i="1" u="sng" dirty="0" err="1"/>
              <a:t>Abhiyan</a:t>
            </a:r>
            <a:r>
              <a:rPr lang="en-US" b="1" i="1" u="sng" dirty="0"/>
              <a:t>  (Central &amp; State)</a:t>
            </a:r>
            <a:br>
              <a:rPr lang="en-IN" dirty="0"/>
            </a:br>
            <a:endParaRPr lang="en-IN" dirty="0"/>
          </a:p>
        </p:txBody>
      </p:sp>
      <p:sp>
        <p:nvSpPr>
          <p:cNvPr id="3" name="Content Placeholder 2"/>
          <p:cNvSpPr>
            <a:spLocks noGrp="1"/>
          </p:cNvSpPr>
          <p:nvPr>
            <p:ph sz="quarter" idx="1"/>
          </p:nvPr>
        </p:nvSpPr>
        <p:spPr/>
        <p:txBody>
          <a:bodyPr/>
          <a:lstStyle/>
          <a:p>
            <a:r>
              <a:rPr lang="en-US" dirty="0"/>
              <a:t>The Department of School Education, Ministry of Human Resource Development, Government of India in the year 2018-19 has integrated 3 major schemes of School Education i.e. </a:t>
            </a:r>
            <a:r>
              <a:rPr lang="en-US" dirty="0" err="1"/>
              <a:t>Sarva</a:t>
            </a:r>
            <a:r>
              <a:rPr lang="en-US" dirty="0"/>
              <a:t> </a:t>
            </a:r>
            <a:r>
              <a:rPr lang="en-US" dirty="0" err="1"/>
              <a:t>Shiksha</a:t>
            </a:r>
            <a:r>
              <a:rPr lang="en-US" dirty="0"/>
              <a:t> </a:t>
            </a:r>
            <a:r>
              <a:rPr lang="en-US" dirty="0" err="1"/>
              <a:t>Abhiyan</a:t>
            </a:r>
            <a:r>
              <a:rPr lang="en-US" dirty="0"/>
              <a:t> (SSA), </a:t>
            </a:r>
            <a:r>
              <a:rPr lang="en-US" dirty="0" err="1"/>
              <a:t>Rashtriya</a:t>
            </a:r>
            <a:r>
              <a:rPr lang="en-US" dirty="0"/>
              <a:t> </a:t>
            </a:r>
            <a:r>
              <a:rPr lang="en-US" dirty="0" err="1"/>
              <a:t>Madhyamik</a:t>
            </a:r>
            <a:r>
              <a:rPr lang="en-US" dirty="0"/>
              <a:t> </a:t>
            </a:r>
            <a:r>
              <a:rPr lang="en-US" dirty="0" err="1"/>
              <a:t>Shiksha</a:t>
            </a:r>
            <a:r>
              <a:rPr lang="en-US" dirty="0"/>
              <a:t> </a:t>
            </a:r>
            <a:r>
              <a:rPr lang="en-US" dirty="0" err="1"/>
              <a:t>Abhiyan</a:t>
            </a:r>
            <a:r>
              <a:rPr lang="en-US" dirty="0"/>
              <a:t> (RMSA) and Teacher Education (TE) into one Centrally Sponsored Scheme through a Single State Implementation Society (SIS) known as “</a:t>
            </a:r>
            <a:r>
              <a:rPr lang="en-US" dirty="0" err="1"/>
              <a:t>Samagra</a:t>
            </a:r>
            <a:r>
              <a:rPr lang="en-US" dirty="0"/>
              <a:t> </a:t>
            </a:r>
            <a:r>
              <a:rPr lang="en-US" dirty="0" err="1"/>
              <a:t>Shiksha</a:t>
            </a:r>
            <a:r>
              <a:rPr lang="en-US" dirty="0"/>
              <a:t> </a:t>
            </a:r>
            <a:r>
              <a:rPr lang="en-US" dirty="0" err="1"/>
              <a:t>Abhiyan</a:t>
            </a:r>
            <a:r>
              <a:rPr lang="en-US" dirty="0"/>
              <a:t>"</a:t>
            </a:r>
            <a:endParaRPr lang="en-IN"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u="sng" dirty="0"/>
              <a:t>Goa </a:t>
            </a:r>
            <a:r>
              <a:rPr lang="en-US" b="1" i="1" u="sng" dirty="0" err="1"/>
              <a:t>Samagra</a:t>
            </a:r>
            <a:r>
              <a:rPr lang="en-US" b="1" i="1" u="sng" dirty="0"/>
              <a:t> </a:t>
            </a:r>
            <a:r>
              <a:rPr lang="en-US" b="1" i="1" u="sng" dirty="0" err="1"/>
              <a:t>Shiksha</a:t>
            </a:r>
            <a:r>
              <a:rPr lang="en-US" b="1" i="1" u="sng" dirty="0"/>
              <a:t> </a:t>
            </a:r>
            <a:r>
              <a:rPr lang="en-US" b="1" i="1" u="sng" dirty="0" err="1"/>
              <a:t>Abhiyan</a:t>
            </a:r>
            <a:endParaRPr lang="en-IN" dirty="0"/>
          </a:p>
        </p:txBody>
      </p:sp>
      <p:sp>
        <p:nvSpPr>
          <p:cNvPr id="3" name="Content Placeholder 2"/>
          <p:cNvSpPr>
            <a:spLocks noGrp="1"/>
          </p:cNvSpPr>
          <p:nvPr>
            <p:ph sz="quarter" idx="1"/>
          </p:nvPr>
        </p:nvSpPr>
        <p:spPr/>
        <p:txBody>
          <a:bodyPr>
            <a:normAutofit fontScale="85000" lnSpcReduction="20000"/>
          </a:bodyPr>
          <a:lstStyle/>
          <a:p>
            <a:pPr>
              <a:buNone/>
            </a:pPr>
            <a:r>
              <a:rPr lang="en-US" dirty="0"/>
              <a:t>Major Objectives of the scheme:-</a:t>
            </a:r>
          </a:p>
          <a:p>
            <a:pPr>
              <a:buNone/>
            </a:pPr>
            <a:r>
              <a:rPr lang="en-US" dirty="0" err="1"/>
              <a:t>i</a:t>
            </a:r>
            <a:r>
              <a:rPr lang="en-US" dirty="0"/>
              <a:t>)Provision of quality education and enhancing learning outcomes of students.</a:t>
            </a:r>
            <a:endParaRPr lang="en-IN" dirty="0"/>
          </a:p>
          <a:p>
            <a:pPr>
              <a:buNone/>
            </a:pPr>
            <a:r>
              <a:rPr lang="en-US" dirty="0"/>
              <a:t>ii)  Bridging Social and Gender Gaps in School Education.</a:t>
            </a:r>
            <a:endParaRPr lang="en-IN" dirty="0"/>
          </a:p>
          <a:p>
            <a:pPr>
              <a:buNone/>
            </a:pPr>
            <a:r>
              <a:rPr lang="en-US" dirty="0"/>
              <a:t>iii) Ensuring equity and inclusion at all levels of school education.</a:t>
            </a:r>
            <a:endParaRPr lang="en-IN" dirty="0"/>
          </a:p>
          <a:p>
            <a:pPr>
              <a:buNone/>
            </a:pPr>
            <a:r>
              <a:rPr lang="en-US" dirty="0"/>
              <a:t>iv)Ensuring minimum standards in schooling provision.</a:t>
            </a:r>
            <a:endParaRPr lang="en-IN" dirty="0"/>
          </a:p>
          <a:p>
            <a:pPr>
              <a:buNone/>
            </a:pPr>
            <a:r>
              <a:rPr lang="en-US" dirty="0"/>
              <a:t>v) Promoting </a:t>
            </a:r>
            <a:r>
              <a:rPr lang="en-US" dirty="0" err="1"/>
              <a:t>Vocationalisation</a:t>
            </a:r>
            <a:r>
              <a:rPr lang="en-US" dirty="0"/>
              <a:t> of education.</a:t>
            </a:r>
            <a:endParaRPr lang="en-IN" dirty="0"/>
          </a:p>
          <a:p>
            <a:pPr>
              <a:buNone/>
            </a:pPr>
            <a:r>
              <a:rPr lang="en-US" dirty="0"/>
              <a:t>vi) Support States in Implementation of Right of Children to free and Compulsory Education (RTE) act, 2009.</a:t>
            </a:r>
            <a:endParaRPr lang="en-IN" dirty="0"/>
          </a:p>
          <a:p>
            <a:pPr>
              <a:buNone/>
            </a:pPr>
            <a:r>
              <a:rPr lang="en-US" dirty="0"/>
              <a:t>vii) Strengthening and up gradation of State Councils for Educational Research and Training (SCERTs)/State Institutes of Education and District Institute for Education and Training (DIET)s as a nodal agency for teacher training.</a:t>
            </a:r>
            <a:endParaRPr lang="en-IN" dirty="0"/>
          </a:p>
          <a:p>
            <a:endParaRPr lang="en-IN"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u="sng" dirty="0"/>
              <a:t>Goa </a:t>
            </a:r>
            <a:r>
              <a:rPr lang="en-US" b="1" i="1" u="sng" dirty="0" err="1"/>
              <a:t>Samagra</a:t>
            </a:r>
            <a:r>
              <a:rPr lang="en-US" b="1" i="1" u="sng" dirty="0"/>
              <a:t> </a:t>
            </a:r>
            <a:r>
              <a:rPr lang="en-US" b="1" i="1" u="sng" dirty="0" err="1"/>
              <a:t>Shiksha</a:t>
            </a:r>
            <a:r>
              <a:rPr lang="en-US" b="1" i="1" u="sng" dirty="0"/>
              <a:t> </a:t>
            </a:r>
            <a:r>
              <a:rPr lang="en-US" b="1" i="1" u="sng" dirty="0" err="1"/>
              <a:t>Abhiyan</a:t>
            </a:r>
            <a:endParaRPr lang="en-IN" dirty="0"/>
          </a:p>
        </p:txBody>
      </p:sp>
      <p:sp>
        <p:nvSpPr>
          <p:cNvPr id="3" name="Content Placeholder 2"/>
          <p:cNvSpPr>
            <a:spLocks noGrp="1"/>
          </p:cNvSpPr>
          <p:nvPr>
            <p:ph sz="quarter" idx="1"/>
          </p:nvPr>
        </p:nvSpPr>
        <p:spPr/>
        <p:txBody>
          <a:bodyPr/>
          <a:lstStyle/>
          <a:p>
            <a:r>
              <a:rPr lang="en-US" b="1" u="sng" dirty="0"/>
              <a:t>Financial norms</a:t>
            </a:r>
          </a:p>
          <a:p>
            <a:pPr>
              <a:buNone/>
            </a:pPr>
            <a:endParaRPr lang="en-IN" dirty="0"/>
          </a:p>
          <a:p>
            <a:r>
              <a:rPr lang="en-US" dirty="0"/>
              <a:t>The fund sharing pattern for the scheme between Centre and States is proposed to be in the ratio of 60:40.</a:t>
            </a:r>
            <a:endParaRPr lang="en-IN"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u="sng" dirty="0"/>
              <a:t>Goa </a:t>
            </a:r>
            <a:r>
              <a:rPr lang="en-US" b="1" i="1" u="sng" dirty="0" err="1"/>
              <a:t>Samagra</a:t>
            </a:r>
            <a:r>
              <a:rPr lang="en-US" b="1" i="1" u="sng" dirty="0"/>
              <a:t> </a:t>
            </a:r>
            <a:r>
              <a:rPr lang="en-US" b="1" i="1" u="sng" dirty="0" err="1"/>
              <a:t>Shiksha</a:t>
            </a:r>
            <a:r>
              <a:rPr lang="en-US" b="1" i="1" u="sng" dirty="0"/>
              <a:t> </a:t>
            </a:r>
            <a:r>
              <a:rPr lang="en-US" b="1" i="1" u="sng" dirty="0" err="1"/>
              <a:t>Abhiyan</a:t>
            </a:r>
            <a:endParaRPr lang="en-IN" dirty="0"/>
          </a:p>
        </p:txBody>
      </p:sp>
      <p:sp>
        <p:nvSpPr>
          <p:cNvPr id="3" name="Content Placeholder 2"/>
          <p:cNvSpPr>
            <a:spLocks noGrp="1"/>
          </p:cNvSpPr>
          <p:nvPr>
            <p:ph sz="quarter" idx="1"/>
          </p:nvPr>
        </p:nvSpPr>
        <p:spPr/>
        <p:txBody>
          <a:bodyPr>
            <a:normAutofit fontScale="92500" lnSpcReduction="20000"/>
          </a:bodyPr>
          <a:lstStyle/>
          <a:p>
            <a:r>
              <a:rPr lang="en-US" b="1" u="sng" dirty="0"/>
              <a:t>The major interventions, across all levels of school education, proposed under the scheme are:</a:t>
            </a:r>
            <a:endParaRPr lang="en-IN" dirty="0"/>
          </a:p>
          <a:p>
            <a:r>
              <a:rPr lang="en-US" dirty="0"/>
              <a:t>(</a:t>
            </a:r>
            <a:r>
              <a:rPr lang="en-US" dirty="0" err="1"/>
              <a:t>i</a:t>
            </a:r>
            <a:r>
              <a:rPr lang="en-US" dirty="0"/>
              <a:t>) Universal Access including Infrastructure Development and Retention.</a:t>
            </a:r>
            <a:endParaRPr lang="en-IN" dirty="0"/>
          </a:p>
          <a:p>
            <a:r>
              <a:rPr lang="en-US" dirty="0"/>
              <a:t>(ii)Gender and Equity   (iii)Inclusive Education  (iv) Quality  (v) Financial support for Teacher Salary  (vi)Digital initiatives  (vii) RTE Entitlements including uniforms, textbooks etc.,  (viii)Pre-nursery Education (ix) Vocational Education (x) Sports and Physical Education (xi)Strengthening of Teacher Education and Training  (xii) Monitoring (xiii) </a:t>
            </a:r>
            <a:r>
              <a:rPr lang="en-US" dirty="0" err="1"/>
              <a:t>Programme</a:t>
            </a:r>
            <a:r>
              <a:rPr lang="en-US" dirty="0"/>
              <a:t> Management; and  (xiv) National Component (xv) FLN (</a:t>
            </a:r>
            <a:r>
              <a:rPr lang="en-US" dirty="0" err="1"/>
              <a:t>Nipun</a:t>
            </a:r>
            <a:r>
              <a:rPr lang="en-US" dirty="0"/>
              <a:t> Bharat)</a:t>
            </a:r>
            <a:endParaRPr lang="en-IN" dirty="0"/>
          </a:p>
          <a:p>
            <a:endParaRPr lang="en-IN"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u="sng" dirty="0"/>
              <a:t>Goa </a:t>
            </a:r>
            <a:r>
              <a:rPr lang="en-US" b="1" i="1" u="sng" dirty="0" err="1"/>
              <a:t>Samagra</a:t>
            </a:r>
            <a:r>
              <a:rPr lang="en-US" b="1" i="1" u="sng" dirty="0"/>
              <a:t> </a:t>
            </a:r>
            <a:r>
              <a:rPr lang="en-US" b="1" i="1" u="sng" dirty="0" err="1"/>
              <a:t>Shiksha</a:t>
            </a:r>
            <a:r>
              <a:rPr lang="en-US" b="1" i="1" u="sng" dirty="0"/>
              <a:t> </a:t>
            </a:r>
            <a:r>
              <a:rPr lang="en-US" b="1" i="1" u="sng" dirty="0" err="1"/>
              <a:t>Abhiyan</a:t>
            </a:r>
            <a:endParaRPr lang="en-IN" dirty="0"/>
          </a:p>
        </p:txBody>
      </p:sp>
      <p:sp>
        <p:nvSpPr>
          <p:cNvPr id="3" name="Content Placeholder 2"/>
          <p:cNvSpPr>
            <a:spLocks noGrp="1"/>
          </p:cNvSpPr>
          <p:nvPr>
            <p:ph sz="quarter" idx="1"/>
          </p:nvPr>
        </p:nvSpPr>
        <p:spPr/>
        <p:txBody>
          <a:bodyPr/>
          <a:lstStyle/>
          <a:p>
            <a:pPr lvl="0"/>
            <a:r>
              <a:rPr lang="en-US" dirty="0"/>
              <a:t>I) </a:t>
            </a:r>
            <a:r>
              <a:rPr lang="en-US" sz="2000" b="1" u="sng" dirty="0"/>
              <a:t>FOUNDATIONAL LITERACY AND NUMERACY (FLN) NIPUN BHARAT</a:t>
            </a:r>
          </a:p>
          <a:p>
            <a:pPr lvl="0"/>
            <a:r>
              <a:rPr lang="en-IN" sz="2000" dirty="0"/>
              <a:t> National Initiative for Proficiency in Reading with Understanding and Numeracy(NIPUN)</a:t>
            </a:r>
          </a:p>
          <a:p>
            <a:r>
              <a:rPr lang="en-IN" sz="2000" dirty="0"/>
              <a:t>NIPUN Bharat is being set-up by Ministry of Education on Priority. The National Mission lays down priorities and actionable agenda states to achieve the goal of proficiency in foundational literacy and numeracy for every child by end of grade 3. The scheme covers educational levels from pre-school to senior Secondary level i.e. the children of age group of 3 to 9 years.</a:t>
            </a:r>
          </a:p>
          <a:p>
            <a:pPr lvl="0"/>
            <a:endParaRPr lang="en-IN" sz="2000" dirty="0"/>
          </a:p>
          <a:p>
            <a:endParaRPr lang="en-IN" dirty="0"/>
          </a:p>
          <a:p>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758952"/>
          </a:xfrm>
        </p:spPr>
        <p:txBody>
          <a:bodyPr>
            <a:normAutofit fontScale="90000"/>
          </a:bodyPr>
          <a:lstStyle/>
          <a:p>
            <a:r>
              <a:rPr lang="en-IN" sz="2700" b="1" i="1" u="sng" dirty="0"/>
              <a:t>3. Incentive Scholarship Scheme( </a:t>
            </a:r>
            <a:r>
              <a:rPr lang="en-IN" sz="2700" b="1" i="1" u="sng" dirty="0" err="1"/>
              <a:t>Pradnya</a:t>
            </a:r>
            <a:r>
              <a:rPr lang="en-IN" sz="2700" b="1" i="1" u="sng" dirty="0"/>
              <a:t> </a:t>
            </a:r>
            <a:r>
              <a:rPr lang="en-IN" sz="2700" b="1" i="1" u="sng" dirty="0" err="1"/>
              <a:t>Shodh</a:t>
            </a:r>
            <a:r>
              <a:rPr lang="en-IN" sz="2700" b="1" i="1" u="sng"/>
              <a:t>) </a:t>
            </a:r>
            <a:r>
              <a:rPr lang="en-IN" sz="2700" b="1" i="1" u="sng" dirty="0"/>
              <a:t>(State Level)</a:t>
            </a:r>
            <a:endParaRPr lang="en-IN" dirty="0"/>
          </a:p>
        </p:txBody>
      </p:sp>
      <p:sp>
        <p:nvSpPr>
          <p:cNvPr id="3" name="Content Placeholder 2"/>
          <p:cNvSpPr>
            <a:spLocks noGrp="1"/>
          </p:cNvSpPr>
          <p:nvPr>
            <p:ph sz="quarter" idx="1"/>
          </p:nvPr>
        </p:nvSpPr>
        <p:spPr/>
        <p:txBody>
          <a:bodyPr>
            <a:normAutofit fontScale="32500" lnSpcReduction="20000"/>
          </a:bodyPr>
          <a:lstStyle/>
          <a:p>
            <a:pPr marL="0" indent="0" algn="ctr">
              <a:buNone/>
            </a:pPr>
            <a:r>
              <a:rPr lang="en-IN" sz="4500" b="1" dirty="0">
                <a:effectLst>
                  <a:outerShdw blurRad="38100" dist="38100" dir="2700000" algn="tl">
                    <a:srgbClr val="000000">
                      <a:alpha val="43137"/>
                    </a:srgbClr>
                  </a:outerShdw>
                </a:effectLst>
              </a:rPr>
              <a:t>Objective</a:t>
            </a:r>
          </a:p>
          <a:p>
            <a:pPr marL="0" indent="0" algn="ctr">
              <a:buNone/>
            </a:pPr>
            <a:r>
              <a:rPr lang="en-IN" sz="4000" b="1" dirty="0">
                <a:solidFill>
                  <a:srgbClr val="002060"/>
                </a:solidFill>
              </a:rPr>
              <a:t>The Scheme is meant for students studying in Rural as well as Urban Government and Government Aided Schools of Goa, in vernacular medium (Marathi, Konkani and Urdu)</a:t>
            </a:r>
          </a:p>
          <a:p>
            <a:pPr marL="0" indent="0">
              <a:buNone/>
            </a:pPr>
            <a:r>
              <a:rPr lang="en-IN" sz="4000" dirty="0"/>
              <a:t> </a:t>
            </a:r>
          </a:p>
          <a:p>
            <a:pPr marL="0" indent="0" algn="ctr">
              <a:buNone/>
            </a:pPr>
            <a:r>
              <a:rPr lang="en-IN" sz="4000" b="1" u="sng" dirty="0"/>
              <a:t>Eligibility Criteria</a:t>
            </a:r>
            <a:endParaRPr lang="en-IN" sz="4000" b="1" dirty="0"/>
          </a:p>
          <a:p>
            <a:pPr marL="0" indent="0" algn="ctr">
              <a:buNone/>
            </a:pPr>
            <a:r>
              <a:rPr lang="en-IN" sz="4000" dirty="0"/>
              <a:t>students Studying in Class IV with qualifying marks minimum</a:t>
            </a:r>
            <a:r>
              <a:rPr lang="en-IN" sz="4000" b="1" dirty="0"/>
              <a:t>60% </a:t>
            </a:r>
            <a:r>
              <a:rPr lang="en-IN" sz="4000" dirty="0"/>
              <a:t>for General Category &amp; </a:t>
            </a:r>
            <a:r>
              <a:rPr lang="en-IN" sz="4000" b="1" dirty="0"/>
              <a:t>50% for Children of Landless labourers ( L.L) /OBC, SC/ST/Slum category </a:t>
            </a:r>
            <a:r>
              <a:rPr lang="en-IN" sz="4000" dirty="0"/>
              <a:t>students, in first terminal examination.</a:t>
            </a:r>
          </a:p>
          <a:p>
            <a:pPr marL="0" indent="0" algn="ctr">
              <a:buNone/>
            </a:pPr>
            <a:r>
              <a:rPr lang="en-IN" sz="4000" dirty="0"/>
              <a:t> </a:t>
            </a:r>
          </a:p>
          <a:p>
            <a:pPr marL="0" indent="0" algn="ctr">
              <a:buNone/>
            </a:pPr>
            <a:r>
              <a:rPr lang="en-IN" sz="4000" b="1" u="sng" dirty="0"/>
              <a:t>Pattern of Assistance and  type</a:t>
            </a:r>
            <a:endParaRPr lang="en-IN" sz="4000" b="1" dirty="0"/>
          </a:p>
          <a:p>
            <a:pPr marL="0" indent="0" algn="ctr">
              <a:buNone/>
            </a:pPr>
            <a:r>
              <a:rPr lang="en-IN" sz="4000" dirty="0"/>
              <a:t>The amount of Scholarship </a:t>
            </a:r>
            <a:r>
              <a:rPr lang="en-IN" sz="4000" b="1" dirty="0"/>
              <a:t>is Rs.2000/- per student/per annum. </a:t>
            </a:r>
          </a:p>
          <a:p>
            <a:pPr marL="0" indent="0">
              <a:buNone/>
            </a:pPr>
            <a:endParaRPr lang="en-IN" sz="4000" b="1" dirty="0"/>
          </a:p>
          <a:p>
            <a:pPr marL="0" indent="0" algn="ctr">
              <a:buNone/>
            </a:pPr>
            <a:r>
              <a:rPr lang="en-IN" sz="4000" b="1" u="sng" dirty="0"/>
              <a:t>Procedure formality to be done</a:t>
            </a:r>
            <a:endParaRPr lang="en-IN" sz="4000" b="1" dirty="0"/>
          </a:p>
          <a:p>
            <a:pPr marL="0" indent="0" algn="ctr">
              <a:buNone/>
            </a:pPr>
            <a:r>
              <a:rPr lang="en-IN" sz="4000" dirty="0"/>
              <a:t>The Examination is conducted every year.</a:t>
            </a:r>
          </a:p>
          <a:p>
            <a:pPr marL="0" indent="0">
              <a:buNone/>
            </a:pPr>
            <a:endParaRPr lang="en-IN" sz="4000" dirty="0"/>
          </a:p>
          <a:p>
            <a:pPr marL="0" indent="0" algn="ctr">
              <a:buNone/>
            </a:pPr>
            <a:r>
              <a:rPr lang="en-IN" sz="4000" b="1" u="sng" dirty="0"/>
              <a:t>Time limit of Disposal</a:t>
            </a:r>
            <a:endParaRPr lang="en-IN" sz="4000" b="1" dirty="0"/>
          </a:p>
          <a:p>
            <a:r>
              <a:rPr lang="en-IN" sz="4000" dirty="0"/>
              <a:t>1</a:t>
            </a:r>
            <a:r>
              <a:rPr lang="en-IN" sz="4000" b="1" dirty="0"/>
              <a:t>. </a:t>
            </a:r>
            <a:r>
              <a:rPr lang="en-IN" sz="4000" dirty="0"/>
              <a:t>Date of the Scheme execution 2nd week of January </a:t>
            </a:r>
          </a:p>
          <a:p>
            <a:r>
              <a:rPr lang="en-IN" sz="4000" dirty="0"/>
              <a:t>2. Conduct of Examination last week of April</a:t>
            </a:r>
          </a:p>
          <a:p>
            <a:r>
              <a:rPr lang="en-IN" sz="4000" dirty="0"/>
              <a:t>3. Generation of result in June. </a:t>
            </a:r>
          </a:p>
          <a:p>
            <a:endParaRPr lang="en-IN" dirty="0"/>
          </a:p>
        </p:txBody>
      </p:sp>
    </p:spTree>
    <p:extLst>
      <p:ext uri="{BB962C8B-B14F-4D97-AF65-F5344CB8AC3E}">
        <p14:creationId xmlns:p14="http://schemas.microsoft.com/office/powerpoint/2010/main" val="173315923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u="sng" dirty="0"/>
              <a:t>Goa </a:t>
            </a:r>
            <a:r>
              <a:rPr lang="en-US" b="1" i="1" u="sng" dirty="0" err="1"/>
              <a:t>Samagra</a:t>
            </a:r>
            <a:r>
              <a:rPr lang="en-US" b="1" i="1" u="sng" dirty="0"/>
              <a:t> </a:t>
            </a:r>
            <a:r>
              <a:rPr lang="en-US" b="1" i="1" u="sng" dirty="0" err="1"/>
              <a:t>Shiksha</a:t>
            </a:r>
            <a:r>
              <a:rPr lang="en-US" b="1" i="1" u="sng" dirty="0"/>
              <a:t> </a:t>
            </a:r>
            <a:r>
              <a:rPr lang="en-US" b="1" i="1" u="sng" dirty="0" err="1"/>
              <a:t>Abhiyan</a:t>
            </a:r>
            <a:endParaRPr lang="en-IN" dirty="0"/>
          </a:p>
        </p:txBody>
      </p:sp>
      <p:sp>
        <p:nvSpPr>
          <p:cNvPr id="3" name="Content Placeholder 2"/>
          <p:cNvSpPr>
            <a:spLocks noGrp="1"/>
          </p:cNvSpPr>
          <p:nvPr>
            <p:ph sz="quarter" idx="1"/>
          </p:nvPr>
        </p:nvSpPr>
        <p:spPr/>
        <p:txBody>
          <a:bodyPr>
            <a:normAutofit lnSpcReduction="10000"/>
          </a:bodyPr>
          <a:lstStyle/>
          <a:p>
            <a:pPr lvl="0"/>
            <a:r>
              <a:rPr lang="en-US" b="1" u="sng" dirty="0"/>
              <a:t>SMC TRAININGs</a:t>
            </a:r>
            <a:endParaRPr lang="en-IN" dirty="0"/>
          </a:p>
          <a:p>
            <a:r>
              <a:rPr lang="en-US" dirty="0"/>
              <a:t>School Management Committees have been oriented on </a:t>
            </a:r>
            <a:r>
              <a:rPr lang="en-US" dirty="0" err="1"/>
              <a:t>Samagra</a:t>
            </a:r>
            <a:r>
              <a:rPr lang="en-US" dirty="0"/>
              <a:t> </a:t>
            </a:r>
            <a:r>
              <a:rPr lang="en-US" dirty="0" err="1"/>
              <a:t>Shiksha</a:t>
            </a:r>
            <a:r>
              <a:rPr lang="en-US" dirty="0"/>
              <a:t>. Encouraging Proactive involvement of SMCs and Community in school improvement is the basic focus of the Training </a:t>
            </a:r>
            <a:r>
              <a:rPr lang="en-US" dirty="0" err="1"/>
              <a:t>Programme</a:t>
            </a:r>
            <a:r>
              <a:rPr lang="en-US" dirty="0"/>
              <a:t>. SMC Training is the most effective medium of involving community in the process of development of school infrastructure &amp; the quality of Education. The community is brought closer to the school, so that its active involvement in school development is possible.</a:t>
            </a:r>
            <a:endParaRPr lang="en-IN"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u="sng" dirty="0"/>
              <a:t>Goa </a:t>
            </a:r>
            <a:r>
              <a:rPr lang="en-US" b="1" i="1" u="sng" dirty="0" err="1"/>
              <a:t>Samagra</a:t>
            </a:r>
            <a:r>
              <a:rPr lang="en-US" b="1" i="1" u="sng" dirty="0"/>
              <a:t> </a:t>
            </a:r>
            <a:r>
              <a:rPr lang="en-US" b="1" i="1" u="sng" dirty="0" err="1"/>
              <a:t>Shiksha</a:t>
            </a:r>
            <a:r>
              <a:rPr lang="en-US" b="1" i="1" u="sng" dirty="0"/>
              <a:t> </a:t>
            </a:r>
            <a:r>
              <a:rPr lang="en-US" b="1" i="1" u="sng" dirty="0" err="1"/>
              <a:t>Abhiyan</a:t>
            </a:r>
            <a:endParaRPr lang="en-IN" dirty="0"/>
          </a:p>
        </p:txBody>
      </p:sp>
      <p:sp>
        <p:nvSpPr>
          <p:cNvPr id="3" name="Content Placeholder 2"/>
          <p:cNvSpPr>
            <a:spLocks noGrp="1"/>
          </p:cNvSpPr>
          <p:nvPr>
            <p:ph sz="quarter" idx="1"/>
          </p:nvPr>
        </p:nvSpPr>
        <p:spPr/>
        <p:txBody>
          <a:bodyPr/>
          <a:lstStyle/>
          <a:p>
            <a:pPr lvl="0"/>
            <a:r>
              <a:rPr lang="en-US" b="1" u="sng" dirty="0"/>
              <a:t>MEDIA AND COMMUNITY MOBILIZATION ACTIVITIES</a:t>
            </a:r>
            <a:endParaRPr lang="en-IN" dirty="0"/>
          </a:p>
          <a:p>
            <a:r>
              <a:rPr lang="en-US" dirty="0"/>
              <a:t>A community responsive to the needs of the Mother land is also a responsible community and so </a:t>
            </a:r>
            <a:r>
              <a:rPr lang="en-US" dirty="0" err="1"/>
              <a:t>programmes</a:t>
            </a:r>
            <a:r>
              <a:rPr lang="en-US" dirty="0"/>
              <a:t> like </a:t>
            </a:r>
            <a:r>
              <a:rPr lang="en-US" dirty="0" err="1"/>
              <a:t>Swacchta</a:t>
            </a:r>
            <a:r>
              <a:rPr lang="en-US" dirty="0"/>
              <a:t> </a:t>
            </a:r>
            <a:r>
              <a:rPr lang="en-US" dirty="0" err="1"/>
              <a:t>Abhiyan</a:t>
            </a:r>
            <a:r>
              <a:rPr lang="en-US" dirty="0"/>
              <a:t> and parent’s involvement in </a:t>
            </a:r>
            <a:r>
              <a:rPr lang="en-US" dirty="0" err="1"/>
              <a:t>Swacchta</a:t>
            </a:r>
            <a:r>
              <a:rPr lang="en-US" dirty="0"/>
              <a:t> </a:t>
            </a:r>
            <a:r>
              <a:rPr lang="en-US" dirty="0" err="1"/>
              <a:t>Pakhwada</a:t>
            </a:r>
            <a:r>
              <a:rPr lang="en-US" dirty="0"/>
              <a:t>, importance of Hand Wash, awareness about COVID situation among students and parents, activities under celebration of </a:t>
            </a:r>
            <a:r>
              <a:rPr lang="en-US" dirty="0" err="1"/>
              <a:t>Azadi</a:t>
            </a:r>
            <a:r>
              <a:rPr lang="en-US" dirty="0"/>
              <a:t> ka </a:t>
            </a:r>
            <a:r>
              <a:rPr lang="en-US" dirty="0" err="1"/>
              <a:t>Amrit</a:t>
            </a:r>
            <a:r>
              <a:rPr lang="en-US" dirty="0"/>
              <a:t> </a:t>
            </a:r>
            <a:r>
              <a:rPr lang="en-US" dirty="0" err="1"/>
              <a:t>Utsav</a:t>
            </a:r>
            <a:r>
              <a:rPr lang="en-US" dirty="0"/>
              <a:t> etc.</a:t>
            </a:r>
            <a:endParaRPr lang="en-IN" dirty="0"/>
          </a:p>
          <a:p>
            <a:endParaRPr lang="en-IN"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u="sng" dirty="0"/>
              <a:t>Goa </a:t>
            </a:r>
            <a:r>
              <a:rPr lang="en-US" b="1" i="1" u="sng" dirty="0" err="1"/>
              <a:t>Samagra</a:t>
            </a:r>
            <a:r>
              <a:rPr lang="en-US" b="1" i="1" u="sng" dirty="0"/>
              <a:t> </a:t>
            </a:r>
            <a:r>
              <a:rPr lang="en-US" b="1" i="1" u="sng" dirty="0" err="1"/>
              <a:t>Shiksha</a:t>
            </a:r>
            <a:r>
              <a:rPr lang="en-US" b="1" i="1" u="sng" dirty="0"/>
              <a:t> </a:t>
            </a:r>
            <a:r>
              <a:rPr lang="en-US" b="1" i="1" u="sng" dirty="0" err="1"/>
              <a:t>Abhiyan</a:t>
            </a:r>
            <a:endParaRPr lang="en-IN" dirty="0"/>
          </a:p>
        </p:txBody>
      </p:sp>
      <p:sp>
        <p:nvSpPr>
          <p:cNvPr id="3" name="Content Placeholder 2"/>
          <p:cNvSpPr>
            <a:spLocks noGrp="1"/>
          </p:cNvSpPr>
          <p:nvPr>
            <p:ph sz="quarter" idx="1"/>
          </p:nvPr>
        </p:nvSpPr>
        <p:spPr/>
        <p:txBody>
          <a:bodyPr>
            <a:normAutofit fontScale="77500" lnSpcReduction="20000"/>
          </a:bodyPr>
          <a:lstStyle/>
          <a:p>
            <a:pPr>
              <a:buNone/>
            </a:pPr>
            <a:r>
              <a:rPr lang="en-US" dirty="0"/>
              <a:t> </a:t>
            </a:r>
            <a:endParaRPr lang="en-IN" dirty="0"/>
          </a:p>
          <a:p>
            <a:pPr lvl="0"/>
            <a:r>
              <a:rPr lang="en-US" b="1" u="sng" dirty="0"/>
              <a:t>INTERVENTION FOR OUT OF SCHOOL CHILDREN</a:t>
            </a:r>
            <a:endParaRPr lang="en-IN" dirty="0"/>
          </a:p>
          <a:p>
            <a:r>
              <a:rPr lang="en-US" dirty="0"/>
              <a:t>Out of school children (</a:t>
            </a:r>
            <a:r>
              <a:rPr lang="en-US" dirty="0" err="1"/>
              <a:t>OoSC</a:t>
            </a:r>
            <a:r>
              <a:rPr lang="en-US" dirty="0"/>
              <a:t>) are those who are non-enrolled in any school or dropped out at any stage before completing elementary education. Owing to socio-cultural, economic, geographical and linguistic factors these children remain out of </a:t>
            </a:r>
            <a:r>
              <a:rPr lang="en-US" dirty="0" err="1"/>
              <a:t>school.There</a:t>
            </a:r>
            <a:r>
              <a:rPr lang="en-US" dirty="0"/>
              <a:t> may be adolescent girls who have never attended school or may have dropped out of school during early years. Such diverse categories of children need special training to bridge their learning gaps to join mainstream of education in the age appropriate classes. Such children are identified by </a:t>
            </a:r>
            <a:r>
              <a:rPr lang="en-US" dirty="0" err="1"/>
              <a:t>Samagra</a:t>
            </a:r>
            <a:r>
              <a:rPr lang="en-US" dirty="0"/>
              <a:t> </a:t>
            </a:r>
            <a:r>
              <a:rPr lang="en-US" dirty="0" err="1"/>
              <a:t>Shiksha</a:t>
            </a:r>
            <a:r>
              <a:rPr lang="en-US" dirty="0"/>
              <a:t> with the help of </a:t>
            </a:r>
            <a:r>
              <a:rPr lang="en-IN" dirty="0"/>
              <a:t>Integrated Child Development Services(</a:t>
            </a:r>
            <a:r>
              <a:rPr lang="en-US" dirty="0"/>
              <a:t> ICDS) workers, SMCs and NGOs and provide them special training to bridge their learning gaps and to join mainstream of education in the age appropriate classes.</a:t>
            </a:r>
          </a:p>
          <a:p>
            <a:r>
              <a:rPr lang="en-US" dirty="0"/>
              <a:t>@ Rs 600/- pm for 10 months</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u="sng" dirty="0"/>
              <a:t>Goa </a:t>
            </a:r>
            <a:r>
              <a:rPr lang="en-US" b="1" i="1" u="sng" dirty="0" err="1"/>
              <a:t>Samagra</a:t>
            </a:r>
            <a:r>
              <a:rPr lang="en-US" b="1" i="1" u="sng" dirty="0"/>
              <a:t> </a:t>
            </a:r>
            <a:r>
              <a:rPr lang="en-US" b="1" i="1" u="sng" dirty="0" err="1"/>
              <a:t>Shiksha</a:t>
            </a:r>
            <a:r>
              <a:rPr lang="en-US" b="1" i="1" u="sng" dirty="0"/>
              <a:t> </a:t>
            </a:r>
            <a:r>
              <a:rPr lang="en-US" b="1" i="1" u="sng" dirty="0" err="1"/>
              <a:t>Abhiyan</a:t>
            </a:r>
            <a:endParaRPr lang="en-IN" dirty="0"/>
          </a:p>
        </p:txBody>
      </p:sp>
      <p:sp>
        <p:nvSpPr>
          <p:cNvPr id="3" name="Content Placeholder 2"/>
          <p:cNvSpPr>
            <a:spLocks noGrp="1"/>
          </p:cNvSpPr>
          <p:nvPr>
            <p:ph sz="quarter" idx="1"/>
          </p:nvPr>
        </p:nvSpPr>
        <p:spPr/>
        <p:txBody>
          <a:bodyPr/>
          <a:lstStyle/>
          <a:p>
            <a:pPr lvl="0"/>
            <a:r>
              <a:rPr lang="en-US" b="1" u="sng" dirty="0"/>
              <a:t>INCLUSIVE EDUCATION</a:t>
            </a:r>
            <a:endParaRPr lang="en-IN" dirty="0"/>
          </a:p>
          <a:p>
            <a:r>
              <a:rPr lang="en-US" dirty="0"/>
              <a:t>The main objective is to ensure inclusive and equitable quality education in accordance with sustainable development goal for education </a:t>
            </a:r>
            <a:endParaRPr lang="en-IN" dirty="0"/>
          </a:p>
          <a:p>
            <a:pPr>
              <a:buNone/>
            </a:pPr>
            <a:r>
              <a:rPr lang="en-US" dirty="0"/>
              <a:t>and focus is on providing quality education to children with disability and enhancing learning outcomes of students.</a:t>
            </a:r>
            <a:endParaRPr lang="en-IN" dirty="0"/>
          </a:p>
          <a:p>
            <a:endParaRPr lang="en-IN"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u="sng" dirty="0"/>
              <a:t>Goa </a:t>
            </a:r>
            <a:r>
              <a:rPr lang="en-US" b="1" i="1" u="sng" dirty="0" err="1"/>
              <a:t>Samagra</a:t>
            </a:r>
            <a:r>
              <a:rPr lang="en-US" b="1" i="1" u="sng" dirty="0"/>
              <a:t> </a:t>
            </a:r>
            <a:r>
              <a:rPr lang="en-US" b="1" i="1" u="sng" dirty="0" err="1"/>
              <a:t>Shiksha</a:t>
            </a:r>
            <a:r>
              <a:rPr lang="en-US" b="1" i="1" u="sng" dirty="0"/>
              <a:t> </a:t>
            </a:r>
            <a:r>
              <a:rPr lang="en-US" b="1" i="1" u="sng" dirty="0" err="1"/>
              <a:t>Abhiyan</a:t>
            </a:r>
            <a:endParaRPr lang="en-IN" dirty="0"/>
          </a:p>
        </p:txBody>
      </p:sp>
      <p:sp>
        <p:nvSpPr>
          <p:cNvPr id="3" name="Content Placeholder 2"/>
          <p:cNvSpPr>
            <a:spLocks noGrp="1"/>
          </p:cNvSpPr>
          <p:nvPr>
            <p:ph sz="quarter" idx="1"/>
          </p:nvPr>
        </p:nvSpPr>
        <p:spPr/>
        <p:txBody>
          <a:bodyPr/>
          <a:lstStyle/>
          <a:p>
            <a:pPr lvl="0"/>
            <a:r>
              <a:rPr lang="en-US" b="1" u="sng" dirty="0"/>
              <a:t>CIVIL WORKS</a:t>
            </a:r>
          </a:p>
          <a:p>
            <a:pPr lvl="0"/>
            <a:endParaRPr lang="en-IN" dirty="0"/>
          </a:p>
          <a:p>
            <a:endParaRPr lang="en-IN"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u="sng" dirty="0"/>
              <a:t>Goa </a:t>
            </a:r>
            <a:r>
              <a:rPr lang="en-US" b="1" i="1" u="sng" dirty="0" err="1"/>
              <a:t>Samagra</a:t>
            </a:r>
            <a:r>
              <a:rPr lang="en-US" b="1" i="1" u="sng" dirty="0"/>
              <a:t> </a:t>
            </a:r>
            <a:r>
              <a:rPr lang="en-US" b="1" i="1" u="sng" dirty="0" err="1"/>
              <a:t>Shiksha</a:t>
            </a:r>
            <a:r>
              <a:rPr lang="en-US" b="1" i="1" u="sng" dirty="0"/>
              <a:t> </a:t>
            </a:r>
            <a:r>
              <a:rPr lang="en-US" b="1" i="1" u="sng" dirty="0" err="1"/>
              <a:t>Abhiyan</a:t>
            </a:r>
            <a:endParaRPr lang="en-IN" dirty="0"/>
          </a:p>
        </p:txBody>
      </p:sp>
      <p:sp>
        <p:nvSpPr>
          <p:cNvPr id="3" name="Content Placeholder 2"/>
          <p:cNvSpPr>
            <a:spLocks noGrp="1"/>
          </p:cNvSpPr>
          <p:nvPr>
            <p:ph sz="quarter" idx="1"/>
          </p:nvPr>
        </p:nvSpPr>
        <p:spPr/>
        <p:txBody>
          <a:bodyPr>
            <a:normAutofit fontScale="92500" lnSpcReduction="10000"/>
          </a:bodyPr>
          <a:lstStyle/>
          <a:p>
            <a:pPr lvl="0"/>
            <a:r>
              <a:rPr lang="en-US" b="1" u="sng" dirty="0"/>
              <a:t>QUALITY INTERVENTION </a:t>
            </a:r>
            <a:r>
              <a:rPr lang="en-US" sz="2000" b="1" dirty="0"/>
              <a:t>(ELEMETARY SCHOOL)</a:t>
            </a:r>
            <a:endParaRPr lang="en-IN" sz="2000" dirty="0"/>
          </a:p>
          <a:p>
            <a:pPr lvl="0"/>
            <a:r>
              <a:rPr lang="en-US" dirty="0"/>
              <a:t>1.</a:t>
            </a:r>
            <a:r>
              <a:rPr lang="en-US" b="1" dirty="0"/>
              <a:t> FREE UNIFORM</a:t>
            </a:r>
            <a:endParaRPr lang="en-IN" dirty="0"/>
          </a:p>
          <a:p>
            <a:pPr>
              <a:buNone/>
            </a:pPr>
            <a:r>
              <a:rPr lang="en-US" dirty="0"/>
              <a:t> Students under the category of ‘all Girls, SC Boys &amp; ST Boys’ of classes I to VIII from Government Schools are provided </a:t>
            </a:r>
            <a:r>
              <a:rPr lang="en-US" b="1" i="1" dirty="0"/>
              <a:t>two sets of free uniforms </a:t>
            </a:r>
            <a:r>
              <a:rPr lang="en-US" dirty="0"/>
              <a:t>with 100% achievement. </a:t>
            </a:r>
          </a:p>
          <a:p>
            <a:pPr lvl="0">
              <a:buNone/>
            </a:pPr>
            <a:r>
              <a:rPr lang="en-US" b="1" dirty="0"/>
              <a:t>2.FREE TEXTBOOKS</a:t>
            </a:r>
            <a:endParaRPr lang="en-IN" dirty="0"/>
          </a:p>
          <a:p>
            <a:r>
              <a:rPr lang="en-US" dirty="0"/>
              <a:t>Students from class I to VIII were supplied set of free text books  @ Rs 250/- per student from class I to V and @ Rs 400/- per student from VI to VIII  with 100% achievement. </a:t>
            </a:r>
            <a:endParaRPr lang="en-IN" dirty="0"/>
          </a:p>
          <a:p>
            <a:pPr>
              <a:buNone/>
            </a:pPr>
            <a:endParaRPr lang="en-US" dirty="0"/>
          </a:p>
          <a:p>
            <a:pPr>
              <a:buNone/>
            </a:pPr>
            <a:endParaRPr lang="en-IN" dirty="0"/>
          </a:p>
          <a:p>
            <a:pPr>
              <a:buNone/>
            </a:pPr>
            <a:endParaRPr lang="en-IN"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u="sng" dirty="0"/>
              <a:t>Goa </a:t>
            </a:r>
            <a:r>
              <a:rPr lang="en-US" b="1" i="1" u="sng" dirty="0" err="1"/>
              <a:t>Samagra</a:t>
            </a:r>
            <a:r>
              <a:rPr lang="en-US" b="1" i="1" u="sng" dirty="0"/>
              <a:t> </a:t>
            </a:r>
            <a:r>
              <a:rPr lang="en-US" b="1" i="1" u="sng" dirty="0" err="1"/>
              <a:t>Shiksha</a:t>
            </a:r>
            <a:r>
              <a:rPr lang="en-US" b="1" i="1" u="sng" dirty="0"/>
              <a:t> </a:t>
            </a:r>
            <a:r>
              <a:rPr lang="en-US" b="1" i="1" u="sng" dirty="0" err="1"/>
              <a:t>Abhiyan</a:t>
            </a:r>
            <a:endParaRPr lang="en-IN" dirty="0"/>
          </a:p>
        </p:txBody>
      </p:sp>
      <p:sp>
        <p:nvSpPr>
          <p:cNvPr id="3" name="Content Placeholder 2"/>
          <p:cNvSpPr>
            <a:spLocks noGrp="1"/>
          </p:cNvSpPr>
          <p:nvPr>
            <p:ph sz="quarter" idx="1"/>
          </p:nvPr>
        </p:nvSpPr>
        <p:spPr/>
        <p:txBody>
          <a:bodyPr>
            <a:normAutofit fontScale="85000" lnSpcReduction="10000"/>
          </a:bodyPr>
          <a:lstStyle/>
          <a:p>
            <a:pPr lvl="0"/>
            <a:r>
              <a:rPr lang="en-US" b="1" u="sng" dirty="0"/>
              <a:t>QUALITY INTERVENTION </a:t>
            </a:r>
            <a:r>
              <a:rPr lang="en-US" sz="2000" b="1" dirty="0"/>
              <a:t>(ELEMETARY SCHOOL)</a:t>
            </a:r>
            <a:endParaRPr lang="en-IN" sz="2000" b="1" dirty="0"/>
          </a:p>
          <a:p>
            <a:pPr lvl="0"/>
            <a:endParaRPr lang="en-IN" sz="2000" b="1" dirty="0"/>
          </a:p>
          <a:p>
            <a:pPr lvl="0"/>
            <a:r>
              <a:rPr lang="en-IN" sz="2000" b="1" dirty="0"/>
              <a:t>3.</a:t>
            </a:r>
            <a:r>
              <a:rPr lang="en-IN" b="1" dirty="0"/>
              <a:t>COMPOSITE SCHOOL GRANTS: </a:t>
            </a:r>
            <a:endParaRPr lang="en-IN" dirty="0"/>
          </a:p>
          <a:p>
            <a:pPr>
              <a:buNone/>
            </a:pPr>
            <a:r>
              <a:rPr lang="en-IN" dirty="0"/>
              <a:t> 725Government Elementary Schools and 87 Government Secondary and Higher Secondary Schools are provided “Composite School Grants” </a:t>
            </a:r>
            <a:r>
              <a:rPr lang="en-US" dirty="0"/>
              <a:t>with 100% achievement. </a:t>
            </a:r>
            <a:endParaRPr lang="en-IN" dirty="0"/>
          </a:p>
          <a:p>
            <a:pPr>
              <a:buNone/>
            </a:pPr>
            <a:endParaRPr lang="en-US" b="1" dirty="0"/>
          </a:p>
          <a:p>
            <a:pPr>
              <a:buNone/>
            </a:pPr>
            <a:r>
              <a:rPr lang="en-US" b="1" dirty="0"/>
              <a:t>4.</a:t>
            </a:r>
            <a:r>
              <a:rPr lang="en-IN" b="1" dirty="0"/>
              <a:t>‘RANI LAXMIBAI ATMA RAKSHA PRASHIKSHAN’ - SELF-DEFENCE :  </a:t>
            </a:r>
            <a:r>
              <a:rPr lang="en-IN" dirty="0"/>
              <a:t>Self defence training </a:t>
            </a:r>
            <a:r>
              <a:rPr lang="en-IN" dirty="0" err="1"/>
              <a:t>upto</a:t>
            </a:r>
            <a:r>
              <a:rPr lang="en-IN" dirty="0"/>
              <a:t> class VIII to Strengthen Girls Enrolment and</a:t>
            </a:r>
            <a:r>
              <a:rPr lang="en-US" dirty="0"/>
              <a:t> Retention, Self </a:t>
            </a:r>
            <a:r>
              <a:rPr lang="en-US" dirty="0" err="1"/>
              <a:t>Defence</a:t>
            </a:r>
            <a:r>
              <a:rPr lang="en-US" dirty="0"/>
              <a:t> training for  Government Elementary Schools  and Secondary and Higher Secondary Schools are provided with the funds @ Rs. 5000/- for 3 months .</a:t>
            </a:r>
            <a:endParaRPr lang="en-IN" dirty="0"/>
          </a:p>
          <a:p>
            <a:pPr>
              <a:buNone/>
            </a:pPr>
            <a:endParaRPr lang="en-US" dirty="0"/>
          </a:p>
          <a:p>
            <a:pPr>
              <a:buNone/>
            </a:pPr>
            <a:endParaRPr lang="en-IN" dirty="0"/>
          </a:p>
          <a:p>
            <a:pPr>
              <a:buNone/>
            </a:pPr>
            <a:endParaRPr lang="en-IN"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u="sng" dirty="0"/>
              <a:t>Goa </a:t>
            </a:r>
            <a:r>
              <a:rPr lang="en-US" b="1" i="1" u="sng" dirty="0" err="1"/>
              <a:t>Samagra</a:t>
            </a:r>
            <a:r>
              <a:rPr lang="en-US" b="1" i="1" u="sng" dirty="0"/>
              <a:t> </a:t>
            </a:r>
            <a:r>
              <a:rPr lang="en-US" b="1" i="1" u="sng" dirty="0" err="1"/>
              <a:t>Shiksha</a:t>
            </a:r>
            <a:r>
              <a:rPr lang="en-US" b="1" i="1" u="sng" dirty="0"/>
              <a:t> </a:t>
            </a:r>
            <a:r>
              <a:rPr lang="en-US" b="1" i="1" u="sng" dirty="0" err="1"/>
              <a:t>Abhiyan</a:t>
            </a:r>
            <a:endParaRPr lang="en-IN" dirty="0"/>
          </a:p>
        </p:txBody>
      </p:sp>
      <p:sp>
        <p:nvSpPr>
          <p:cNvPr id="3" name="Content Placeholder 2"/>
          <p:cNvSpPr>
            <a:spLocks noGrp="1"/>
          </p:cNvSpPr>
          <p:nvPr>
            <p:ph sz="quarter" idx="1"/>
          </p:nvPr>
        </p:nvSpPr>
        <p:spPr/>
        <p:txBody>
          <a:bodyPr>
            <a:normAutofit/>
          </a:bodyPr>
          <a:lstStyle/>
          <a:p>
            <a:pPr lvl="0"/>
            <a:r>
              <a:rPr lang="en-US" b="1" u="sng" dirty="0"/>
              <a:t>QUALITY INTERVENTION </a:t>
            </a:r>
            <a:r>
              <a:rPr lang="en-US" sz="2000" b="1" dirty="0"/>
              <a:t>(ELEMETARY SCHOOL)</a:t>
            </a:r>
          </a:p>
          <a:p>
            <a:pPr lvl="0"/>
            <a:endParaRPr lang="en-US" sz="2000" b="1" dirty="0"/>
          </a:p>
          <a:p>
            <a:pPr lvl="0">
              <a:buNone/>
            </a:pPr>
            <a:r>
              <a:rPr lang="en-US" sz="2000" b="1" dirty="0"/>
              <a:t>5.SAFETY AND SECURITY AT SCHOOL LEVEL:</a:t>
            </a:r>
            <a:endParaRPr lang="en-IN" sz="2000" dirty="0"/>
          </a:p>
          <a:p>
            <a:pPr lvl="0">
              <a:buNone/>
            </a:pPr>
            <a:r>
              <a:rPr lang="en-US" sz="2000" dirty="0"/>
              <a:t> Government Elementary schools , Secondary and Higher Secondary Schools will be conducting activities for Safety and Security as per </a:t>
            </a:r>
            <a:r>
              <a:rPr lang="en-US" sz="2000" dirty="0" err="1"/>
              <a:t>Covid</a:t>
            </a:r>
            <a:r>
              <a:rPr lang="en-US" sz="2000" dirty="0"/>
              <a:t> – 19 guideline funds @ Rs. 2000/- per school .</a:t>
            </a:r>
            <a:endParaRPr lang="en-IN" sz="2000" dirty="0"/>
          </a:p>
          <a:p>
            <a:pPr lvl="0">
              <a:buNone/>
            </a:pPr>
            <a:endParaRPr lang="en-IN" sz="2000" dirty="0"/>
          </a:p>
          <a:p>
            <a:pPr lvl="0">
              <a:buNone/>
            </a:pPr>
            <a:r>
              <a:rPr lang="en-US" sz="2000" b="1" dirty="0"/>
              <a:t>6.SPORTS AND PHYSICAL EDUCATION</a:t>
            </a:r>
            <a:endParaRPr lang="en-IN" sz="2000" dirty="0"/>
          </a:p>
          <a:p>
            <a:r>
              <a:rPr lang="en-US" sz="2000" dirty="0"/>
              <a:t>For improving of mental and physical development of the students age appropriate sports equipments is to be procured . </a:t>
            </a:r>
            <a:endParaRPr lang="en-IN" sz="2000" dirty="0"/>
          </a:p>
          <a:p>
            <a:pPr>
              <a:buNone/>
            </a:pPr>
            <a:endParaRPr lang="en-IN" sz="2000" b="1" dirty="0"/>
          </a:p>
          <a:p>
            <a:pPr lvl="0"/>
            <a:endParaRPr lang="en-IN" sz="2000" b="1" dirty="0"/>
          </a:p>
          <a:p>
            <a:pPr lvl="0">
              <a:buNone/>
            </a:pPr>
            <a:endParaRPr lang="en-IN" dirty="0"/>
          </a:p>
          <a:p>
            <a:pPr>
              <a:buNone/>
            </a:pPr>
            <a:endParaRPr lang="en-US" dirty="0"/>
          </a:p>
          <a:p>
            <a:pPr>
              <a:buNone/>
            </a:pPr>
            <a:endParaRPr lang="en-IN" dirty="0"/>
          </a:p>
          <a:p>
            <a:pPr>
              <a:buNone/>
            </a:pPr>
            <a:endParaRPr lang="en-IN"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u="sng" dirty="0"/>
              <a:t>Goa </a:t>
            </a:r>
            <a:r>
              <a:rPr lang="en-US" b="1" i="1" u="sng" dirty="0" err="1"/>
              <a:t>Samagra</a:t>
            </a:r>
            <a:r>
              <a:rPr lang="en-US" b="1" i="1" u="sng" dirty="0"/>
              <a:t> </a:t>
            </a:r>
            <a:r>
              <a:rPr lang="en-US" b="1" i="1" u="sng" dirty="0" err="1"/>
              <a:t>Shiksha</a:t>
            </a:r>
            <a:r>
              <a:rPr lang="en-US" b="1" i="1" u="sng" dirty="0"/>
              <a:t> </a:t>
            </a:r>
            <a:r>
              <a:rPr lang="en-US" b="1" i="1" u="sng" dirty="0" err="1"/>
              <a:t>Abhiyan</a:t>
            </a:r>
            <a:endParaRPr lang="en-IN" dirty="0"/>
          </a:p>
        </p:txBody>
      </p:sp>
      <p:sp>
        <p:nvSpPr>
          <p:cNvPr id="3" name="Content Placeholder 2"/>
          <p:cNvSpPr>
            <a:spLocks noGrp="1"/>
          </p:cNvSpPr>
          <p:nvPr>
            <p:ph sz="quarter" idx="1"/>
          </p:nvPr>
        </p:nvSpPr>
        <p:spPr/>
        <p:txBody>
          <a:bodyPr>
            <a:normAutofit fontScale="92500" lnSpcReduction="10000"/>
          </a:bodyPr>
          <a:lstStyle/>
          <a:p>
            <a:pPr lvl="0"/>
            <a:r>
              <a:rPr lang="en-US" b="1" u="sng" dirty="0"/>
              <a:t>QUALITY INTERVENTION </a:t>
            </a:r>
            <a:r>
              <a:rPr lang="en-US" sz="2000" b="1" dirty="0"/>
              <a:t>(ELEMETARY SCHOOL)</a:t>
            </a:r>
          </a:p>
          <a:p>
            <a:pPr lvl="0"/>
            <a:endParaRPr lang="en-US" sz="2000" b="1" dirty="0"/>
          </a:p>
          <a:p>
            <a:pPr lvl="0">
              <a:buNone/>
            </a:pPr>
            <a:r>
              <a:rPr lang="en-US" sz="2000" dirty="0"/>
              <a:t>7. </a:t>
            </a:r>
            <a:r>
              <a:rPr lang="en-US" sz="2000" b="1" dirty="0"/>
              <a:t>LIBRARY GRANTS</a:t>
            </a:r>
            <a:endParaRPr lang="en-IN" sz="2000" dirty="0"/>
          </a:p>
          <a:p>
            <a:r>
              <a:rPr lang="en-US" sz="2000" dirty="0"/>
              <a:t>Funds are to be utilized in accordance to the guidelines issued by the MHRD on 3/10/2018 and revised guidelines dated 21/1/2020. Activities to be carried out for improving reading habits of children as emphasized in PBBB </a:t>
            </a:r>
            <a:r>
              <a:rPr lang="en-US" sz="2000" dirty="0" err="1"/>
              <a:t>upto</a:t>
            </a:r>
            <a:r>
              <a:rPr lang="en-US" sz="2000" dirty="0"/>
              <a:t> highest class of VIII for  Government Elementary Schools and in Secondary section  Secondary.</a:t>
            </a:r>
            <a:endParaRPr lang="en-IN" sz="2000" dirty="0"/>
          </a:p>
          <a:p>
            <a:r>
              <a:rPr lang="en-US" sz="2000" dirty="0"/>
              <a:t> </a:t>
            </a:r>
            <a:endParaRPr lang="en-IN" sz="2000" dirty="0"/>
          </a:p>
          <a:p>
            <a:pPr lvl="0"/>
            <a:r>
              <a:rPr lang="en-US" sz="2000" b="1" dirty="0"/>
              <a:t>RAA AND ICT &amp; DIGITAL INITIATIVES STUDIO :</a:t>
            </a:r>
            <a:endParaRPr lang="en-IN" sz="2000" dirty="0"/>
          </a:p>
          <a:p>
            <a:pPr>
              <a:buNone/>
            </a:pPr>
            <a:r>
              <a:rPr lang="en-US" sz="2000" b="1" dirty="0"/>
              <a:t>8.RAA: </a:t>
            </a:r>
            <a:r>
              <a:rPr lang="en-US" sz="2000" dirty="0"/>
              <a:t>On this activities (</a:t>
            </a:r>
            <a:r>
              <a:rPr lang="en-US" sz="2000" dirty="0" err="1"/>
              <a:t>i</a:t>
            </a:r>
            <a:r>
              <a:rPr lang="en-US" sz="2000" dirty="0"/>
              <a:t>) Science Exhibitions/Book fair (ii) Quiz </a:t>
            </a:r>
            <a:endParaRPr lang="en-IN" sz="2000" dirty="0"/>
          </a:p>
          <a:p>
            <a:r>
              <a:rPr lang="en-US" sz="2000" dirty="0"/>
              <a:t> competition, (iii) Science Kit (iv) </a:t>
            </a:r>
            <a:r>
              <a:rPr lang="en-US" sz="2000" dirty="0" err="1"/>
              <a:t>Maths</a:t>
            </a:r>
            <a:r>
              <a:rPr lang="en-US" sz="2000" dirty="0"/>
              <a:t> Kit (v) Excursion trip for students within State (vi) Participation in Science and </a:t>
            </a:r>
            <a:r>
              <a:rPr lang="en-US" sz="2000" dirty="0" err="1"/>
              <a:t>Maths</a:t>
            </a:r>
            <a:r>
              <a:rPr lang="en-US" sz="2000" dirty="0"/>
              <a:t> Olympiad &amp; (vii) Formation of Science / </a:t>
            </a:r>
            <a:r>
              <a:rPr lang="en-US" sz="2000" dirty="0" err="1"/>
              <a:t>Maths</a:t>
            </a:r>
            <a:r>
              <a:rPr lang="en-US" sz="2000" dirty="0"/>
              <a:t> Clubs for the students of </a:t>
            </a:r>
            <a:r>
              <a:rPr lang="en-US" sz="2000" dirty="0" err="1"/>
              <a:t>Govt</a:t>
            </a:r>
            <a:r>
              <a:rPr lang="en-US" sz="2000" dirty="0"/>
              <a:t> Secondary schools.</a:t>
            </a:r>
          </a:p>
          <a:p>
            <a:endParaRPr lang="en-IN" sz="2000" dirty="0"/>
          </a:p>
          <a:p>
            <a:pPr lvl="0">
              <a:buNone/>
            </a:pPr>
            <a:endParaRPr lang="en-IN" sz="2000" dirty="0"/>
          </a:p>
          <a:p>
            <a:pPr>
              <a:buNone/>
            </a:pPr>
            <a:endParaRPr lang="en-IN" sz="2000" b="1" dirty="0"/>
          </a:p>
          <a:p>
            <a:pPr lvl="0"/>
            <a:endParaRPr lang="en-IN" sz="2000" b="1" dirty="0"/>
          </a:p>
          <a:p>
            <a:pPr lvl="0">
              <a:buNone/>
            </a:pPr>
            <a:endParaRPr lang="en-IN" dirty="0"/>
          </a:p>
          <a:p>
            <a:pPr>
              <a:buNone/>
            </a:pPr>
            <a:endParaRPr lang="en-US" dirty="0"/>
          </a:p>
          <a:p>
            <a:pPr>
              <a:buNone/>
            </a:pPr>
            <a:endParaRPr lang="en-IN" dirty="0"/>
          </a:p>
          <a:p>
            <a:pPr>
              <a:buNone/>
            </a:pPr>
            <a:endParaRPr lang="en-IN"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u="sng" dirty="0"/>
              <a:t>Goa </a:t>
            </a:r>
            <a:r>
              <a:rPr lang="en-US" b="1" i="1" u="sng" dirty="0" err="1"/>
              <a:t>Samagra</a:t>
            </a:r>
            <a:r>
              <a:rPr lang="en-US" b="1" i="1" u="sng" dirty="0"/>
              <a:t> </a:t>
            </a:r>
            <a:r>
              <a:rPr lang="en-US" b="1" i="1" u="sng" dirty="0" err="1"/>
              <a:t>Shiksha</a:t>
            </a:r>
            <a:r>
              <a:rPr lang="en-US" b="1" i="1" u="sng" dirty="0"/>
              <a:t> </a:t>
            </a:r>
            <a:r>
              <a:rPr lang="en-US" b="1" i="1" u="sng" dirty="0" err="1"/>
              <a:t>Abhiyan</a:t>
            </a:r>
            <a:endParaRPr lang="en-IN" dirty="0"/>
          </a:p>
        </p:txBody>
      </p:sp>
      <p:sp>
        <p:nvSpPr>
          <p:cNvPr id="3" name="Content Placeholder 2"/>
          <p:cNvSpPr>
            <a:spLocks noGrp="1"/>
          </p:cNvSpPr>
          <p:nvPr>
            <p:ph sz="quarter" idx="1"/>
          </p:nvPr>
        </p:nvSpPr>
        <p:spPr/>
        <p:txBody>
          <a:bodyPr/>
          <a:lstStyle/>
          <a:p>
            <a:r>
              <a:rPr lang="en-US" b="1" dirty="0"/>
              <a:t>ICT &amp; Digital Initiatives: </a:t>
            </a:r>
            <a:r>
              <a:rPr lang="en-US" dirty="0"/>
              <a:t>For recurring component of digital hardware and software</a:t>
            </a:r>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758952"/>
          </a:xfrm>
        </p:spPr>
        <p:txBody>
          <a:bodyPr>
            <a:normAutofit fontScale="90000"/>
          </a:bodyPr>
          <a:lstStyle/>
          <a:p>
            <a:r>
              <a:rPr lang="en-IN" sz="2700" b="1" i="1" u="sng" dirty="0"/>
              <a:t>3. Incentive Scholarship Scheme </a:t>
            </a:r>
            <a:r>
              <a:rPr lang="en-IN" sz="2700" b="1" i="1" u="sng" dirty="0" err="1"/>
              <a:t>Pradnya</a:t>
            </a:r>
            <a:r>
              <a:rPr lang="en-IN" sz="2700" b="1" i="1" u="sng" dirty="0"/>
              <a:t> </a:t>
            </a:r>
            <a:r>
              <a:rPr lang="en-IN" sz="2700" b="1" i="1" u="sng" dirty="0" err="1"/>
              <a:t>Shodh</a:t>
            </a:r>
            <a:r>
              <a:rPr lang="en-IN" sz="2700" b="1" i="1" u="sng" dirty="0"/>
              <a:t> (State Level)</a:t>
            </a:r>
            <a:endParaRPr lang="en-IN" dirty="0"/>
          </a:p>
        </p:txBody>
      </p:sp>
      <p:sp>
        <p:nvSpPr>
          <p:cNvPr id="3" name="Content Placeholder 2"/>
          <p:cNvSpPr>
            <a:spLocks noGrp="1"/>
          </p:cNvSpPr>
          <p:nvPr>
            <p:ph sz="quarter" idx="1"/>
          </p:nvPr>
        </p:nvSpPr>
        <p:spPr/>
        <p:txBody>
          <a:bodyPr>
            <a:normAutofit/>
          </a:bodyPr>
          <a:lstStyle/>
          <a:p>
            <a:r>
              <a:rPr lang="en-IN" dirty="0"/>
              <a:t> Distribution of scholarships category wise per </a:t>
            </a:r>
            <a:r>
              <a:rPr lang="en-IN" dirty="0" err="1"/>
              <a:t>taluka</a:t>
            </a:r>
            <a:r>
              <a:rPr lang="en-IN" dirty="0"/>
              <a:t> shall be as follows</a:t>
            </a:r>
            <a:r>
              <a:rPr lang="en-IN" dirty="0">
                <a:sym typeface="Wingdings" pitchFamily="2" charset="2"/>
              </a:rPr>
              <a:t>( 12 </a:t>
            </a:r>
            <a:r>
              <a:rPr lang="en-IN" dirty="0" err="1">
                <a:sym typeface="Wingdings" pitchFamily="2" charset="2"/>
              </a:rPr>
              <a:t>Talukas</a:t>
            </a:r>
            <a:r>
              <a:rPr lang="en-IN" dirty="0">
                <a:sym typeface="Wingdings" pitchFamily="2" charset="2"/>
              </a:rPr>
              <a:t> x 40=480 )</a:t>
            </a:r>
            <a:endParaRPr lang="en-IN" dirty="0"/>
          </a:p>
          <a:p>
            <a:endParaRPr lang="en-IN" dirty="0"/>
          </a:p>
        </p:txBody>
      </p:sp>
      <p:graphicFrame>
        <p:nvGraphicFramePr>
          <p:cNvPr id="5" name="Table 4"/>
          <p:cNvGraphicFramePr>
            <a:graphicFrameLocks noGrp="1"/>
          </p:cNvGraphicFramePr>
          <p:nvPr/>
        </p:nvGraphicFramePr>
        <p:xfrm>
          <a:off x="1752600" y="2392678"/>
          <a:ext cx="6400800" cy="3474720"/>
        </p:xfrm>
        <a:graphic>
          <a:graphicData uri="http://schemas.openxmlformats.org/drawingml/2006/table">
            <a:tbl>
              <a:tblPr firstRow="1" bandRow="1">
                <a:tableStyleId>{5C22544A-7EE6-4342-B048-85BDC9FD1C3A}</a:tableStyleId>
              </a:tblPr>
              <a:tblGrid>
                <a:gridCol w="800100">
                  <a:extLst>
                    <a:ext uri="{9D8B030D-6E8A-4147-A177-3AD203B41FA5}">
                      <a16:colId xmlns:a16="http://schemas.microsoft.com/office/drawing/2014/main" val="20000"/>
                    </a:ext>
                  </a:extLst>
                </a:gridCol>
                <a:gridCol w="1760220">
                  <a:extLst>
                    <a:ext uri="{9D8B030D-6E8A-4147-A177-3AD203B41FA5}">
                      <a16:colId xmlns:a16="http://schemas.microsoft.com/office/drawing/2014/main" val="20001"/>
                    </a:ext>
                  </a:extLst>
                </a:gridCol>
                <a:gridCol w="1280160">
                  <a:extLst>
                    <a:ext uri="{9D8B030D-6E8A-4147-A177-3AD203B41FA5}">
                      <a16:colId xmlns:a16="http://schemas.microsoft.com/office/drawing/2014/main" val="20002"/>
                    </a:ext>
                  </a:extLst>
                </a:gridCol>
                <a:gridCol w="1280160">
                  <a:extLst>
                    <a:ext uri="{9D8B030D-6E8A-4147-A177-3AD203B41FA5}">
                      <a16:colId xmlns:a16="http://schemas.microsoft.com/office/drawing/2014/main" val="20003"/>
                    </a:ext>
                  </a:extLst>
                </a:gridCol>
                <a:gridCol w="1280160">
                  <a:extLst>
                    <a:ext uri="{9D8B030D-6E8A-4147-A177-3AD203B41FA5}">
                      <a16:colId xmlns:a16="http://schemas.microsoft.com/office/drawing/2014/main" val="20004"/>
                    </a:ext>
                  </a:extLst>
                </a:gridCol>
              </a:tblGrid>
              <a:tr h="631657">
                <a:tc>
                  <a:txBody>
                    <a:bodyPr/>
                    <a:lstStyle/>
                    <a:p>
                      <a:r>
                        <a:rPr lang="en-US" dirty="0" err="1"/>
                        <a:t>Sr</a:t>
                      </a:r>
                      <a:r>
                        <a:rPr lang="en-US" dirty="0"/>
                        <a:t> no</a:t>
                      </a:r>
                      <a:endParaRPr lang="en-IN" dirty="0"/>
                    </a:p>
                  </a:txBody>
                  <a:tcPr/>
                </a:tc>
                <a:tc>
                  <a:txBody>
                    <a:bodyPr/>
                    <a:lstStyle/>
                    <a:p>
                      <a:r>
                        <a:rPr lang="en-US" dirty="0" err="1"/>
                        <a:t>Catetegory</a:t>
                      </a:r>
                      <a:endParaRPr lang="en-IN" dirty="0"/>
                    </a:p>
                  </a:txBody>
                  <a:tcPr/>
                </a:tc>
                <a:tc>
                  <a:txBody>
                    <a:bodyPr/>
                    <a:lstStyle/>
                    <a:p>
                      <a:r>
                        <a:rPr lang="en-US" dirty="0"/>
                        <a:t>Rural</a:t>
                      </a:r>
                      <a:endParaRPr lang="en-IN" dirty="0"/>
                    </a:p>
                  </a:txBody>
                  <a:tcPr/>
                </a:tc>
                <a:tc>
                  <a:txBody>
                    <a:bodyPr/>
                    <a:lstStyle/>
                    <a:p>
                      <a:r>
                        <a:rPr lang="en-US" dirty="0"/>
                        <a:t>Urban</a:t>
                      </a:r>
                      <a:endParaRPr lang="en-IN" dirty="0"/>
                    </a:p>
                  </a:txBody>
                  <a:tcPr/>
                </a:tc>
                <a:tc>
                  <a:txBody>
                    <a:bodyPr/>
                    <a:lstStyle/>
                    <a:p>
                      <a:r>
                        <a:rPr lang="en-US" dirty="0"/>
                        <a:t>Total</a:t>
                      </a:r>
                      <a:endParaRPr lang="en-IN" dirty="0"/>
                    </a:p>
                  </a:txBody>
                  <a:tcPr/>
                </a:tc>
                <a:extLst>
                  <a:ext uri="{0D108BD9-81ED-4DB2-BD59-A6C34878D82A}">
                    <a16:rowId xmlns:a16="http://schemas.microsoft.com/office/drawing/2014/main" val="10000"/>
                  </a:ext>
                </a:extLst>
              </a:tr>
              <a:tr h="360947">
                <a:tc>
                  <a:txBody>
                    <a:bodyPr/>
                    <a:lstStyle/>
                    <a:p>
                      <a:r>
                        <a:rPr lang="en-US" dirty="0"/>
                        <a:t>1</a:t>
                      </a:r>
                      <a:endParaRPr lang="en-IN" dirty="0"/>
                    </a:p>
                  </a:txBody>
                  <a:tcPr/>
                </a:tc>
                <a:tc>
                  <a:txBody>
                    <a:bodyPr/>
                    <a:lstStyle/>
                    <a:p>
                      <a:r>
                        <a:rPr lang="en-US" dirty="0"/>
                        <a:t>General</a:t>
                      </a:r>
                      <a:endParaRPr lang="en-IN" dirty="0"/>
                    </a:p>
                  </a:txBody>
                  <a:tcPr/>
                </a:tc>
                <a:tc>
                  <a:txBody>
                    <a:bodyPr/>
                    <a:lstStyle/>
                    <a:p>
                      <a:r>
                        <a:rPr lang="en-US" dirty="0"/>
                        <a:t>10</a:t>
                      </a:r>
                      <a:endParaRPr lang="en-IN" dirty="0"/>
                    </a:p>
                  </a:txBody>
                  <a:tcPr/>
                </a:tc>
                <a:tc>
                  <a:txBody>
                    <a:bodyPr/>
                    <a:lstStyle/>
                    <a:p>
                      <a:r>
                        <a:rPr lang="en-US" dirty="0"/>
                        <a:t>4</a:t>
                      </a:r>
                      <a:endParaRPr lang="en-IN" dirty="0"/>
                    </a:p>
                  </a:txBody>
                  <a:tcPr/>
                </a:tc>
                <a:tc>
                  <a:txBody>
                    <a:bodyPr/>
                    <a:lstStyle/>
                    <a:p>
                      <a:r>
                        <a:rPr lang="en-US" dirty="0"/>
                        <a:t>14</a:t>
                      </a:r>
                      <a:endParaRPr lang="en-IN" dirty="0"/>
                    </a:p>
                  </a:txBody>
                  <a:tcPr/>
                </a:tc>
                <a:extLst>
                  <a:ext uri="{0D108BD9-81ED-4DB2-BD59-A6C34878D82A}">
                    <a16:rowId xmlns:a16="http://schemas.microsoft.com/office/drawing/2014/main" val="10001"/>
                  </a:ext>
                </a:extLst>
              </a:tr>
              <a:tr h="360947">
                <a:tc>
                  <a:txBody>
                    <a:bodyPr/>
                    <a:lstStyle/>
                    <a:p>
                      <a:r>
                        <a:rPr lang="en-US" dirty="0"/>
                        <a:t>2</a:t>
                      </a:r>
                      <a:endParaRPr lang="en-IN" dirty="0"/>
                    </a:p>
                  </a:txBody>
                  <a:tcPr/>
                </a:tc>
                <a:tc>
                  <a:txBody>
                    <a:bodyPr/>
                    <a:lstStyle/>
                    <a:p>
                      <a:r>
                        <a:rPr lang="en-US" dirty="0"/>
                        <a:t>Children of LL</a:t>
                      </a:r>
                      <a:endParaRPr lang="en-IN" dirty="0"/>
                    </a:p>
                  </a:txBody>
                  <a:tcPr/>
                </a:tc>
                <a:tc>
                  <a:txBody>
                    <a:bodyPr/>
                    <a:lstStyle/>
                    <a:p>
                      <a:r>
                        <a:rPr lang="en-US" dirty="0"/>
                        <a:t>4</a:t>
                      </a:r>
                      <a:endParaRPr lang="en-IN" dirty="0"/>
                    </a:p>
                  </a:txBody>
                  <a:tcPr/>
                </a:tc>
                <a:tc>
                  <a:txBody>
                    <a:bodyPr/>
                    <a:lstStyle/>
                    <a:p>
                      <a:r>
                        <a:rPr lang="en-US" dirty="0"/>
                        <a:t>3</a:t>
                      </a:r>
                      <a:endParaRPr lang="en-IN" dirty="0"/>
                    </a:p>
                  </a:txBody>
                  <a:tcPr/>
                </a:tc>
                <a:tc>
                  <a:txBody>
                    <a:bodyPr/>
                    <a:lstStyle/>
                    <a:p>
                      <a:r>
                        <a:rPr lang="en-US" dirty="0"/>
                        <a:t>7</a:t>
                      </a:r>
                      <a:endParaRPr lang="en-IN" dirty="0"/>
                    </a:p>
                  </a:txBody>
                  <a:tcPr/>
                </a:tc>
                <a:extLst>
                  <a:ext uri="{0D108BD9-81ED-4DB2-BD59-A6C34878D82A}">
                    <a16:rowId xmlns:a16="http://schemas.microsoft.com/office/drawing/2014/main" val="10002"/>
                  </a:ext>
                </a:extLst>
              </a:tr>
              <a:tr h="360947">
                <a:tc>
                  <a:txBody>
                    <a:bodyPr/>
                    <a:lstStyle/>
                    <a:p>
                      <a:r>
                        <a:rPr lang="en-US" dirty="0"/>
                        <a:t>3</a:t>
                      </a:r>
                      <a:endParaRPr lang="en-IN" dirty="0"/>
                    </a:p>
                  </a:txBody>
                  <a:tcPr/>
                </a:tc>
                <a:tc>
                  <a:txBody>
                    <a:bodyPr/>
                    <a:lstStyle/>
                    <a:p>
                      <a:r>
                        <a:rPr lang="en-US" dirty="0"/>
                        <a:t>OBC</a:t>
                      </a:r>
                      <a:endParaRPr lang="en-IN" dirty="0"/>
                    </a:p>
                  </a:txBody>
                  <a:tcPr/>
                </a:tc>
                <a:tc>
                  <a:txBody>
                    <a:bodyPr/>
                    <a:lstStyle/>
                    <a:p>
                      <a:r>
                        <a:rPr lang="en-US" dirty="0"/>
                        <a:t>4</a:t>
                      </a:r>
                      <a:endParaRPr lang="en-IN" dirty="0"/>
                    </a:p>
                  </a:txBody>
                  <a:tcPr/>
                </a:tc>
                <a:tc>
                  <a:txBody>
                    <a:bodyPr/>
                    <a:lstStyle/>
                    <a:p>
                      <a:r>
                        <a:rPr lang="en-US" dirty="0"/>
                        <a:t>4</a:t>
                      </a:r>
                      <a:endParaRPr lang="en-IN" dirty="0"/>
                    </a:p>
                  </a:txBody>
                  <a:tcPr/>
                </a:tc>
                <a:tc>
                  <a:txBody>
                    <a:bodyPr/>
                    <a:lstStyle/>
                    <a:p>
                      <a:r>
                        <a:rPr lang="en-US" dirty="0"/>
                        <a:t>8</a:t>
                      </a:r>
                      <a:endParaRPr lang="en-IN" dirty="0"/>
                    </a:p>
                  </a:txBody>
                  <a:tcPr/>
                </a:tc>
                <a:extLst>
                  <a:ext uri="{0D108BD9-81ED-4DB2-BD59-A6C34878D82A}">
                    <a16:rowId xmlns:a16="http://schemas.microsoft.com/office/drawing/2014/main" val="10003"/>
                  </a:ext>
                </a:extLst>
              </a:tr>
              <a:tr h="360947">
                <a:tc>
                  <a:txBody>
                    <a:bodyPr/>
                    <a:lstStyle/>
                    <a:p>
                      <a:r>
                        <a:rPr lang="en-US" dirty="0"/>
                        <a:t>4</a:t>
                      </a:r>
                      <a:endParaRPr lang="en-IN" dirty="0"/>
                    </a:p>
                  </a:txBody>
                  <a:tcPr/>
                </a:tc>
                <a:tc>
                  <a:txBody>
                    <a:bodyPr/>
                    <a:lstStyle/>
                    <a:p>
                      <a:r>
                        <a:rPr lang="en-US" dirty="0"/>
                        <a:t>SC</a:t>
                      </a:r>
                      <a:endParaRPr lang="en-IN" dirty="0"/>
                    </a:p>
                  </a:txBody>
                  <a:tcPr/>
                </a:tc>
                <a:tc>
                  <a:txBody>
                    <a:bodyPr/>
                    <a:lstStyle/>
                    <a:p>
                      <a:r>
                        <a:rPr lang="en-US" dirty="0"/>
                        <a:t>2</a:t>
                      </a:r>
                      <a:endParaRPr lang="en-IN" dirty="0"/>
                    </a:p>
                  </a:txBody>
                  <a:tcPr/>
                </a:tc>
                <a:tc>
                  <a:txBody>
                    <a:bodyPr/>
                    <a:lstStyle/>
                    <a:p>
                      <a:r>
                        <a:rPr lang="en-US" dirty="0"/>
                        <a:t>1</a:t>
                      </a:r>
                      <a:endParaRPr lang="en-IN" dirty="0"/>
                    </a:p>
                  </a:txBody>
                  <a:tcPr/>
                </a:tc>
                <a:tc>
                  <a:txBody>
                    <a:bodyPr/>
                    <a:lstStyle/>
                    <a:p>
                      <a:r>
                        <a:rPr lang="en-US" dirty="0"/>
                        <a:t>3</a:t>
                      </a:r>
                      <a:endParaRPr lang="en-IN" dirty="0"/>
                    </a:p>
                  </a:txBody>
                  <a:tcPr/>
                </a:tc>
                <a:extLst>
                  <a:ext uri="{0D108BD9-81ED-4DB2-BD59-A6C34878D82A}">
                    <a16:rowId xmlns:a16="http://schemas.microsoft.com/office/drawing/2014/main" val="10004"/>
                  </a:ext>
                </a:extLst>
              </a:tr>
              <a:tr h="360947">
                <a:tc>
                  <a:txBody>
                    <a:bodyPr/>
                    <a:lstStyle/>
                    <a:p>
                      <a:r>
                        <a:rPr lang="en-US" dirty="0"/>
                        <a:t>5</a:t>
                      </a:r>
                      <a:endParaRPr lang="en-IN" dirty="0"/>
                    </a:p>
                  </a:txBody>
                  <a:tcPr/>
                </a:tc>
                <a:tc>
                  <a:txBody>
                    <a:bodyPr/>
                    <a:lstStyle/>
                    <a:p>
                      <a:r>
                        <a:rPr lang="en-US" dirty="0"/>
                        <a:t>ST</a:t>
                      </a:r>
                      <a:endParaRPr lang="en-IN" dirty="0"/>
                    </a:p>
                  </a:txBody>
                  <a:tcPr/>
                </a:tc>
                <a:tc>
                  <a:txBody>
                    <a:bodyPr/>
                    <a:lstStyle/>
                    <a:p>
                      <a:r>
                        <a:rPr lang="en-US" dirty="0"/>
                        <a:t>2</a:t>
                      </a:r>
                      <a:endParaRPr lang="en-IN" dirty="0"/>
                    </a:p>
                  </a:txBody>
                  <a:tcPr/>
                </a:tc>
                <a:tc>
                  <a:txBody>
                    <a:bodyPr/>
                    <a:lstStyle/>
                    <a:p>
                      <a:r>
                        <a:rPr lang="en-US" dirty="0"/>
                        <a:t>1</a:t>
                      </a:r>
                      <a:endParaRPr lang="en-IN" dirty="0"/>
                    </a:p>
                  </a:txBody>
                  <a:tcPr/>
                </a:tc>
                <a:tc>
                  <a:txBody>
                    <a:bodyPr/>
                    <a:lstStyle/>
                    <a:p>
                      <a:r>
                        <a:rPr lang="en-US" dirty="0"/>
                        <a:t>3</a:t>
                      </a:r>
                      <a:endParaRPr lang="en-IN" dirty="0"/>
                    </a:p>
                  </a:txBody>
                  <a:tcPr/>
                </a:tc>
                <a:extLst>
                  <a:ext uri="{0D108BD9-81ED-4DB2-BD59-A6C34878D82A}">
                    <a16:rowId xmlns:a16="http://schemas.microsoft.com/office/drawing/2014/main" val="10005"/>
                  </a:ext>
                </a:extLst>
              </a:tr>
              <a:tr h="631657">
                <a:tc>
                  <a:txBody>
                    <a:bodyPr/>
                    <a:lstStyle/>
                    <a:p>
                      <a:r>
                        <a:rPr lang="en-US" dirty="0"/>
                        <a:t>6</a:t>
                      </a:r>
                      <a:endParaRPr lang="en-IN"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Children</a:t>
                      </a:r>
                      <a:r>
                        <a:rPr lang="en-US" baseline="0" dirty="0"/>
                        <a:t> from Slum area</a:t>
                      </a:r>
                      <a:endParaRPr lang="en-IN" dirty="0"/>
                    </a:p>
                  </a:txBody>
                  <a:tcPr/>
                </a:tc>
                <a:tc>
                  <a:txBody>
                    <a:bodyPr/>
                    <a:lstStyle/>
                    <a:p>
                      <a:r>
                        <a:rPr lang="en-US" dirty="0"/>
                        <a:t>1</a:t>
                      </a:r>
                      <a:endParaRPr lang="en-IN" dirty="0"/>
                    </a:p>
                  </a:txBody>
                  <a:tcPr/>
                </a:tc>
                <a:tc>
                  <a:txBody>
                    <a:bodyPr/>
                    <a:lstStyle/>
                    <a:p>
                      <a:r>
                        <a:rPr lang="en-US" dirty="0"/>
                        <a:t>4</a:t>
                      </a:r>
                      <a:endParaRPr lang="en-IN" dirty="0"/>
                    </a:p>
                  </a:txBody>
                  <a:tcPr/>
                </a:tc>
                <a:tc>
                  <a:txBody>
                    <a:bodyPr/>
                    <a:lstStyle/>
                    <a:p>
                      <a:r>
                        <a:rPr lang="en-US" dirty="0"/>
                        <a:t>5</a:t>
                      </a:r>
                      <a:endParaRPr lang="en-IN" dirty="0"/>
                    </a:p>
                  </a:txBody>
                  <a:tcPr/>
                </a:tc>
                <a:extLst>
                  <a:ext uri="{0D108BD9-81ED-4DB2-BD59-A6C34878D82A}">
                    <a16:rowId xmlns:a16="http://schemas.microsoft.com/office/drawing/2014/main" val="10006"/>
                  </a:ext>
                </a:extLst>
              </a:tr>
              <a:tr h="360947">
                <a:tc>
                  <a:txBody>
                    <a:bodyPr/>
                    <a:lstStyle/>
                    <a:p>
                      <a:endParaRPr lang="en-IN"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TOTAL</a:t>
                      </a:r>
                      <a:endParaRPr lang="en-IN" dirty="0"/>
                    </a:p>
                  </a:txBody>
                  <a:tcPr/>
                </a:tc>
                <a:tc>
                  <a:txBody>
                    <a:bodyPr/>
                    <a:lstStyle/>
                    <a:p>
                      <a:r>
                        <a:rPr lang="en-US" dirty="0"/>
                        <a:t>23</a:t>
                      </a:r>
                      <a:endParaRPr lang="en-IN" dirty="0"/>
                    </a:p>
                  </a:txBody>
                  <a:tcPr/>
                </a:tc>
                <a:tc>
                  <a:txBody>
                    <a:bodyPr/>
                    <a:lstStyle/>
                    <a:p>
                      <a:r>
                        <a:rPr lang="en-US" dirty="0"/>
                        <a:t>17</a:t>
                      </a:r>
                      <a:endParaRPr lang="en-IN" dirty="0"/>
                    </a:p>
                  </a:txBody>
                  <a:tcPr/>
                </a:tc>
                <a:tc>
                  <a:txBody>
                    <a:bodyPr/>
                    <a:lstStyle/>
                    <a:p>
                      <a:r>
                        <a:rPr lang="en-US" dirty="0"/>
                        <a:t>40</a:t>
                      </a:r>
                      <a:endParaRPr lang="en-IN" dirty="0"/>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73315923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u="sng" dirty="0"/>
              <a:t>Goa </a:t>
            </a:r>
            <a:r>
              <a:rPr lang="en-US" b="1" i="1" u="sng" dirty="0" err="1"/>
              <a:t>Samagra</a:t>
            </a:r>
            <a:r>
              <a:rPr lang="en-US" b="1" i="1" u="sng" dirty="0"/>
              <a:t> </a:t>
            </a:r>
            <a:r>
              <a:rPr lang="en-US" b="1" i="1" u="sng" dirty="0" err="1"/>
              <a:t>Shiksha</a:t>
            </a:r>
            <a:r>
              <a:rPr lang="en-US" b="1" i="1" u="sng" dirty="0"/>
              <a:t> </a:t>
            </a:r>
            <a:r>
              <a:rPr lang="en-US" b="1" i="1" u="sng" dirty="0" err="1"/>
              <a:t>Abhiyan</a:t>
            </a:r>
            <a:endParaRPr lang="en-IN" dirty="0"/>
          </a:p>
        </p:txBody>
      </p:sp>
      <p:sp>
        <p:nvSpPr>
          <p:cNvPr id="3" name="Content Placeholder 2"/>
          <p:cNvSpPr>
            <a:spLocks noGrp="1"/>
          </p:cNvSpPr>
          <p:nvPr>
            <p:ph sz="quarter" idx="1"/>
          </p:nvPr>
        </p:nvSpPr>
        <p:spPr/>
        <p:txBody>
          <a:bodyPr>
            <a:normAutofit/>
          </a:bodyPr>
          <a:lstStyle/>
          <a:p>
            <a:pPr lvl="0">
              <a:buNone/>
            </a:pPr>
            <a:r>
              <a:rPr lang="en-US" b="1" dirty="0"/>
              <a:t>10.RANGOTSAV :</a:t>
            </a:r>
            <a:endParaRPr lang="en-IN" dirty="0"/>
          </a:p>
          <a:p>
            <a:pPr>
              <a:buNone/>
            </a:pPr>
            <a:r>
              <a:rPr lang="en-US" dirty="0"/>
              <a:t> Students of Government Elementary Schools from all the 12 blocks participated in the </a:t>
            </a:r>
            <a:r>
              <a:rPr lang="en-US" dirty="0" err="1"/>
              <a:t>programme</a:t>
            </a:r>
            <a:r>
              <a:rPr lang="en-US" dirty="0"/>
              <a:t> at block level to celebrate the rich cultural heritage and diversity of the country. </a:t>
            </a:r>
          </a:p>
          <a:p>
            <a:pPr>
              <a:buNone/>
            </a:pPr>
            <a:endParaRPr lang="en-IN" dirty="0"/>
          </a:p>
          <a:p>
            <a:pPr lvl="0">
              <a:buNone/>
            </a:pPr>
            <a:r>
              <a:rPr lang="en-US" b="1" dirty="0"/>
              <a:t>11.LEP(Learning Enhancement </a:t>
            </a:r>
            <a:r>
              <a:rPr lang="en-US" b="1" dirty="0" err="1"/>
              <a:t>Programme</a:t>
            </a:r>
            <a:r>
              <a:rPr lang="en-US" b="1" dirty="0"/>
              <a:t>)</a:t>
            </a:r>
            <a:endParaRPr lang="en-IN" dirty="0"/>
          </a:p>
          <a:p>
            <a:r>
              <a:rPr lang="en-US" dirty="0"/>
              <a:t>The main objective is to identify the learning gap and equip students with core learning pre-requisite appropriate to the particular grade. </a:t>
            </a:r>
            <a:endParaRPr lang="en-IN" dirty="0"/>
          </a:p>
          <a:p>
            <a:pPr>
              <a:buNone/>
            </a:pPr>
            <a:endParaRPr lang="en-IN" dirty="0"/>
          </a:p>
          <a:p>
            <a:endParaRPr lang="en-IN"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u="sng" dirty="0"/>
              <a:t>Goa </a:t>
            </a:r>
            <a:r>
              <a:rPr lang="en-US" b="1" i="1" u="sng" dirty="0" err="1"/>
              <a:t>Samagra</a:t>
            </a:r>
            <a:r>
              <a:rPr lang="en-US" b="1" i="1" u="sng" dirty="0"/>
              <a:t> </a:t>
            </a:r>
            <a:r>
              <a:rPr lang="en-US" b="1" i="1" u="sng" dirty="0" err="1"/>
              <a:t>Shiksha</a:t>
            </a:r>
            <a:r>
              <a:rPr lang="en-US" b="1" i="1" u="sng" dirty="0"/>
              <a:t> </a:t>
            </a:r>
            <a:r>
              <a:rPr lang="en-US" b="1" i="1" u="sng" dirty="0" err="1"/>
              <a:t>Abhiyan</a:t>
            </a:r>
            <a:endParaRPr lang="en-IN" dirty="0"/>
          </a:p>
        </p:txBody>
      </p:sp>
      <p:sp>
        <p:nvSpPr>
          <p:cNvPr id="3" name="Content Placeholder 2"/>
          <p:cNvSpPr>
            <a:spLocks noGrp="1"/>
          </p:cNvSpPr>
          <p:nvPr>
            <p:ph sz="quarter" idx="1"/>
          </p:nvPr>
        </p:nvSpPr>
        <p:spPr/>
        <p:txBody>
          <a:bodyPr>
            <a:normAutofit fontScale="92500" lnSpcReduction="10000"/>
          </a:bodyPr>
          <a:lstStyle/>
          <a:p>
            <a:pPr>
              <a:buNone/>
            </a:pPr>
            <a:endParaRPr lang="en-IN" dirty="0"/>
          </a:p>
          <a:p>
            <a:pPr lvl="0">
              <a:buNone/>
            </a:pPr>
            <a:r>
              <a:rPr lang="en-US" b="1" dirty="0"/>
              <a:t>12.SUPPORT AT PRE-PRIMARY LEVEL</a:t>
            </a:r>
            <a:endParaRPr lang="en-IN" dirty="0"/>
          </a:p>
          <a:p>
            <a:r>
              <a:rPr lang="en-US" dirty="0"/>
              <a:t>Amount  is sanctioned for some Pre-Primary in Government Schools for Non-Recurring Support like (a) Child Friendly Furniture (b) BALA Features (c) Outdoor Play Materials and for curriculum</a:t>
            </a:r>
            <a:endParaRPr lang="en-IN" dirty="0"/>
          </a:p>
          <a:p>
            <a:pPr>
              <a:buNone/>
            </a:pPr>
            <a:r>
              <a:rPr lang="en-US" dirty="0"/>
              <a:t> development, activity based learning resources and ECCE training of Master trainers as per NISHTHA FLN guidelines.</a:t>
            </a:r>
            <a:endParaRPr lang="en-IN" dirty="0"/>
          </a:p>
          <a:p>
            <a:r>
              <a:rPr lang="en-US" b="1" u="sng" dirty="0"/>
              <a:t>13. KALA UTSAV</a:t>
            </a:r>
            <a:r>
              <a:rPr lang="en-IN" b="1" u="sng" dirty="0"/>
              <a:t>.</a:t>
            </a:r>
            <a:r>
              <a:rPr lang="en-US" dirty="0"/>
              <a:t>  </a:t>
            </a:r>
            <a:endParaRPr lang="en-IN" dirty="0"/>
          </a:p>
          <a:p>
            <a:r>
              <a:rPr lang="en-US" b="1" u="sng" dirty="0"/>
              <a:t>14. BAND COMPETITION </a:t>
            </a:r>
            <a:endParaRPr lang="en-IN" dirty="0"/>
          </a:p>
          <a:p>
            <a:pPr>
              <a:buNone/>
            </a:pPr>
            <a:endParaRPr lang="en-IN"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u="sng" dirty="0"/>
              <a:t>Goa </a:t>
            </a:r>
            <a:r>
              <a:rPr lang="en-US" b="1" i="1" u="sng" dirty="0" err="1"/>
              <a:t>Samagra</a:t>
            </a:r>
            <a:r>
              <a:rPr lang="en-US" b="1" i="1" u="sng" dirty="0"/>
              <a:t> </a:t>
            </a:r>
            <a:r>
              <a:rPr lang="en-US" b="1" i="1" u="sng" dirty="0" err="1"/>
              <a:t>Shiksha</a:t>
            </a:r>
            <a:r>
              <a:rPr lang="en-US" b="1" i="1" u="sng" dirty="0"/>
              <a:t> </a:t>
            </a:r>
            <a:r>
              <a:rPr lang="en-US" b="1" i="1" u="sng" dirty="0" err="1"/>
              <a:t>Abhiyan</a:t>
            </a:r>
            <a:endParaRPr lang="en-IN" dirty="0"/>
          </a:p>
        </p:txBody>
      </p:sp>
      <p:sp>
        <p:nvSpPr>
          <p:cNvPr id="3" name="Content Placeholder 2"/>
          <p:cNvSpPr>
            <a:spLocks noGrp="1"/>
          </p:cNvSpPr>
          <p:nvPr>
            <p:ph sz="quarter" idx="1"/>
          </p:nvPr>
        </p:nvSpPr>
        <p:spPr/>
        <p:txBody>
          <a:bodyPr>
            <a:normAutofit fontScale="55000" lnSpcReduction="20000"/>
          </a:bodyPr>
          <a:lstStyle/>
          <a:p>
            <a:pPr lvl="0"/>
            <a:r>
              <a:rPr lang="en-US" b="1" u="sng" dirty="0"/>
              <a:t>NSQF (2021-22)</a:t>
            </a:r>
            <a:endParaRPr lang="en-IN" dirty="0"/>
          </a:p>
          <a:p>
            <a:r>
              <a:rPr lang="en-US" b="1" dirty="0"/>
              <a:t> </a:t>
            </a:r>
            <a:endParaRPr lang="en-IN" dirty="0"/>
          </a:p>
          <a:p>
            <a:pPr lvl="0"/>
            <a:r>
              <a:rPr lang="en-US" dirty="0"/>
              <a:t>NSQF (National Skill Qualification Framework) </a:t>
            </a:r>
            <a:r>
              <a:rPr lang="en-US" dirty="0" err="1"/>
              <a:t>Programme</a:t>
            </a:r>
            <a:r>
              <a:rPr lang="en-US" dirty="0"/>
              <a:t> for 77 Government High Schools and 9 Government Higher Secondary Schools &amp; 34 Aided High Schools and Higher Secondary Schools are operational in Goa with over 8476 students enrolled. Assessment and Certification for NSQF student.</a:t>
            </a:r>
            <a:endParaRPr lang="en-IN" dirty="0"/>
          </a:p>
          <a:p>
            <a:pPr lvl="0"/>
            <a:r>
              <a:rPr lang="en-US" dirty="0"/>
              <a:t>198 NSQF Instructors are appointed in Schools </a:t>
            </a:r>
            <a:endParaRPr lang="en-IN" dirty="0"/>
          </a:p>
          <a:p>
            <a:pPr lvl="0"/>
            <a:r>
              <a:rPr lang="en-US" dirty="0"/>
              <a:t>10 Resource Room Teachers are appointed in Resource Room Schools.</a:t>
            </a:r>
            <a:endParaRPr lang="en-IN" dirty="0"/>
          </a:p>
          <a:p>
            <a:r>
              <a:rPr lang="en-US" dirty="0"/>
              <a:t> </a:t>
            </a:r>
            <a:endParaRPr lang="en-IN" dirty="0"/>
          </a:p>
          <a:p>
            <a:r>
              <a:rPr lang="en-US" b="1" u="sng" dirty="0"/>
              <a:t>NSQF 2022-23</a:t>
            </a:r>
            <a:endParaRPr lang="en-IN" dirty="0"/>
          </a:p>
          <a:p>
            <a:pPr lvl="0"/>
            <a:r>
              <a:rPr lang="en-US" dirty="0"/>
              <a:t>NSQF (National Skill Qualification Framework) </a:t>
            </a:r>
            <a:r>
              <a:rPr lang="en-US" dirty="0" err="1"/>
              <a:t>Programme</a:t>
            </a:r>
            <a:r>
              <a:rPr lang="en-US" dirty="0"/>
              <a:t> for 79 Government High Schools and 9 Government Higher Secondary Schools &amp;56 Aided High Schools and 23 Govt. Aided Higher Secondary Schools are operational in Goa with over 9510 students enrolled. </a:t>
            </a:r>
            <a:endParaRPr lang="en-IN" dirty="0"/>
          </a:p>
          <a:p>
            <a:pPr lvl="0"/>
            <a:r>
              <a:rPr lang="en-US" dirty="0"/>
              <a:t>Two days Training of Vocational Teachers in schools in different sector IT/</a:t>
            </a:r>
            <a:r>
              <a:rPr lang="en-US" dirty="0" err="1"/>
              <a:t>ITes</a:t>
            </a:r>
            <a:r>
              <a:rPr lang="en-US" dirty="0"/>
              <a:t>, Travel and Tourism, Beauty and Wellness, Retail, Apparel</a:t>
            </a:r>
            <a:endParaRPr lang="en-IN" dirty="0"/>
          </a:p>
          <a:p>
            <a:pPr lvl="0"/>
            <a:r>
              <a:rPr lang="en-US" dirty="0"/>
              <a:t>One day Induction Training </a:t>
            </a:r>
            <a:r>
              <a:rPr lang="en-US" dirty="0" err="1"/>
              <a:t>Programme</a:t>
            </a:r>
            <a:r>
              <a:rPr lang="en-US" dirty="0"/>
              <a:t> for 58 New NSQF Instructors.</a:t>
            </a:r>
            <a:endParaRPr lang="en-IN" dirty="0"/>
          </a:p>
          <a:p>
            <a:pPr lvl="0"/>
            <a:r>
              <a:rPr lang="en-US" dirty="0"/>
              <a:t>198 Re-appointed NSQF Instructors was appointed in Schools </a:t>
            </a:r>
            <a:endParaRPr lang="en-IN" dirty="0"/>
          </a:p>
          <a:p>
            <a:pPr lvl="0"/>
            <a:r>
              <a:rPr lang="en-US" dirty="0"/>
              <a:t>52 New Instructor was appointed in Govt. and Govt. Aided School.</a:t>
            </a:r>
            <a:endParaRPr lang="en-IN" dirty="0"/>
          </a:p>
          <a:p>
            <a:pPr lvl="0"/>
            <a:r>
              <a:rPr lang="en-US" dirty="0"/>
              <a:t>10 Resource Room Teachers are appointed in the Resource Room Schools.</a:t>
            </a:r>
            <a:endParaRPr lang="en-IN" dirty="0"/>
          </a:p>
          <a:p>
            <a:endParaRPr lang="en-IN"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295400"/>
          </a:xfrm>
        </p:spPr>
        <p:txBody>
          <a:bodyPr>
            <a:normAutofit fontScale="90000"/>
          </a:bodyPr>
          <a:lstStyle/>
          <a:p>
            <a:r>
              <a:rPr lang="en-US" b="1" dirty="0"/>
              <a:t>30. </a:t>
            </a:r>
            <a:r>
              <a:rPr lang="en-US" b="1" u="sng" dirty="0"/>
              <a:t>INFRASTRUCTURE LOAN CUM GRANT SCHEME</a:t>
            </a:r>
            <a:br>
              <a:rPr lang="en-IN" dirty="0"/>
            </a:br>
            <a:endParaRPr lang="en-IN" dirty="0"/>
          </a:p>
        </p:txBody>
      </p:sp>
      <p:sp>
        <p:nvSpPr>
          <p:cNvPr id="3" name="Content Placeholder 2"/>
          <p:cNvSpPr>
            <a:spLocks noGrp="1"/>
          </p:cNvSpPr>
          <p:nvPr>
            <p:ph sz="quarter" idx="1"/>
          </p:nvPr>
        </p:nvSpPr>
        <p:spPr/>
        <p:txBody>
          <a:bodyPr/>
          <a:lstStyle/>
          <a:p>
            <a:r>
              <a:rPr lang="en-US" dirty="0"/>
              <a:t>Infrastructure loan ranging from Rs.50 </a:t>
            </a:r>
            <a:r>
              <a:rPr lang="en-US" dirty="0" err="1"/>
              <a:t>lakhs</a:t>
            </a:r>
            <a:r>
              <a:rPr lang="en-US" dirty="0"/>
              <a:t> to Rs.3.5 cr. is extended to </a:t>
            </a:r>
            <a:r>
              <a:rPr lang="en-US" dirty="0" err="1"/>
              <a:t>loanee</a:t>
            </a:r>
            <a:r>
              <a:rPr lang="en-US" dirty="0"/>
              <a:t> institutions of which 50% is grant and 50% of the loan amount is require to be repaid by the </a:t>
            </a:r>
            <a:r>
              <a:rPr lang="en-US" dirty="0" err="1"/>
              <a:t>loanee</a:t>
            </a:r>
            <a:r>
              <a:rPr lang="en-US" dirty="0"/>
              <a:t> institution at the rate of Rs.278/- per </a:t>
            </a:r>
            <a:r>
              <a:rPr lang="en-US" dirty="0" err="1"/>
              <a:t>lakh</a:t>
            </a:r>
            <a:r>
              <a:rPr lang="en-US" dirty="0"/>
              <a:t> of loan amount in equated monthly </a:t>
            </a:r>
            <a:r>
              <a:rPr lang="en-US" dirty="0" err="1"/>
              <a:t>instalments</a:t>
            </a:r>
            <a:r>
              <a:rPr lang="en-US" dirty="0"/>
              <a:t>.</a:t>
            </a:r>
            <a:endParaRPr lang="en-IN" dirty="0"/>
          </a:p>
          <a:p>
            <a:endParaRPr lang="en-IN"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676400"/>
          </a:xfrm>
        </p:spPr>
        <p:txBody>
          <a:bodyPr>
            <a:normAutofit fontScale="90000"/>
          </a:bodyPr>
          <a:lstStyle/>
          <a:p>
            <a:r>
              <a:rPr lang="en-US" b="1" dirty="0"/>
              <a:t>31. </a:t>
            </a:r>
            <a:r>
              <a:rPr lang="en-US" b="1" u="sng" dirty="0"/>
              <a:t>One Time Grants Scheme (Centenary Platinum Jubilee Award to Aided </a:t>
            </a:r>
            <a:r>
              <a:rPr lang="en-US" b="1" u="sng" dirty="0" err="1"/>
              <a:t>Ed.Inst</a:t>
            </a:r>
            <a:r>
              <a:rPr lang="en-US" b="1" u="sng" dirty="0"/>
              <a:t>.) (State Scheme)</a:t>
            </a:r>
            <a:br>
              <a:rPr lang="en-IN" dirty="0"/>
            </a:br>
            <a:r>
              <a:rPr lang="en-US" dirty="0"/>
              <a:t> </a:t>
            </a:r>
            <a:endParaRPr lang="en-IN" dirty="0"/>
          </a:p>
        </p:txBody>
      </p:sp>
      <p:sp>
        <p:nvSpPr>
          <p:cNvPr id="3" name="Content Placeholder 2"/>
          <p:cNvSpPr>
            <a:spLocks noGrp="1"/>
          </p:cNvSpPr>
          <p:nvPr>
            <p:ph sz="quarter" idx="1"/>
          </p:nvPr>
        </p:nvSpPr>
        <p:spPr/>
        <p:txBody>
          <a:bodyPr>
            <a:normAutofit fontScale="85000" lnSpcReduction="20000"/>
          </a:bodyPr>
          <a:lstStyle/>
          <a:p>
            <a:endParaRPr lang="en-IN" dirty="0"/>
          </a:p>
          <a:p>
            <a:r>
              <a:rPr lang="en-US" b="1" dirty="0"/>
              <a:t>Objective of the Scheme:</a:t>
            </a:r>
            <a:endParaRPr lang="en-IN" dirty="0"/>
          </a:p>
          <a:p>
            <a:r>
              <a:rPr lang="en-US" dirty="0"/>
              <a:t>The Scheme was reopened and implemented in the year 2009 for providing one time grant to those Aided Educational Institutions which have successfully completed 100 years and 75 years of their establishment to upgrade the existing infrastructure. Under the scheme, the Educational Institution who have completed 100 years of establishment of schools are eligible for an amount of Rs.50 </a:t>
            </a:r>
            <a:r>
              <a:rPr lang="en-US" dirty="0" err="1"/>
              <a:t>Lacs</a:t>
            </a:r>
            <a:r>
              <a:rPr lang="en-US" dirty="0"/>
              <a:t> and those Educational Institutions completing 75 years will be eligible for an amount of Rs.25 </a:t>
            </a:r>
            <a:r>
              <a:rPr lang="en-US" dirty="0" err="1"/>
              <a:t>Lacs</a:t>
            </a:r>
            <a:r>
              <a:rPr lang="en-US" dirty="0"/>
              <a:t>.</a:t>
            </a:r>
            <a:endParaRPr lang="en-IN" dirty="0"/>
          </a:p>
          <a:p>
            <a:r>
              <a:rPr lang="en-US" dirty="0"/>
              <a:t>The objective of the scheme is to improve of infrastructure like construction/renovation of school building, playground, compound wall, equipment’s, Furniture, Toilets, Drinking water facilities, electricity etc.</a:t>
            </a:r>
            <a:endParaRPr lang="en-IN"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676400"/>
          </a:xfrm>
        </p:spPr>
        <p:txBody>
          <a:bodyPr>
            <a:normAutofit fontScale="90000"/>
          </a:bodyPr>
          <a:lstStyle/>
          <a:p>
            <a:r>
              <a:rPr lang="en-US" b="1" dirty="0"/>
              <a:t>32.</a:t>
            </a:r>
            <a:r>
              <a:rPr lang="en-US" b="1" u="sng" dirty="0"/>
              <a:t>Scheme to provide transport facilities to the students of Govt. High </a:t>
            </a:r>
            <a:r>
              <a:rPr lang="en-US" b="1" u="sng" dirty="0" err="1"/>
              <a:t>Schools,Higher</a:t>
            </a:r>
            <a:r>
              <a:rPr lang="en-US" b="1" u="sng" dirty="0"/>
              <a:t> Secondary Schools (KTC)</a:t>
            </a:r>
            <a:br>
              <a:rPr lang="en-IN" dirty="0"/>
            </a:br>
            <a:endParaRPr lang="en-IN" dirty="0"/>
          </a:p>
        </p:txBody>
      </p:sp>
      <p:sp>
        <p:nvSpPr>
          <p:cNvPr id="3" name="Content Placeholder 2"/>
          <p:cNvSpPr>
            <a:spLocks noGrp="1"/>
          </p:cNvSpPr>
          <p:nvPr>
            <p:ph sz="quarter" idx="1"/>
          </p:nvPr>
        </p:nvSpPr>
        <p:spPr>
          <a:xfrm>
            <a:off x="301752" y="2133600"/>
            <a:ext cx="8503920" cy="3889248"/>
          </a:xfrm>
        </p:spPr>
        <p:txBody>
          <a:bodyPr>
            <a:normAutofit fontScale="92500"/>
          </a:bodyPr>
          <a:lstStyle/>
          <a:p>
            <a:pPr>
              <a:buNone/>
            </a:pPr>
            <a:endParaRPr lang="en-IN" dirty="0"/>
          </a:p>
          <a:p>
            <a:r>
              <a:rPr lang="en-US" dirty="0"/>
              <a:t>The scheme intends to provide proper transport facilities and support to the students studying in Government high School and Higher Secondary schools to achieve an objective of arresting the rate of dropout among the school going children and enhance the reception capacity of the quality education. Recurring grants to KTCL of Rs.3.00 </a:t>
            </a:r>
            <a:r>
              <a:rPr lang="en-US" dirty="0" err="1"/>
              <a:t>lakh</a:t>
            </a:r>
            <a:r>
              <a:rPr lang="en-US" dirty="0"/>
              <a:t> per bus per Academic year are released.</a:t>
            </a:r>
            <a:endParaRPr lang="en-IN" dirty="0"/>
          </a:p>
          <a:p>
            <a:r>
              <a:rPr lang="en-US" b="1" dirty="0"/>
              <a:t> </a:t>
            </a:r>
            <a:endParaRPr lang="en-IN" dirty="0"/>
          </a:p>
          <a:p>
            <a:endParaRPr lang="en-IN"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0"/>
            <a:ext cx="8534400" cy="1600200"/>
          </a:xfrm>
        </p:spPr>
        <p:txBody>
          <a:bodyPr>
            <a:normAutofit/>
          </a:bodyPr>
          <a:lstStyle/>
          <a:p>
            <a:r>
              <a:rPr lang="en-US" b="1" dirty="0"/>
              <a:t>33. </a:t>
            </a:r>
            <a:r>
              <a:rPr lang="en-US" b="1" u="sng" dirty="0"/>
              <a:t>Revised Infrastructure Loan cum Grants (State Scheme)</a:t>
            </a:r>
            <a:br>
              <a:rPr lang="en-IN" dirty="0"/>
            </a:br>
            <a:endParaRPr lang="en-IN" dirty="0"/>
          </a:p>
        </p:txBody>
      </p:sp>
      <p:sp>
        <p:nvSpPr>
          <p:cNvPr id="3" name="Content Placeholder 2"/>
          <p:cNvSpPr>
            <a:spLocks noGrp="1"/>
          </p:cNvSpPr>
          <p:nvPr>
            <p:ph sz="quarter" idx="1"/>
          </p:nvPr>
        </p:nvSpPr>
        <p:spPr/>
        <p:txBody>
          <a:bodyPr/>
          <a:lstStyle/>
          <a:p>
            <a:r>
              <a:rPr lang="en-US" b="1" dirty="0"/>
              <a:t>Objective of the Scheme</a:t>
            </a:r>
            <a:r>
              <a:rPr lang="en-US" b="1" dirty="0">
                <a:sym typeface="Wingdings" pitchFamily="2" charset="2"/>
              </a:rPr>
              <a:t>: (GEDC)</a:t>
            </a:r>
            <a:endParaRPr lang="en-IN" dirty="0"/>
          </a:p>
          <a:p>
            <a:r>
              <a:rPr lang="en-US" dirty="0"/>
              <a:t>The revised infrastructure Loan cum Grants was implemented in the year 2013.This Scheme is to finance in the form of loan, to the Government Aided </a:t>
            </a:r>
            <a:endParaRPr lang="en-IN" dirty="0"/>
          </a:p>
          <a:p>
            <a:pPr>
              <a:buNone/>
            </a:pPr>
            <a:endParaRPr lang="en-IN" dirty="0"/>
          </a:p>
          <a:p>
            <a:r>
              <a:rPr lang="en-US" dirty="0"/>
              <a:t>Educational Institutions for the purpose of their upkeep and maintenance and upgrade he existing facilities (Infrastructure Loan-Grant Scheme).The objective of the scheme is to upkeep and maintenance and upgrade the existing facilities.</a:t>
            </a:r>
            <a:endParaRPr lang="en-IN" dirty="0"/>
          </a:p>
          <a:p>
            <a:endParaRPr lang="en-IN"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sz="quarter" idx="1"/>
          </p:nvPr>
        </p:nvSpPr>
        <p:spPr/>
        <p:txBody>
          <a:bodyPr>
            <a:normAutofit fontScale="92500" lnSpcReduction="20000"/>
          </a:bodyPr>
          <a:lstStyle/>
          <a:p>
            <a:endParaRPr lang="en-US" dirty="0"/>
          </a:p>
          <a:p>
            <a:endParaRPr lang="en-US" dirty="0"/>
          </a:p>
          <a:p>
            <a:r>
              <a:rPr lang="en-US" sz="8000" dirty="0"/>
              <a:t>  THANK   YOU</a:t>
            </a:r>
          </a:p>
          <a:p>
            <a:endParaRPr lang="en-US" sz="8000" dirty="0"/>
          </a:p>
          <a:p>
            <a:r>
              <a:rPr lang="en-IN" sz="2000" dirty="0"/>
              <a:t>Melvin D’Costa</a:t>
            </a:r>
          </a:p>
          <a:p>
            <a:pPr marL="0" indent="0">
              <a:buNone/>
            </a:pPr>
            <a:r>
              <a:rPr lang="en-IN" sz="2000" dirty="0"/>
              <a:t>Assistant Director of Education.</a:t>
            </a:r>
          </a:p>
          <a:p>
            <a:pPr marL="0" indent="0">
              <a:buNone/>
            </a:pPr>
            <a:r>
              <a:rPr lang="en-IN" sz="2000" dirty="0"/>
              <a:t>Directorate of Education,</a:t>
            </a:r>
          </a:p>
          <a:p>
            <a:pPr marL="0" indent="0">
              <a:buNone/>
            </a:pPr>
            <a:r>
              <a:rPr lang="en-IN" sz="2000" dirty="0" err="1"/>
              <a:t>Porvorim</a:t>
            </a:r>
            <a:r>
              <a:rPr lang="en-IN" sz="2000" dirty="0"/>
              <a:t>, Goa</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err="1"/>
              <a:t>Prashikshan</a:t>
            </a:r>
            <a:r>
              <a:rPr lang="en-IN" dirty="0"/>
              <a:t> </a:t>
            </a:r>
            <a:r>
              <a:rPr lang="en-IN" dirty="0" err="1"/>
              <a:t>Yatra</a:t>
            </a:r>
            <a:endParaRPr lang="en-IN" dirty="0"/>
          </a:p>
        </p:txBody>
      </p:sp>
      <p:sp>
        <p:nvSpPr>
          <p:cNvPr id="3" name="Content Placeholder 2"/>
          <p:cNvSpPr>
            <a:spLocks noGrp="1"/>
          </p:cNvSpPr>
          <p:nvPr>
            <p:ph sz="quarter" idx="1"/>
          </p:nvPr>
        </p:nvSpPr>
        <p:spPr/>
        <p:txBody>
          <a:bodyPr/>
          <a:lstStyle/>
          <a:p>
            <a:endParaRPr lang="en-IN" dirty="0"/>
          </a:p>
        </p:txBody>
      </p:sp>
    </p:spTree>
    <p:extLst>
      <p:ext uri="{BB962C8B-B14F-4D97-AF65-F5344CB8AC3E}">
        <p14:creationId xmlns:p14="http://schemas.microsoft.com/office/powerpoint/2010/main" val="40625002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34400" cy="1063752"/>
          </a:xfrm>
        </p:spPr>
        <p:txBody>
          <a:bodyPr>
            <a:normAutofit fontScale="90000"/>
          </a:bodyPr>
          <a:lstStyle/>
          <a:p>
            <a:r>
              <a:rPr lang="en-IN" b="1" i="1" u="sng" dirty="0"/>
              <a:t>4. INSPIRE AWARDS MANAK (Central Govt.)</a:t>
            </a:r>
            <a:endParaRPr lang="en-IN" dirty="0"/>
          </a:p>
        </p:txBody>
      </p:sp>
      <p:sp>
        <p:nvSpPr>
          <p:cNvPr id="3" name="Content Placeholder 2"/>
          <p:cNvSpPr>
            <a:spLocks noGrp="1"/>
          </p:cNvSpPr>
          <p:nvPr>
            <p:ph sz="quarter" idx="1"/>
          </p:nvPr>
        </p:nvSpPr>
        <p:spPr/>
        <p:txBody>
          <a:bodyPr>
            <a:normAutofit fontScale="55000" lnSpcReduction="20000"/>
          </a:bodyPr>
          <a:lstStyle/>
          <a:p>
            <a:pPr marL="0" indent="0" algn="ctr">
              <a:buNone/>
            </a:pPr>
            <a:r>
              <a:rPr lang="en-IN" b="1" u="sng" dirty="0" err="1">
                <a:solidFill>
                  <a:srgbClr val="002060"/>
                </a:solidFill>
              </a:rPr>
              <a:t>Objective:Innovation</a:t>
            </a:r>
            <a:r>
              <a:rPr lang="en-IN" b="1" u="sng" dirty="0">
                <a:solidFill>
                  <a:srgbClr val="002060"/>
                </a:solidFill>
              </a:rPr>
              <a:t> in Science Pursuit for Inspired Research(INSPIRE)</a:t>
            </a:r>
          </a:p>
          <a:p>
            <a:pPr marL="0" indent="0" algn="ctr">
              <a:buNone/>
            </a:pPr>
            <a:r>
              <a:rPr lang="en-IN" b="1" dirty="0">
                <a:solidFill>
                  <a:srgbClr val="002060"/>
                </a:solidFill>
              </a:rPr>
              <a:t>Department of Science &amp; Technology aims to motivate in the age group of 10-15 years and studying in class 6-10 from India. </a:t>
            </a:r>
          </a:p>
          <a:p>
            <a:pPr marL="0" indent="0">
              <a:buNone/>
            </a:pPr>
            <a:r>
              <a:rPr lang="en-IN" dirty="0"/>
              <a:t> </a:t>
            </a:r>
          </a:p>
          <a:p>
            <a:pPr marL="0" indent="0" algn="ctr">
              <a:buNone/>
            </a:pPr>
            <a:r>
              <a:rPr lang="en-IN" u="sng" dirty="0"/>
              <a:t>Eligibility Criteria</a:t>
            </a:r>
            <a:endParaRPr lang="en-IN" dirty="0"/>
          </a:p>
          <a:p>
            <a:r>
              <a:rPr lang="en-IN" dirty="0"/>
              <a:t>The students in the age group of 10-15 years and studying in class 6-10 can participate </a:t>
            </a:r>
          </a:p>
          <a:p>
            <a:pPr marL="0" indent="0">
              <a:buNone/>
            </a:pPr>
            <a:r>
              <a:rPr lang="en-IN" dirty="0"/>
              <a:t> </a:t>
            </a:r>
          </a:p>
          <a:p>
            <a:pPr marL="0" indent="0" algn="ctr">
              <a:buNone/>
            </a:pPr>
            <a:r>
              <a:rPr lang="en-IN" u="sng" dirty="0"/>
              <a:t>Pattern of Assistance and  type</a:t>
            </a:r>
            <a:endParaRPr lang="en-IN" dirty="0"/>
          </a:p>
          <a:p>
            <a:r>
              <a:rPr lang="en-IN" dirty="0"/>
              <a:t>The Directorate of Science &amp; Technology New Delhi select 10% of ideas /projects and Rs.10000/- will be given to each student to prepare their projects. </a:t>
            </a:r>
          </a:p>
          <a:p>
            <a:pPr marL="0" indent="0">
              <a:buNone/>
            </a:pPr>
            <a:endParaRPr lang="en-IN" dirty="0"/>
          </a:p>
          <a:p>
            <a:pPr marL="0" indent="0" algn="ctr">
              <a:buNone/>
            </a:pPr>
            <a:r>
              <a:rPr lang="en-IN" u="sng" dirty="0"/>
              <a:t>Procedure formality to be done</a:t>
            </a:r>
            <a:endParaRPr lang="en-IN" dirty="0"/>
          </a:p>
          <a:p>
            <a:r>
              <a:rPr lang="en-IN" dirty="0"/>
              <a:t>Students can fill the online form directly on INSPIRE website and submit their ideas to their District authorities for approval. </a:t>
            </a:r>
          </a:p>
          <a:p>
            <a:pPr marL="0" indent="0">
              <a:buNone/>
            </a:pPr>
            <a:r>
              <a:rPr lang="en-IN" dirty="0"/>
              <a:t> </a:t>
            </a:r>
          </a:p>
          <a:p>
            <a:pPr marL="0" indent="0" algn="ctr">
              <a:buNone/>
            </a:pPr>
            <a:r>
              <a:rPr lang="en-IN" u="sng" dirty="0"/>
              <a:t>Time limit of Disposal</a:t>
            </a:r>
            <a:endParaRPr lang="en-IN" dirty="0"/>
          </a:p>
          <a:p>
            <a:r>
              <a:rPr lang="en-IN" dirty="0"/>
              <a:t>Opening of online nominations for the year begins in the month of June and the last date for, online nominations is 30</a:t>
            </a:r>
            <a:r>
              <a:rPr lang="en-IN" baseline="30000" dirty="0"/>
              <a:t>th</a:t>
            </a:r>
            <a:r>
              <a:rPr lang="en-IN" dirty="0"/>
              <a:t> September</a:t>
            </a:r>
          </a:p>
          <a:p>
            <a:r>
              <a:rPr lang="en-IN" dirty="0"/>
              <a:t>The students get 4-5 months to complete their projects </a:t>
            </a:r>
          </a:p>
          <a:p>
            <a:r>
              <a:rPr lang="en-IN" dirty="0"/>
              <a:t>Annual festival of innovation and entrepreneurship is at the end of the academic year.</a:t>
            </a:r>
          </a:p>
          <a:p>
            <a:endParaRPr lang="en-IN" dirty="0"/>
          </a:p>
        </p:txBody>
      </p:sp>
    </p:spTree>
    <p:extLst>
      <p:ext uri="{BB962C8B-B14F-4D97-AF65-F5344CB8AC3E}">
        <p14:creationId xmlns:p14="http://schemas.microsoft.com/office/powerpoint/2010/main" val="38007488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i="1" u="sng" dirty="0"/>
              <a:t>5. Rajiv Gandhi Meritorious Scholarship Scheme for Students(State Scheme)</a:t>
            </a:r>
            <a:endParaRPr lang="en-IN" dirty="0"/>
          </a:p>
        </p:txBody>
      </p:sp>
      <p:sp>
        <p:nvSpPr>
          <p:cNvPr id="3" name="Content Placeholder 2"/>
          <p:cNvSpPr>
            <a:spLocks noGrp="1"/>
          </p:cNvSpPr>
          <p:nvPr>
            <p:ph sz="quarter" idx="1"/>
          </p:nvPr>
        </p:nvSpPr>
        <p:spPr>
          <a:xfrm>
            <a:off x="301752" y="1527048"/>
            <a:ext cx="8503920" cy="4797552"/>
          </a:xfrm>
        </p:spPr>
        <p:txBody>
          <a:bodyPr>
            <a:normAutofit fontScale="40000" lnSpcReduction="20000"/>
          </a:bodyPr>
          <a:lstStyle/>
          <a:p>
            <a:pPr marL="0" indent="0" algn="ctr">
              <a:buNone/>
            </a:pPr>
            <a:r>
              <a:rPr lang="en-IN" sz="4000" b="1" dirty="0">
                <a:solidFill>
                  <a:srgbClr val="002060"/>
                </a:solidFill>
                <a:effectLst>
                  <a:outerShdw blurRad="38100" dist="38100" dir="2700000" algn="tl">
                    <a:srgbClr val="000000">
                      <a:alpha val="43137"/>
                    </a:srgbClr>
                  </a:outerShdw>
                </a:effectLst>
              </a:rPr>
              <a:t>Objective</a:t>
            </a:r>
          </a:p>
          <a:p>
            <a:pPr marL="0" indent="0" algn="ctr">
              <a:buNone/>
            </a:pPr>
            <a:r>
              <a:rPr lang="en-IN" sz="4000" b="1" dirty="0">
                <a:solidFill>
                  <a:srgbClr val="002060"/>
                </a:solidFill>
              </a:rPr>
              <a:t>Process of compiling of student’s data eligible under RGMSS for the year 2020-21 is still under process and payments to the students have already started</a:t>
            </a:r>
          </a:p>
          <a:p>
            <a:endParaRPr lang="en-IN" sz="3300" dirty="0"/>
          </a:p>
          <a:p>
            <a:pPr marL="0" indent="0" algn="ctr">
              <a:buNone/>
            </a:pPr>
            <a:r>
              <a:rPr lang="en-IN" sz="4500" b="1" u="sng" dirty="0"/>
              <a:t>Eligibility  Criteria</a:t>
            </a:r>
            <a:endParaRPr lang="en-IN" sz="4500" b="1" dirty="0"/>
          </a:p>
          <a:p>
            <a:r>
              <a:rPr lang="en-IN" sz="4500" dirty="0"/>
              <a:t>Top three rankers in High School and top three rankers in Higher Secondary School (in each stream) are eligible for the Scholarship</a:t>
            </a:r>
            <a:r>
              <a:rPr lang="en-IN" sz="4000" dirty="0"/>
              <a:t>.</a:t>
            </a:r>
          </a:p>
          <a:p>
            <a:pPr marL="0" indent="0">
              <a:buNone/>
            </a:pPr>
            <a:r>
              <a:rPr lang="en-IN" sz="4000" dirty="0"/>
              <a:t> </a:t>
            </a:r>
          </a:p>
          <a:p>
            <a:pPr marL="0" indent="0" algn="ctr">
              <a:buNone/>
            </a:pPr>
            <a:r>
              <a:rPr lang="en-US" sz="4500" b="1" u="sng" dirty="0"/>
              <a:t>Pattern of Assistance and type</a:t>
            </a:r>
            <a:endParaRPr lang="en-IN" sz="4500" b="1" dirty="0"/>
          </a:p>
          <a:p>
            <a:r>
              <a:rPr lang="en-US" sz="4500" dirty="0"/>
              <a:t>One-time Assistance in Cash to the students</a:t>
            </a:r>
            <a:endParaRPr lang="en-IN" sz="4500" dirty="0"/>
          </a:p>
          <a:p>
            <a:r>
              <a:rPr lang="en-US" sz="4500" dirty="0"/>
              <a:t> Cash prize of Rs.4000, 3000 &amp; 2000 for </a:t>
            </a:r>
            <a:r>
              <a:rPr lang="en-US" sz="4500" dirty="0" err="1"/>
              <a:t>StdXII</a:t>
            </a:r>
            <a:r>
              <a:rPr lang="en-US" sz="4500" baseline="30000" dirty="0" err="1"/>
              <a:t>th</a:t>
            </a:r>
            <a:endParaRPr lang="en-US" sz="4500" baseline="30000" dirty="0"/>
          </a:p>
          <a:p>
            <a:r>
              <a:rPr lang="en-US" sz="4500" baseline="30000" dirty="0"/>
              <a:t> </a:t>
            </a:r>
            <a:r>
              <a:rPr lang="en-US" sz="4500" dirty="0"/>
              <a:t>&amp; Rs.3000, 2000 &amp; 1000 for Std. </a:t>
            </a:r>
            <a:r>
              <a:rPr lang="en-US" sz="4500" dirty="0" err="1"/>
              <a:t>X</a:t>
            </a:r>
            <a:r>
              <a:rPr lang="en-US" sz="4500" baseline="30000" dirty="0" err="1"/>
              <a:t>th</a:t>
            </a:r>
            <a:r>
              <a:rPr lang="en-US" sz="4500" baseline="30000" dirty="0"/>
              <a:t>. </a:t>
            </a:r>
            <a:endParaRPr lang="en-IN" sz="4500" dirty="0"/>
          </a:p>
          <a:p>
            <a:endParaRPr lang="en-IN" sz="1800" dirty="0"/>
          </a:p>
          <a:p>
            <a:pPr marL="0" indent="0" algn="ctr">
              <a:buNone/>
            </a:pPr>
            <a:r>
              <a:rPr lang="en-US" sz="4000" b="1" u="sng" dirty="0"/>
              <a:t>Procedure formality to be done</a:t>
            </a:r>
            <a:endParaRPr lang="en-IN" sz="4000" b="1" dirty="0"/>
          </a:p>
          <a:p>
            <a:r>
              <a:rPr lang="en-IN" sz="4500" dirty="0"/>
              <a:t>Nominations are to be forwarded to SCERT, </a:t>
            </a:r>
            <a:r>
              <a:rPr lang="en-IN" sz="4500" dirty="0" err="1"/>
              <a:t>Porvorim</a:t>
            </a:r>
            <a:r>
              <a:rPr lang="en-IN" sz="4500" dirty="0"/>
              <a:t> by the respective High School and Higher Secondary School as per the Annual Circular issued by SCERT for submission of nominations. </a:t>
            </a:r>
          </a:p>
          <a:p>
            <a:pPr marL="0" indent="0">
              <a:buNone/>
            </a:pPr>
            <a:endParaRPr lang="en-IN" sz="4000" b="1" dirty="0"/>
          </a:p>
          <a:p>
            <a:r>
              <a:rPr lang="en-IN" sz="4000" b="1" u="sng" dirty="0"/>
              <a:t>Time limit of Disposal </a:t>
            </a:r>
            <a:r>
              <a:rPr lang="en-IN" sz="4000" u="sng" dirty="0"/>
              <a:t>: </a:t>
            </a:r>
            <a:r>
              <a:rPr lang="en-IN" sz="4000" b="1" dirty="0">
                <a:solidFill>
                  <a:schemeClr val="accent2">
                    <a:lumMod val="50000"/>
                  </a:schemeClr>
                </a:solidFill>
              </a:rPr>
              <a:t>Within the financial year</a:t>
            </a:r>
          </a:p>
          <a:p>
            <a:endParaRPr lang="en-IN" dirty="0"/>
          </a:p>
        </p:txBody>
      </p:sp>
    </p:spTree>
    <p:extLst>
      <p:ext uri="{BB962C8B-B14F-4D97-AF65-F5344CB8AC3E}">
        <p14:creationId xmlns:p14="http://schemas.microsoft.com/office/powerpoint/2010/main" val="245758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14400"/>
          </a:xfrm>
        </p:spPr>
        <p:txBody>
          <a:bodyPr>
            <a:normAutofit fontScale="90000"/>
          </a:bodyPr>
          <a:lstStyle/>
          <a:p>
            <a:r>
              <a:rPr lang="en-IN" b="1" i="1" u="sng" dirty="0"/>
              <a:t>6. Science Talent Search Examination (STSE)</a:t>
            </a:r>
            <a:endParaRPr lang="en-IN" dirty="0"/>
          </a:p>
        </p:txBody>
      </p:sp>
      <p:sp>
        <p:nvSpPr>
          <p:cNvPr id="3" name="Content Placeholder 2"/>
          <p:cNvSpPr>
            <a:spLocks noGrp="1"/>
          </p:cNvSpPr>
          <p:nvPr>
            <p:ph sz="quarter" idx="1"/>
          </p:nvPr>
        </p:nvSpPr>
        <p:spPr>
          <a:xfrm>
            <a:off x="301752" y="1527048"/>
            <a:ext cx="8503920" cy="4797552"/>
          </a:xfrm>
        </p:spPr>
        <p:txBody>
          <a:bodyPr>
            <a:normAutofit fontScale="47500" lnSpcReduction="20000"/>
          </a:bodyPr>
          <a:lstStyle/>
          <a:p>
            <a:pPr marL="0" indent="0" algn="ctr">
              <a:buNone/>
            </a:pPr>
            <a:r>
              <a:rPr lang="en-IN" sz="3500" b="1" dirty="0">
                <a:effectLst>
                  <a:outerShdw blurRad="38100" dist="38100" dir="2700000" algn="tl">
                    <a:srgbClr val="000000">
                      <a:alpha val="43137"/>
                    </a:srgbClr>
                  </a:outerShdw>
                </a:effectLst>
              </a:rPr>
              <a:t>Objective</a:t>
            </a:r>
            <a:endParaRPr lang="en-IN" sz="3500" dirty="0">
              <a:effectLst>
                <a:outerShdw blurRad="38100" dist="38100" dir="2700000" algn="tl">
                  <a:srgbClr val="000000">
                    <a:alpha val="43137"/>
                  </a:srgbClr>
                </a:outerShdw>
              </a:effectLst>
            </a:endParaRPr>
          </a:p>
          <a:p>
            <a:pPr marL="0" indent="0" algn="ctr">
              <a:buNone/>
            </a:pPr>
            <a:r>
              <a:rPr lang="en-IN" sz="3400" b="1" dirty="0">
                <a:solidFill>
                  <a:schemeClr val="accent2">
                    <a:lumMod val="50000"/>
                  </a:schemeClr>
                </a:solidFill>
              </a:rPr>
              <a:t>In order to encourage the students to develop interest in Science and Mathematics and build a competitive spirit among them, SCERT conducts STSE for the students from Standard VIII to XII. </a:t>
            </a:r>
          </a:p>
          <a:p>
            <a:endParaRPr lang="en-IN" sz="1500" dirty="0"/>
          </a:p>
          <a:p>
            <a:pPr marL="0" indent="0" algn="ctr">
              <a:buNone/>
            </a:pPr>
            <a:r>
              <a:rPr lang="en-IN" sz="3400" b="1" u="sng" dirty="0"/>
              <a:t>Eligibility Criteria</a:t>
            </a:r>
            <a:endParaRPr lang="en-IN" sz="2900" dirty="0"/>
          </a:p>
          <a:p>
            <a:r>
              <a:rPr lang="en-IN" sz="3400" dirty="0"/>
              <a:t>For students studying in Std. </a:t>
            </a:r>
            <a:r>
              <a:rPr lang="en-IN" sz="3400" dirty="0" err="1"/>
              <a:t>VIIIth</a:t>
            </a:r>
            <a:r>
              <a:rPr lang="en-IN" sz="3400" dirty="0"/>
              <a:t> &amp;  </a:t>
            </a:r>
            <a:r>
              <a:rPr lang="en-IN" sz="3400" dirty="0" err="1"/>
              <a:t>IXth</a:t>
            </a:r>
            <a:r>
              <a:rPr lang="en-IN" sz="3400" dirty="0"/>
              <a:t> Minimum ‘C’ grade for Gen. category and ‘D’ grade for SC/ST Category </a:t>
            </a:r>
          </a:p>
          <a:p>
            <a:r>
              <a:rPr lang="en-IN" sz="3400" dirty="0"/>
              <a:t>For </a:t>
            </a:r>
            <a:r>
              <a:rPr lang="en-IN" sz="3400" dirty="0" err="1"/>
              <a:t>Xth</a:t>
            </a:r>
            <a:r>
              <a:rPr lang="en-IN" sz="3400" dirty="0"/>
              <a:t> STD. students Minimum ‘D’ Grade and for SC/ST students minimum ‘E’ Grade</a:t>
            </a:r>
          </a:p>
          <a:p>
            <a:r>
              <a:rPr lang="en-IN" sz="3400" dirty="0"/>
              <a:t>For students studying in XI and XII  minimum 60% and SC/ST category minimum 50%</a:t>
            </a:r>
          </a:p>
          <a:p>
            <a:pPr marL="0" indent="0">
              <a:buNone/>
            </a:pPr>
            <a:endParaRPr lang="en-IN" sz="1700" dirty="0"/>
          </a:p>
          <a:p>
            <a:pPr marL="0" indent="0" algn="ctr">
              <a:buNone/>
            </a:pPr>
            <a:r>
              <a:rPr lang="en-IN" sz="3400" b="1" u="sng" dirty="0"/>
              <a:t>Pattern of Assistance and Type</a:t>
            </a:r>
            <a:endParaRPr lang="en-IN" sz="3400" b="1" dirty="0"/>
          </a:p>
          <a:p>
            <a:r>
              <a:rPr lang="en-IN" sz="2900" dirty="0"/>
              <a:t>Top 50 Students of Standard </a:t>
            </a:r>
            <a:r>
              <a:rPr lang="en-IN" sz="2900" b="1" dirty="0"/>
              <a:t>VIII to XII </a:t>
            </a:r>
            <a:r>
              <a:rPr lang="en-IN" sz="2900" dirty="0"/>
              <a:t>are eligible for the award of a cash prize of </a:t>
            </a:r>
            <a:r>
              <a:rPr lang="en-IN" sz="2900" b="1" dirty="0"/>
              <a:t>Rs.2500/- each </a:t>
            </a:r>
            <a:r>
              <a:rPr lang="en-IN" sz="2900" dirty="0"/>
              <a:t> </a:t>
            </a:r>
          </a:p>
          <a:p>
            <a:r>
              <a:rPr lang="en-IN" sz="2900" b="1" dirty="0"/>
              <a:t>Top 25 students from class XI and XII   </a:t>
            </a:r>
            <a:r>
              <a:rPr lang="en-IN" sz="2900" dirty="0"/>
              <a:t>are awarded with a cash prize of </a:t>
            </a:r>
            <a:r>
              <a:rPr lang="en-IN" sz="2900" b="1" dirty="0" err="1"/>
              <a:t>Rs</a:t>
            </a:r>
            <a:r>
              <a:rPr lang="en-IN" sz="2900" b="1" dirty="0"/>
              <a:t>. 2500/- each.</a:t>
            </a:r>
          </a:p>
          <a:p>
            <a:endParaRPr lang="en-IN" sz="2100" b="1" dirty="0"/>
          </a:p>
          <a:p>
            <a:pPr marL="0" indent="0" algn="ctr">
              <a:buNone/>
            </a:pPr>
            <a:r>
              <a:rPr lang="en-US" sz="2900" b="1" u="sng" dirty="0"/>
              <a:t>Procedure formality to be done</a:t>
            </a:r>
            <a:endParaRPr lang="en-IN" sz="2900" b="1" dirty="0"/>
          </a:p>
          <a:p>
            <a:r>
              <a:rPr lang="en-IN" sz="2900" dirty="0"/>
              <a:t>Students can submit their online applications. After receiving nominations, SCERT verify the records of the students and fix the date within one month</a:t>
            </a:r>
          </a:p>
          <a:p>
            <a:pPr marL="0" indent="0">
              <a:buNone/>
            </a:pPr>
            <a:r>
              <a:rPr lang="en-IN" sz="2900" dirty="0"/>
              <a:t> </a:t>
            </a:r>
            <a:endParaRPr lang="en-IN" sz="2900" b="1" dirty="0"/>
          </a:p>
          <a:p>
            <a:pPr marL="0" indent="0" algn="ctr">
              <a:buNone/>
            </a:pPr>
            <a:r>
              <a:rPr lang="en-IN" sz="2900" b="1" u="sng" dirty="0"/>
              <a:t>Time limit of Disposal</a:t>
            </a:r>
            <a:endParaRPr lang="en-IN" sz="2900" b="1" dirty="0"/>
          </a:p>
          <a:p>
            <a:r>
              <a:rPr lang="en-IN" sz="2900" dirty="0"/>
              <a:t>Within the financial year</a:t>
            </a:r>
            <a:r>
              <a:rPr lang="en-IN" dirty="0"/>
              <a:t>.</a:t>
            </a:r>
          </a:p>
        </p:txBody>
      </p:sp>
    </p:spTree>
    <p:extLst>
      <p:ext uri="{BB962C8B-B14F-4D97-AF65-F5344CB8AC3E}">
        <p14:creationId xmlns:p14="http://schemas.microsoft.com/office/powerpoint/2010/main" val="38342383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2400" b="1" i="1" u="sng" dirty="0"/>
              <a:t>7. Scheme Goa State Scholarship to the cadets studying in RIMC </a:t>
            </a:r>
            <a:r>
              <a:rPr lang="en-IN" sz="2400" b="1" i="1" u="sng" dirty="0" err="1"/>
              <a:t>Deharadun</a:t>
            </a:r>
            <a:r>
              <a:rPr lang="en-IN" sz="2400" b="1" i="1" u="sng" dirty="0"/>
              <a:t> (</a:t>
            </a:r>
            <a:r>
              <a:rPr lang="en-IN" sz="2400" b="1" i="1" u="sng" dirty="0" err="1"/>
              <a:t>Uttarakhand</a:t>
            </a:r>
            <a:r>
              <a:rPr lang="en-IN" sz="2400" b="1" i="1" u="sng" dirty="0"/>
              <a:t>)</a:t>
            </a:r>
            <a:endParaRPr lang="en-IN" sz="2400" dirty="0"/>
          </a:p>
        </p:txBody>
      </p:sp>
      <p:sp>
        <p:nvSpPr>
          <p:cNvPr id="3" name="Content Placeholder 2"/>
          <p:cNvSpPr>
            <a:spLocks noGrp="1"/>
          </p:cNvSpPr>
          <p:nvPr>
            <p:ph sz="quarter" idx="1"/>
          </p:nvPr>
        </p:nvSpPr>
        <p:spPr/>
        <p:txBody>
          <a:bodyPr>
            <a:normAutofit fontScale="55000" lnSpcReduction="20000"/>
          </a:bodyPr>
          <a:lstStyle/>
          <a:p>
            <a:r>
              <a:rPr lang="en-IN" dirty="0" err="1"/>
              <a:t>Rashtriya</a:t>
            </a:r>
            <a:r>
              <a:rPr lang="en-IN" dirty="0"/>
              <a:t> Indian Military College (RIMC), is a leading institution in country for Cadets from Class VIII to Class XII from all over India. State wise vacancies have been earmarked for admission to this college for those who qualify in  an All India Entrance examinations conducted biannually by respective States/UTs. The admission at RIMC is purely on  merit basis and the  candidates who qualify in written exam have to undergo viva-</a:t>
            </a:r>
            <a:r>
              <a:rPr lang="en-IN" dirty="0" err="1"/>
              <a:t>voc</a:t>
            </a:r>
            <a:r>
              <a:rPr lang="en-IN" dirty="0"/>
              <a:t> e and medical examination.</a:t>
            </a:r>
          </a:p>
          <a:p>
            <a:endParaRPr lang="en-IN" dirty="0"/>
          </a:p>
          <a:p>
            <a:r>
              <a:rPr lang="en-IN" dirty="0"/>
              <a:t>Two vacancies are earmarked for the State of Goa per year for the candidate hailing from Goa. As per vacancy allotted to Goa State, the total candidates for the term should be 10.The amount of Rs.20,000/- per year is sponsored by Govt. Of Goa under this Scheme, which is enhance to an amount of </a:t>
            </a:r>
            <a:r>
              <a:rPr lang="en-IN" b="1" u="sng" dirty="0"/>
              <a:t>Rs.50,000/</a:t>
            </a:r>
            <a:r>
              <a:rPr lang="en-IN" dirty="0"/>
              <a:t>- from the academic year 2016-17.</a:t>
            </a:r>
          </a:p>
          <a:p>
            <a:endParaRPr lang="en-IN" dirty="0"/>
          </a:p>
          <a:p>
            <a:r>
              <a:rPr lang="en-IN" dirty="0"/>
              <a:t>The main objective of the scheme is to encourage more </a:t>
            </a:r>
            <a:r>
              <a:rPr lang="en-IN" dirty="0" err="1"/>
              <a:t>Goan</a:t>
            </a:r>
            <a:r>
              <a:rPr lang="en-IN" dirty="0"/>
              <a:t> students to join defence services in R.I.M.C. </a:t>
            </a:r>
            <a:r>
              <a:rPr lang="en-IN" dirty="0" err="1"/>
              <a:t>Deharadun</a:t>
            </a:r>
            <a:r>
              <a:rPr lang="en-IN" dirty="0"/>
              <a:t> and </a:t>
            </a:r>
            <a:r>
              <a:rPr lang="en-IN" dirty="0" err="1"/>
              <a:t>Sainik</a:t>
            </a:r>
            <a:r>
              <a:rPr lang="en-IN" dirty="0"/>
              <a:t> School, </a:t>
            </a:r>
            <a:r>
              <a:rPr lang="en-IN" dirty="0" err="1"/>
              <a:t>Satara</a:t>
            </a:r>
            <a:r>
              <a:rPr lang="en-IN" dirty="0"/>
              <a:t>, Maharashtra.</a:t>
            </a:r>
          </a:p>
          <a:p>
            <a:endParaRPr lang="en-IN" dirty="0"/>
          </a:p>
          <a:p>
            <a:pPr marL="0" indent="0" algn="ctr">
              <a:buNone/>
            </a:pPr>
            <a:r>
              <a:rPr lang="en-IN" u="sng" dirty="0"/>
              <a:t>Pattern of Assistance</a:t>
            </a:r>
            <a:endParaRPr lang="en-IN" dirty="0"/>
          </a:p>
          <a:p>
            <a:r>
              <a:rPr lang="en-IN" dirty="0"/>
              <a:t>State Government shall consider awarding State scholarship of </a:t>
            </a:r>
            <a:r>
              <a:rPr lang="en-IN" b="1" dirty="0"/>
              <a:t>Rs.50,000/- per cadet per annum</a:t>
            </a:r>
            <a:r>
              <a:rPr lang="en-IN" dirty="0"/>
              <a:t> for 10 cadets belonging to State of Goa studying in the </a:t>
            </a:r>
            <a:r>
              <a:rPr lang="en-IN" dirty="0" err="1"/>
              <a:t>Rashtriya</a:t>
            </a:r>
            <a:r>
              <a:rPr lang="en-IN" dirty="0"/>
              <a:t> Indian Military College (RIMC)</a:t>
            </a:r>
          </a:p>
          <a:p>
            <a:endParaRPr lang="en-IN" dirty="0"/>
          </a:p>
          <a:p>
            <a:r>
              <a:rPr lang="en-IN" dirty="0"/>
              <a:t>The State scholarship @ of Rs.50,000/- per cadet 10 cadets (per class 2 cadets) is Rs.50,000 X 10 cadets = Rs.5,00,000/- per annum from std. VIII to XII.</a:t>
            </a:r>
          </a:p>
          <a:p>
            <a:endParaRPr lang="en-IN" dirty="0"/>
          </a:p>
        </p:txBody>
      </p:sp>
    </p:spTree>
    <p:extLst>
      <p:ext uri="{BB962C8B-B14F-4D97-AF65-F5344CB8AC3E}">
        <p14:creationId xmlns:p14="http://schemas.microsoft.com/office/powerpoint/2010/main" val="426903938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1363</TotalTime>
  <Words>7032</Words>
  <Application>Microsoft Office PowerPoint</Application>
  <PresentationFormat>On-screen Show (4:3)</PresentationFormat>
  <Paragraphs>567</Paragraphs>
  <Slides>58</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58</vt:i4>
      </vt:variant>
    </vt:vector>
  </HeadingPairs>
  <TitlesOfParts>
    <vt:vector size="67" baseType="lpstr">
      <vt:lpstr>Algerian</vt:lpstr>
      <vt:lpstr>Arial</vt:lpstr>
      <vt:lpstr>Bookman Old Style</vt:lpstr>
      <vt:lpstr>Calibri</vt:lpstr>
      <vt:lpstr>Georgia</vt:lpstr>
      <vt:lpstr>Times New Roman</vt:lpstr>
      <vt:lpstr>Wingdings</vt:lpstr>
      <vt:lpstr>Wingdings 2</vt:lpstr>
      <vt:lpstr>Civic</vt:lpstr>
      <vt:lpstr>Flagship Schemes of Directorate of Education</vt:lpstr>
      <vt:lpstr> 1. National Talent Search Examination (NTSE) (National Scheme NCERT)</vt:lpstr>
      <vt:lpstr>2. State Level National Means cum Merit Scholarship Scheme (NMMSSE) (National Scheme NCERT)(central govt Scheme)</vt:lpstr>
      <vt:lpstr>3. Incentive Scholarship Scheme( Pradnya Shodh) (State Level)</vt:lpstr>
      <vt:lpstr>3. Incentive Scholarship Scheme Pradnya Shodh (State Level)</vt:lpstr>
      <vt:lpstr>4. INSPIRE AWARDS MANAK (Central Govt.)</vt:lpstr>
      <vt:lpstr>5. Rajiv Gandhi Meritorious Scholarship Scheme for Students(State Scheme)</vt:lpstr>
      <vt:lpstr>6. Science Talent Search Examination (STSE)</vt:lpstr>
      <vt:lpstr>7. Scheme Goa State Scholarship to the cadets studying in RIMC Deharadun (Uttarakhand)</vt:lpstr>
      <vt:lpstr>8. Bal Rath (State)</vt:lpstr>
      <vt:lpstr>9. Supply of Note Books (State)</vt:lpstr>
      <vt:lpstr>10. Supply  of free Stitched Uniforms, raincoats. (State)</vt:lpstr>
      <vt:lpstr>11. State Award to Teachers</vt:lpstr>
      <vt:lpstr>12. National Award to Teachers</vt:lpstr>
      <vt:lpstr>13. Incentive Scholarship to Meritorious Students at elementary stage(Pradnaya shodh).</vt:lpstr>
      <vt:lpstr>14. Rajiv Gandhi Shikshan Sahaya Yojana Scholarship for EBC students.</vt:lpstr>
      <vt:lpstr>15.Financial Assistance under Opportunity Cost to the Students  belonging to Schedule Tribe and Schedule Caste categories from Std I to XII. (State Scheme)</vt:lpstr>
      <vt:lpstr>16. Scheme for Children with Special Needs, 2018</vt:lpstr>
      <vt:lpstr>17. Scheme for Children with Special Needs, 2018</vt:lpstr>
      <vt:lpstr>18. Scheme to provide Financial Support to Government Primary Schools (State)</vt:lpstr>
      <vt:lpstr>19. SCHOOL COMPLEX AND SUPER SCHOOL COPMPLEX SCHEME</vt:lpstr>
      <vt:lpstr>I - SCHOOL COMPLEX </vt:lpstr>
      <vt:lpstr>II - SUPER SCHOOL COMPLEXES </vt:lpstr>
      <vt:lpstr>School Complex</vt:lpstr>
      <vt:lpstr>20. SCHEME TO PROVIDE SPECIAL GRANT OF RS 400 PER STUDENTS/PER MONTH TO THE AIDED PRIMARY SCHOOL IN KONKANI/MARATHI</vt:lpstr>
      <vt:lpstr>21. Bharat Yatra Scheme</vt:lpstr>
      <vt:lpstr>22. Development of Sanskrit Education</vt:lpstr>
      <vt:lpstr> 23.PM POSHAN(Mid-Day Meal) Scheme</vt:lpstr>
      <vt:lpstr>PowerPoint Presentation</vt:lpstr>
      <vt:lpstr>24.Vocationalisation of Education at +2 stage (State Scheme)</vt:lpstr>
      <vt:lpstr>  25.Pre-Vocational Education (State Scheme) </vt:lpstr>
      <vt:lpstr>            26.Financial Assistance to teachers with / without pension and dependents of deceased retired Teachers</vt:lpstr>
      <vt:lpstr>27.Scheme for Creation and Enhancement of Infrastructure            and Overall       Development of Educational Sector in       Goa - 2018</vt:lpstr>
      <vt:lpstr>28.Educational concession to the children of service personnel.</vt:lpstr>
      <vt:lpstr>  29.Goa Samagra Shiksha Abhiyan  (Central &amp; State) </vt:lpstr>
      <vt:lpstr>Goa Samagra Shiksha Abhiyan</vt:lpstr>
      <vt:lpstr>Goa Samagra Shiksha Abhiyan</vt:lpstr>
      <vt:lpstr>Goa Samagra Shiksha Abhiyan</vt:lpstr>
      <vt:lpstr>Goa Samagra Shiksha Abhiyan</vt:lpstr>
      <vt:lpstr>Goa Samagra Shiksha Abhiyan</vt:lpstr>
      <vt:lpstr>Goa Samagra Shiksha Abhiyan</vt:lpstr>
      <vt:lpstr>Goa Samagra Shiksha Abhiyan</vt:lpstr>
      <vt:lpstr>Goa Samagra Shiksha Abhiyan</vt:lpstr>
      <vt:lpstr>Goa Samagra Shiksha Abhiyan</vt:lpstr>
      <vt:lpstr>Goa Samagra Shiksha Abhiyan</vt:lpstr>
      <vt:lpstr>Goa Samagra Shiksha Abhiyan</vt:lpstr>
      <vt:lpstr>Goa Samagra Shiksha Abhiyan</vt:lpstr>
      <vt:lpstr>Goa Samagra Shiksha Abhiyan</vt:lpstr>
      <vt:lpstr>Goa Samagra Shiksha Abhiyan</vt:lpstr>
      <vt:lpstr>Goa Samagra Shiksha Abhiyan</vt:lpstr>
      <vt:lpstr>Goa Samagra Shiksha Abhiyan</vt:lpstr>
      <vt:lpstr>Goa Samagra Shiksha Abhiyan</vt:lpstr>
      <vt:lpstr>30. INFRASTRUCTURE LOAN CUM GRANT SCHEME </vt:lpstr>
      <vt:lpstr>31. One Time Grants Scheme (Centenary Platinum Jubilee Award to Aided Ed.Inst.) (State Scheme)  </vt:lpstr>
      <vt:lpstr>32.Scheme to provide transport facilities to the students of Govt. High Schools,Higher Secondary Schools (KTC) </vt:lpstr>
      <vt:lpstr>33. Revised Infrastructure Loan cum Grants (State Scheme) </vt:lpstr>
      <vt:lpstr>PowerPoint Presentation</vt:lpstr>
      <vt:lpstr>Prashikshan Yatra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Schemes of directorate of education</dc:title>
  <dc:creator>GHS GULELI</dc:creator>
  <cp:lastModifiedBy>Ashwini Acharya</cp:lastModifiedBy>
  <cp:revision>131</cp:revision>
  <dcterms:created xsi:type="dcterms:W3CDTF">2006-08-16T00:00:00Z</dcterms:created>
  <dcterms:modified xsi:type="dcterms:W3CDTF">2023-08-21T07:55:31Z</dcterms:modified>
</cp:coreProperties>
</file>