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4" r:id="rId8"/>
    <p:sldId id="266" r:id="rId9"/>
    <p:sldId id="284" r:id="rId10"/>
    <p:sldId id="261" r:id="rId11"/>
    <p:sldId id="262"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1" r:id="rId25"/>
    <p:sldId id="282" r:id="rId26"/>
    <p:sldId id="283" r:id="rId27"/>
    <p:sldId id="285"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660"/>
  </p:normalViewPr>
  <p:slideViewPr>
    <p:cSldViewPr>
      <p:cViewPr varScale="1">
        <p:scale>
          <a:sx n="74" d="100"/>
          <a:sy n="74"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2200"/>
            <a:ext cx="7772400" cy="1470025"/>
          </a:xfrm>
        </p:spPr>
        <p:txBody>
          <a:bodyPr>
            <a:noAutofit/>
          </a:bodyPr>
          <a:lstStyle/>
          <a:p>
            <a:r>
              <a:rPr lang="en-US" sz="5400" b="1" dirty="0" smtClean="0"/>
              <a:t>Directorate of Women &amp; Child Development</a:t>
            </a:r>
            <a:endParaRPr lang="en-US" sz="5400" b="1" dirty="0"/>
          </a:p>
        </p:txBody>
      </p:sp>
      <p:sp>
        <p:nvSpPr>
          <p:cNvPr id="3" name="Subtitle 2"/>
          <p:cNvSpPr>
            <a:spLocks noGrp="1"/>
          </p:cNvSpPr>
          <p:nvPr>
            <p:ph type="subTitle" idx="1"/>
          </p:nvPr>
        </p:nvSpPr>
        <p:spPr>
          <a:xfrm>
            <a:off x="1371600" y="4495800"/>
            <a:ext cx="6400800" cy="1752600"/>
          </a:xfrm>
        </p:spPr>
        <p:txBody>
          <a:bodyPr>
            <a:normAutofit/>
          </a:bodyPr>
          <a:lstStyle/>
          <a:p>
            <a:r>
              <a:rPr lang="en-US" sz="2400" b="1" dirty="0" smtClean="0">
                <a:solidFill>
                  <a:schemeClr val="accent1">
                    <a:lumMod val="75000"/>
                  </a:schemeClr>
                </a:solidFill>
              </a:rPr>
              <a:t>Presented by</a:t>
            </a:r>
          </a:p>
          <a:p>
            <a:r>
              <a:rPr lang="en-US" sz="2800" b="1" dirty="0" smtClean="0">
                <a:solidFill>
                  <a:schemeClr val="accent1">
                    <a:lumMod val="75000"/>
                  </a:schemeClr>
                </a:solidFill>
              </a:rPr>
              <a:t>Mrs. </a:t>
            </a:r>
            <a:r>
              <a:rPr lang="en-US" sz="2800" b="1" dirty="0" err="1" smtClean="0">
                <a:solidFill>
                  <a:schemeClr val="accent1">
                    <a:lumMod val="75000"/>
                  </a:schemeClr>
                </a:solidFill>
              </a:rPr>
              <a:t>Gauri</a:t>
            </a:r>
            <a:r>
              <a:rPr lang="en-US" sz="2800" b="1" dirty="0" smtClean="0">
                <a:solidFill>
                  <a:schemeClr val="accent1">
                    <a:lumMod val="75000"/>
                  </a:schemeClr>
                </a:solidFill>
              </a:rPr>
              <a:t> U. </a:t>
            </a:r>
            <a:r>
              <a:rPr lang="en-US" sz="2800" b="1" dirty="0" err="1">
                <a:solidFill>
                  <a:schemeClr val="accent1">
                    <a:lumMod val="75000"/>
                  </a:schemeClr>
                </a:solidFill>
              </a:rPr>
              <a:t>P</a:t>
            </a:r>
            <a:r>
              <a:rPr lang="en-US" sz="2800" b="1" dirty="0" err="1" smtClean="0">
                <a:solidFill>
                  <a:schemeClr val="accent1">
                    <a:lumMod val="75000"/>
                  </a:schemeClr>
                </a:solidFill>
              </a:rPr>
              <a:t>arob</a:t>
            </a:r>
            <a:r>
              <a:rPr lang="en-US" sz="2800" b="1" dirty="0" smtClean="0">
                <a:solidFill>
                  <a:schemeClr val="accent1">
                    <a:lumMod val="75000"/>
                  </a:schemeClr>
                </a:solidFill>
              </a:rPr>
              <a:t> </a:t>
            </a:r>
          </a:p>
          <a:p>
            <a:r>
              <a:rPr lang="en-US" sz="2400" b="1" dirty="0" smtClean="0">
                <a:solidFill>
                  <a:schemeClr val="accent1">
                    <a:lumMod val="75000"/>
                  </a:schemeClr>
                </a:solidFill>
              </a:rPr>
              <a:t>Child Dev. Project Officer</a:t>
            </a:r>
            <a:endParaRPr lang="en-US" sz="2400" b="1"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1710900" cy="170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95800"/>
            <a:ext cx="1981200" cy="17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09170"/>
            <a:ext cx="2081448" cy="17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042" y="4543207"/>
            <a:ext cx="1858963"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42782"/>
            <a:ext cx="24511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627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sv-SE" sz="3200" b="1" dirty="0">
                <a:solidFill>
                  <a:srgbClr val="C00000"/>
                </a:solidFill>
              </a:rPr>
              <a:t>Pradhan Mantri Matru Vandana Yojana (PMMVY)</a:t>
            </a:r>
            <a:r>
              <a:rPr lang="sv-SE" dirty="0">
                <a:solidFill>
                  <a:srgbClr val="C00000"/>
                </a:solidFill>
              </a:rPr>
              <a:t/>
            </a:r>
            <a:br>
              <a:rPr lang="sv-SE" dirty="0">
                <a:solidFill>
                  <a:srgbClr val="C00000"/>
                </a:solidFill>
              </a:rPr>
            </a:br>
            <a:endParaRPr lang="en-US" dirty="0">
              <a:solidFill>
                <a:srgbClr val="C00000"/>
              </a:solidFill>
            </a:endParaRPr>
          </a:p>
        </p:txBody>
      </p:sp>
      <p:sp>
        <p:nvSpPr>
          <p:cNvPr id="5" name="Content Placeholder 4"/>
          <p:cNvSpPr>
            <a:spLocks noGrp="1"/>
          </p:cNvSpPr>
          <p:nvPr>
            <p:ph idx="1"/>
          </p:nvPr>
        </p:nvSpPr>
        <p:spPr>
          <a:xfrm>
            <a:off x="304801" y="1143000"/>
            <a:ext cx="8564562" cy="5334000"/>
          </a:xfrm>
        </p:spPr>
        <p:txBody>
          <a:bodyPr>
            <a:normAutofit fontScale="70000" lnSpcReduction="20000"/>
          </a:bodyPr>
          <a:lstStyle/>
          <a:p>
            <a:pPr algn="just">
              <a:lnSpc>
                <a:spcPct val="120000"/>
              </a:lnSpc>
            </a:pPr>
            <a:r>
              <a:rPr lang="en-US" sz="4500" dirty="0" err="1"/>
              <a:t>Pradhan</a:t>
            </a:r>
            <a:r>
              <a:rPr lang="en-US" sz="4500" dirty="0"/>
              <a:t> </a:t>
            </a:r>
            <a:r>
              <a:rPr lang="en-US" sz="4500" dirty="0" err="1"/>
              <a:t>Mantri</a:t>
            </a:r>
            <a:r>
              <a:rPr lang="en-US" sz="4500" dirty="0"/>
              <a:t> </a:t>
            </a:r>
            <a:r>
              <a:rPr lang="en-US" sz="4500" dirty="0" err="1"/>
              <a:t>Matru</a:t>
            </a:r>
            <a:r>
              <a:rPr lang="en-US" sz="4500" dirty="0"/>
              <a:t> </a:t>
            </a:r>
            <a:r>
              <a:rPr lang="en-US" sz="4500" dirty="0" err="1"/>
              <a:t>Vandana</a:t>
            </a:r>
            <a:r>
              <a:rPr lang="en-US" sz="4500" dirty="0"/>
              <a:t> </a:t>
            </a:r>
            <a:r>
              <a:rPr lang="en-US" sz="4500" dirty="0" err="1"/>
              <a:t>Yojana</a:t>
            </a:r>
            <a:r>
              <a:rPr lang="en-US" sz="4500" dirty="0"/>
              <a:t> is a maternity benefit program run by the government of India. It is a </a:t>
            </a:r>
            <a:r>
              <a:rPr lang="en-US" sz="4500" dirty="0" smtClean="0"/>
              <a:t>Direct Benefit Transfer Scheme for </a:t>
            </a:r>
            <a:r>
              <a:rPr lang="en-US" sz="4500" dirty="0"/>
              <a:t>pregnant and lactating women of 19 years of age or above for the </a:t>
            </a:r>
            <a:r>
              <a:rPr lang="en-US" sz="4500" dirty="0" smtClean="0"/>
              <a:t>two </a:t>
            </a:r>
            <a:r>
              <a:rPr lang="en-US" sz="4500" dirty="0"/>
              <a:t>live birth</a:t>
            </a:r>
            <a:r>
              <a:rPr lang="en-US" sz="4500" dirty="0" smtClean="0"/>
              <a:t>.</a:t>
            </a:r>
          </a:p>
          <a:p>
            <a:pPr algn="just">
              <a:lnSpc>
                <a:spcPct val="120000"/>
              </a:lnSpc>
            </a:pPr>
            <a:r>
              <a:rPr lang="en-US" sz="4500" dirty="0" smtClean="0"/>
              <a:t>But except </a:t>
            </a:r>
            <a:r>
              <a:rPr lang="en-US" sz="4500" dirty="0"/>
              <a:t>those employed by the State Government, Central Government, or Public Sector Undertakings, and those already receiving similar benefits under another applicable law.</a:t>
            </a:r>
          </a:p>
          <a:p>
            <a:pPr marL="0" indent="0">
              <a:buNone/>
            </a:pPr>
            <a:r>
              <a:rPr lang="en-US" dirty="0"/>
              <a:t/>
            </a:r>
            <a:br>
              <a:rPr lang="en-US" dirty="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330" y="5105400"/>
            <a:ext cx="163226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rmAutofit/>
          </a:bodyPr>
          <a:lstStyle/>
          <a:p>
            <a:r>
              <a:rPr lang="en-US" sz="3600" b="1" u="sng" dirty="0" smtClean="0"/>
              <a:t>Revised PMMVY Guidelines</a:t>
            </a:r>
            <a:endParaRPr lang="en-US" sz="3600" b="1" u="sng" dirty="0"/>
          </a:p>
        </p:txBody>
      </p:sp>
      <p:sp>
        <p:nvSpPr>
          <p:cNvPr id="6" name="Content Placeholder 5"/>
          <p:cNvSpPr>
            <a:spLocks noGrp="1"/>
          </p:cNvSpPr>
          <p:nvPr>
            <p:ph idx="1"/>
          </p:nvPr>
        </p:nvSpPr>
        <p:spPr>
          <a:xfrm>
            <a:off x="457200" y="1295400"/>
            <a:ext cx="8229600" cy="4830763"/>
          </a:xfrm>
        </p:spPr>
        <p:txBody>
          <a:bodyPr/>
          <a:lstStyle/>
          <a:p>
            <a:pPr algn="just"/>
            <a:r>
              <a:rPr lang="en-US" dirty="0" smtClean="0"/>
              <a:t>The benefit is available to a women for the first 2 living children provided the </a:t>
            </a:r>
            <a:r>
              <a:rPr lang="en-US" dirty="0" smtClean="0">
                <a:solidFill>
                  <a:srgbClr val="FF0000"/>
                </a:solidFill>
              </a:rPr>
              <a:t>second child is a girl child.</a:t>
            </a:r>
          </a:p>
          <a:p>
            <a:pPr algn="just"/>
            <a:r>
              <a:rPr lang="en-US" dirty="0" smtClean="0"/>
              <a:t>In case of the first the amount of </a:t>
            </a:r>
            <a:r>
              <a:rPr lang="en-US" dirty="0" err="1" smtClean="0"/>
              <a:t>Rs</a:t>
            </a:r>
            <a:r>
              <a:rPr lang="en-US" dirty="0" smtClean="0"/>
              <a:t>. 5000/- in two installments and for the second child , the benefit of </a:t>
            </a:r>
            <a:r>
              <a:rPr lang="en-US" dirty="0" err="1" smtClean="0"/>
              <a:t>Rs</a:t>
            </a:r>
            <a:r>
              <a:rPr lang="en-US" dirty="0" smtClean="0"/>
              <a:t>. 6000/- will be provided, the second child is a girl child in single installment after the birth.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999171"/>
            <a:ext cx="16335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7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718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711163"/>
            <a:ext cx="4806188" cy="1015663"/>
          </a:xfrm>
          <a:prstGeom prst="rect">
            <a:avLst/>
          </a:prstGeom>
        </p:spPr>
        <p:txBody>
          <a:bodyPr wrap="none">
            <a:spAutoFit/>
          </a:bodyPr>
          <a:lstStyle/>
          <a:p>
            <a:r>
              <a:rPr lang="en-US" sz="6000" b="1" dirty="0" smtClean="0">
                <a:solidFill>
                  <a:schemeClr val="accent3">
                    <a:lumMod val="75000"/>
                  </a:schemeClr>
                </a:solidFill>
              </a:rPr>
              <a:t>State Schemes</a:t>
            </a:r>
            <a:endParaRPr lang="en-US" sz="6000" b="1" dirty="0">
              <a:solidFill>
                <a:schemeClr val="accent3">
                  <a:lumMod val="75000"/>
                </a:schemeClr>
              </a:solidFill>
            </a:endParaRPr>
          </a:p>
        </p:txBody>
      </p:sp>
    </p:spTree>
    <p:extLst>
      <p:ext uri="{BB962C8B-B14F-4D97-AF65-F5344CB8AC3E}">
        <p14:creationId xmlns:p14="http://schemas.microsoft.com/office/powerpoint/2010/main" val="117035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err="1">
                <a:solidFill>
                  <a:schemeClr val="accent3">
                    <a:lumMod val="75000"/>
                  </a:schemeClr>
                </a:solidFill>
              </a:rPr>
              <a:t>Ghriha</a:t>
            </a:r>
            <a:r>
              <a:rPr lang="en-US" b="1" u="sng" dirty="0">
                <a:solidFill>
                  <a:schemeClr val="accent3">
                    <a:lumMod val="75000"/>
                  </a:schemeClr>
                </a:solidFill>
              </a:rPr>
              <a:t> </a:t>
            </a:r>
            <a:r>
              <a:rPr lang="en-US" b="1" u="sng" dirty="0" err="1">
                <a:solidFill>
                  <a:schemeClr val="accent3">
                    <a:lumMod val="75000"/>
                  </a:schemeClr>
                </a:solidFill>
              </a:rPr>
              <a:t>Aadhaar</a:t>
            </a:r>
            <a:r>
              <a:rPr lang="en-US" b="1" dirty="0">
                <a:solidFill>
                  <a:schemeClr val="accent3">
                    <a:lumMod val="75000"/>
                  </a:schemeClr>
                </a:solidFill>
              </a:rPr>
              <a:t/>
            </a:r>
            <a:br>
              <a:rPr lang="en-US" b="1" dirty="0">
                <a:solidFill>
                  <a:schemeClr val="accent3">
                    <a:lumMod val="75000"/>
                  </a:schemeClr>
                </a:solidFill>
              </a:rPr>
            </a:br>
            <a:endParaRPr lang="en-US" b="1" dirty="0">
              <a:solidFill>
                <a:schemeClr val="accent3">
                  <a:lumMod val="75000"/>
                </a:schemeClr>
              </a:solidFill>
            </a:endParaRPr>
          </a:p>
        </p:txBody>
      </p:sp>
      <p:sp>
        <p:nvSpPr>
          <p:cNvPr id="3" name="Content Placeholder 2"/>
          <p:cNvSpPr>
            <a:spLocks noGrp="1"/>
          </p:cNvSpPr>
          <p:nvPr>
            <p:ph idx="1"/>
          </p:nvPr>
        </p:nvSpPr>
        <p:spPr>
          <a:xfrm>
            <a:off x="457200" y="1219200"/>
            <a:ext cx="8229600" cy="5059363"/>
          </a:xfrm>
        </p:spPr>
        <p:txBody>
          <a:bodyPr>
            <a:normAutofit lnSpcReduction="10000"/>
          </a:bodyPr>
          <a:lstStyle/>
          <a:p>
            <a:pPr marL="0" indent="0" algn="just">
              <a:buNone/>
            </a:pPr>
            <a:r>
              <a:rPr lang="en-US" dirty="0"/>
              <a:t>The objective of the scheme is to address the problem of spiraling </a:t>
            </a:r>
            <a:r>
              <a:rPr lang="en-US" dirty="0" smtClean="0"/>
              <a:t>prices and </a:t>
            </a:r>
            <a:r>
              <a:rPr lang="en-US" dirty="0"/>
              <a:t>to provide support to the housewives/homemakers from </a:t>
            </a:r>
            <a:r>
              <a:rPr lang="en-US" dirty="0" smtClean="0"/>
              <a:t>middle, lower </a:t>
            </a:r>
            <a:r>
              <a:rPr lang="en-US" dirty="0"/>
              <a:t>middle and poor section of the society, to maintain a </a:t>
            </a:r>
            <a:r>
              <a:rPr lang="en-US" dirty="0" smtClean="0"/>
              <a:t>reasonable standard </a:t>
            </a:r>
            <a:r>
              <a:rPr lang="en-US" dirty="0"/>
              <a:t>of living for their families. </a:t>
            </a:r>
          </a:p>
          <a:p>
            <a:pPr marL="0" indent="0" algn="just">
              <a:buNone/>
            </a:pPr>
            <a:r>
              <a:rPr lang="en-US" dirty="0" smtClean="0"/>
              <a:t>Under </a:t>
            </a:r>
            <a:r>
              <a:rPr lang="en-US" dirty="0"/>
              <a:t>this scheme a </a:t>
            </a:r>
            <a:r>
              <a:rPr lang="en-US" dirty="0" smtClean="0"/>
              <a:t>monthly </a:t>
            </a:r>
            <a:r>
              <a:rPr lang="en-US" dirty="0" err="1" smtClean="0"/>
              <a:t>Rs</a:t>
            </a:r>
            <a:r>
              <a:rPr lang="en-US" dirty="0" smtClean="0"/>
              <a:t>. 1500</a:t>
            </a:r>
            <a:r>
              <a:rPr lang="en-US" dirty="0"/>
              <a:t>/- </a:t>
            </a:r>
            <a:r>
              <a:rPr lang="en-US" dirty="0" smtClean="0"/>
              <a:t>is transferred </a:t>
            </a:r>
            <a:r>
              <a:rPr lang="en-US" dirty="0"/>
              <a:t>every month directly </a:t>
            </a:r>
            <a:r>
              <a:rPr lang="en-US" dirty="0" smtClean="0"/>
              <a:t>to the </a:t>
            </a:r>
            <a:r>
              <a:rPr lang="en-US" dirty="0"/>
              <a:t>housewives/homemakers to achieve the objective.</a:t>
            </a:r>
          </a:p>
          <a:p>
            <a:endParaRPr lang="en-US" dirty="0"/>
          </a:p>
        </p:txBody>
      </p:sp>
    </p:spTree>
    <p:extLst>
      <p:ext uri="{BB962C8B-B14F-4D97-AF65-F5344CB8AC3E}">
        <p14:creationId xmlns:p14="http://schemas.microsoft.com/office/powerpoint/2010/main" val="2590432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solidFill>
                  <a:schemeClr val="accent3">
                    <a:lumMod val="75000"/>
                  </a:schemeClr>
                </a:solidFill>
              </a:rPr>
              <a:t>Eligibility and other conditions </a:t>
            </a:r>
          </a:p>
        </p:txBody>
      </p:sp>
      <p:sp>
        <p:nvSpPr>
          <p:cNvPr id="3" name="Content Placeholder 2"/>
          <p:cNvSpPr>
            <a:spLocks noGrp="1"/>
          </p:cNvSpPr>
          <p:nvPr>
            <p:ph idx="1"/>
          </p:nvPr>
        </p:nvSpPr>
        <p:spPr/>
        <p:txBody>
          <a:bodyPr/>
          <a:lstStyle/>
          <a:p>
            <a:pPr marL="0" indent="0">
              <a:buNone/>
            </a:pPr>
            <a:r>
              <a:rPr lang="en-US" dirty="0"/>
              <a:t>Any married woman above the age of 18 years, who fulfills all of </a:t>
            </a:r>
            <a:r>
              <a:rPr lang="en-US" dirty="0" smtClean="0"/>
              <a:t>the following </a:t>
            </a:r>
            <a:r>
              <a:rPr lang="en-US" dirty="0"/>
              <a:t>conditions, is eligible to apply:</a:t>
            </a:r>
          </a:p>
          <a:p>
            <a:pPr marL="0" indent="0">
              <a:buNone/>
            </a:pPr>
            <a:r>
              <a:rPr lang="en-US" dirty="0"/>
              <a:t>(i) She should be a resident of Goa for the last fifteen </a:t>
            </a:r>
            <a:r>
              <a:rPr lang="en-US" dirty="0" smtClean="0"/>
              <a:t>years.</a:t>
            </a:r>
            <a:endParaRPr lang="en-US" dirty="0"/>
          </a:p>
          <a:p>
            <a:pPr marL="0" indent="0">
              <a:buNone/>
            </a:pPr>
            <a:r>
              <a:rPr lang="en-US" dirty="0"/>
              <a:t>(ii) The gross income of the husband and wife, taken </a:t>
            </a:r>
            <a:r>
              <a:rPr lang="en-US" dirty="0" smtClean="0"/>
              <a:t>together should </a:t>
            </a:r>
            <a:r>
              <a:rPr lang="en-US" dirty="0"/>
              <a:t>not exceed Rs.3, </a:t>
            </a:r>
            <a:r>
              <a:rPr lang="en-US" dirty="0" smtClean="0"/>
              <a:t>00, 000/- </a:t>
            </a:r>
            <a:r>
              <a:rPr lang="en-US" dirty="0"/>
              <a:t>per annum.</a:t>
            </a:r>
          </a:p>
          <a:p>
            <a:endParaRPr lang="en-US" dirty="0"/>
          </a:p>
        </p:txBody>
      </p:sp>
    </p:spTree>
    <p:extLst>
      <p:ext uri="{BB962C8B-B14F-4D97-AF65-F5344CB8AC3E}">
        <p14:creationId xmlns:p14="http://schemas.microsoft.com/office/powerpoint/2010/main" val="1328851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001000" cy="4124325"/>
          </a:xfrm>
        </p:spPr>
        <p:txBody>
          <a:bodyPr>
            <a:normAutofit fontScale="92500" lnSpcReduction="10000"/>
          </a:bodyPr>
          <a:lstStyle/>
          <a:p>
            <a:pPr algn="just"/>
            <a:r>
              <a:rPr lang="en-US" dirty="0"/>
              <a:t>Provided, that the beneficiary or the husband should not be in receipt of the benefit under the </a:t>
            </a:r>
            <a:r>
              <a:rPr lang="en-US" dirty="0" err="1"/>
              <a:t>Dayanand</a:t>
            </a:r>
            <a:r>
              <a:rPr lang="en-US" dirty="0"/>
              <a:t> Social Security Scheme (DSSS) of </a:t>
            </a:r>
            <a:r>
              <a:rPr lang="en-US" dirty="0" smtClean="0"/>
              <a:t>the Directorate </a:t>
            </a:r>
            <a:r>
              <a:rPr lang="en-US" dirty="0"/>
              <a:t>of Social Welfare, Government of Goa. </a:t>
            </a:r>
            <a:endParaRPr lang="en-US" dirty="0" smtClean="0"/>
          </a:p>
          <a:p>
            <a:pPr algn="just"/>
            <a:r>
              <a:rPr lang="en-US" dirty="0" smtClean="0"/>
              <a:t>However</a:t>
            </a:r>
            <a:r>
              <a:rPr lang="en-US" dirty="0"/>
              <a:t>, a </a:t>
            </a:r>
            <a:r>
              <a:rPr lang="en-US" dirty="0" smtClean="0"/>
              <a:t>widow having </a:t>
            </a:r>
            <a:r>
              <a:rPr lang="en-US" dirty="0"/>
              <a:t>a child living shall be eligible for benefit under this scheme, </a:t>
            </a:r>
            <a:r>
              <a:rPr lang="en-US" dirty="0" smtClean="0"/>
              <a:t>even though </a:t>
            </a:r>
            <a:r>
              <a:rPr lang="en-US" dirty="0"/>
              <a:t>she is a beneficiary of the DSSS till the child attains 18 years </a:t>
            </a:r>
            <a:r>
              <a:rPr lang="en-US" dirty="0" smtClean="0"/>
              <a:t>of age</a:t>
            </a:r>
            <a:r>
              <a:rPr lang="en-US" dirty="0"/>
              <a:t>.</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19600"/>
            <a:ext cx="35941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49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fontScale="92500" lnSpcReduction="20000"/>
          </a:bodyPr>
          <a:lstStyle/>
          <a:p>
            <a:pPr marL="0" indent="0" algn="ctr">
              <a:buNone/>
            </a:pPr>
            <a:r>
              <a:rPr lang="en-US" b="1" u="sng" dirty="0"/>
              <a:t>The application shall be enclosed with </a:t>
            </a:r>
            <a:r>
              <a:rPr lang="en-US" b="1" u="sng" dirty="0" smtClean="0"/>
              <a:t>the       </a:t>
            </a:r>
            <a:r>
              <a:rPr lang="en-US" b="1" u="sng" dirty="0"/>
              <a:t>following </a:t>
            </a:r>
            <a:r>
              <a:rPr lang="en-US" b="1" u="sng" dirty="0" smtClean="0"/>
              <a:t>documents</a:t>
            </a:r>
          </a:p>
          <a:p>
            <a:pPr marL="0" indent="0" algn="just">
              <a:buNone/>
            </a:pPr>
            <a:endParaRPr lang="en-US" b="1" u="sng" dirty="0"/>
          </a:p>
          <a:p>
            <a:pPr marL="0" indent="0" algn="just">
              <a:buNone/>
            </a:pPr>
            <a:r>
              <a:rPr lang="en-US" b="1" dirty="0"/>
              <a:t>1.</a:t>
            </a:r>
            <a:r>
              <a:rPr lang="en-US" dirty="0"/>
              <a:t> Self attested copy of Marriage certificate issued by the </a:t>
            </a:r>
            <a:r>
              <a:rPr lang="en-US" dirty="0" smtClean="0"/>
              <a:t>competent authority.</a:t>
            </a:r>
            <a:endParaRPr lang="en-US" dirty="0"/>
          </a:p>
          <a:p>
            <a:pPr marL="0" indent="0" algn="just">
              <a:buNone/>
            </a:pPr>
            <a:r>
              <a:rPr lang="en-US" b="1" dirty="0"/>
              <a:t>2. </a:t>
            </a:r>
            <a:r>
              <a:rPr lang="en-US" dirty="0"/>
              <a:t>Self attested copy of 15 years Residence Certificate issued by </a:t>
            </a:r>
            <a:r>
              <a:rPr lang="en-US" dirty="0" err="1" smtClean="0"/>
              <a:t>Taluka</a:t>
            </a:r>
            <a:r>
              <a:rPr lang="en-US" dirty="0" smtClean="0"/>
              <a:t> </a:t>
            </a:r>
            <a:r>
              <a:rPr lang="en-US" dirty="0" err="1" smtClean="0"/>
              <a:t>Mamlatdar</a:t>
            </a:r>
            <a:r>
              <a:rPr lang="en-US" dirty="0" smtClean="0"/>
              <a:t>.</a:t>
            </a:r>
            <a:endParaRPr lang="en-US" dirty="0"/>
          </a:p>
          <a:p>
            <a:pPr marL="0" indent="0" algn="just">
              <a:buNone/>
            </a:pPr>
            <a:r>
              <a:rPr lang="en-US" b="1" dirty="0" smtClean="0"/>
              <a:t>3. </a:t>
            </a:r>
            <a:r>
              <a:rPr lang="en-US" dirty="0" smtClean="0"/>
              <a:t>Proof </a:t>
            </a:r>
            <a:r>
              <a:rPr lang="en-US" dirty="0"/>
              <a:t>of present residential address (includes Election Photo </a:t>
            </a:r>
            <a:r>
              <a:rPr lang="en-US" dirty="0" smtClean="0"/>
              <a:t>Identity Card – EPIC </a:t>
            </a:r>
            <a:r>
              <a:rPr lang="en-US" dirty="0"/>
              <a:t>or any such document which establishes the </a:t>
            </a:r>
            <a:r>
              <a:rPr lang="en-US" dirty="0" smtClean="0"/>
              <a:t>present address.).</a:t>
            </a:r>
            <a:endParaRPr lang="en-US" dirty="0"/>
          </a:p>
          <a:p>
            <a:pPr marL="0" indent="0" algn="just">
              <a:buNone/>
            </a:pPr>
            <a:r>
              <a:rPr lang="en-US" b="1" dirty="0"/>
              <a:t>4. </a:t>
            </a:r>
            <a:r>
              <a:rPr lang="en-US" dirty="0"/>
              <a:t>Attested copy of Birth certificate </a:t>
            </a:r>
            <a:r>
              <a:rPr lang="en-US" dirty="0" smtClean="0"/>
              <a:t>along with </a:t>
            </a:r>
            <a:r>
              <a:rPr lang="en-US" dirty="0"/>
              <a:t>one year residence </a:t>
            </a:r>
            <a:r>
              <a:rPr lang="en-US" dirty="0" smtClean="0"/>
              <a:t>certificate of </a:t>
            </a:r>
            <a:r>
              <a:rPr lang="en-US" dirty="0"/>
              <a:t>the applicant and Birth certificate </a:t>
            </a:r>
            <a:r>
              <a:rPr lang="en-US" dirty="0" smtClean="0"/>
              <a:t>along with </a:t>
            </a:r>
            <a:r>
              <a:rPr lang="en-US" dirty="0"/>
              <a:t>15 years </a:t>
            </a:r>
            <a:r>
              <a:rPr lang="en-US" dirty="0" smtClean="0"/>
              <a:t>Residence certificate </a:t>
            </a:r>
            <a:r>
              <a:rPr lang="en-US" dirty="0"/>
              <a:t>of </a:t>
            </a:r>
            <a:r>
              <a:rPr lang="en-US" dirty="0" smtClean="0"/>
              <a:t>her husband </a:t>
            </a:r>
            <a:r>
              <a:rPr lang="en-US" dirty="0"/>
              <a:t>(in case of applicant who is originally </a:t>
            </a:r>
            <a:r>
              <a:rPr lang="en-US" dirty="0" smtClean="0"/>
              <a:t>native from </a:t>
            </a:r>
            <a:r>
              <a:rPr lang="en-US" dirty="0"/>
              <a:t>outside the State and has married to a person of </a:t>
            </a:r>
            <a:r>
              <a:rPr lang="en-US" dirty="0" err="1"/>
              <a:t>Goan</a:t>
            </a:r>
            <a:r>
              <a:rPr lang="en-US" dirty="0"/>
              <a:t> origin</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13985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172200"/>
          </a:xfrm>
        </p:spPr>
        <p:txBody>
          <a:bodyPr>
            <a:normAutofit/>
          </a:bodyPr>
          <a:lstStyle/>
          <a:p>
            <a:pPr marL="0" indent="0">
              <a:buNone/>
            </a:pPr>
            <a:r>
              <a:rPr lang="en-US" b="1" dirty="0"/>
              <a:t>5. </a:t>
            </a:r>
            <a:r>
              <a:rPr lang="en-US" dirty="0"/>
              <a:t>Attested copy of </a:t>
            </a:r>
            <a:r>
              <a:rPr lang="en-US" dirty="0" err="1" smtClean="0"/>
              <a:t>Aadhaar</a:t>
            </a:r>
            <a:r>
              <a:rPr lang="en-US" dirty="0" smtClean="0"/>
              <a:t> </a:t>
            </a:r>
            <a:r>
              <a:rPr lang="en-US" dirty="0"/>
              <a:t>card.</a:t>
            </a:r>
          </a:p>
          <a:p>
            <a:pPr marL="0" indent="0">
              <a:buNone/>
            </a:pPr>
            <a:r>
              <a:rPr lang="en-US" b="1" dirty="0"/>
              <a:t>6. </a:t>
            </a:r>
            <a:r>
              <a:rPr lang="en-US" dirty="0"/>
              <a:t>Income Certificate issued by the Competent authority (i.e. </a:t>
            </a:r>
            <a:r>
              <a:rPr lang="en-US" dirty="0" smtClean="0"/>
              <a:t>Secretary, Village </a:t>
            </a:r>
            <a:r>
              <a:rPr lang="en-US" dirty="0"/>
              <a:t>Panchayat/ Chief Officer, Municipal Council).</a:t>
            </a:r>
          </a:p>
          <a:p>
            <a:pPr marL="0" indent="0">
              <a:buNone/>
            </a:pPr>
            <a:r>
              <a:rPr lang="en-US" b="1" dirty="0"/>
              <a:t>7. </a:t>
            </a:r>
            <a:r>
              <a:rPr lang="en-US" dirty="0"/>
              <a:t>Attested copy of savings bank account pass book with IFSC &amp; MICR details (The bank account submitted should be preferably </a:t>
            </a:r>
            <a:r>
              <a:rPr lang="en-US" dirty="0" err="1" smtClean="0"/>
              <a:t>Aadhaar</a:t>
            </a:r>
            <a:r>
              <a:rPr lang="en-US" dirty="0" smtClean="0"/>
              <a:t> </a:t>
            </a:r>
            <a:r>
              <a:rPr lang="en-US" dirty="0"/>
              <a:t>linked for DBT (Direct Benefit Transfer) purpose.).</a:t>
            </a:r>
          </a:p>
          <a:p>
            <a:pPr marL="0" indent="0">
              <a:buNone/>
            </a:pPr>
            <a:r>
              <a:rPr lang="en-US" b="1" dirty="0"/>
              <a:t>8. </a:t>
            </a:r>
            <a:r>
              <a:rPr lang="en-US" dirty="0"/>
              <a:t>Birth certificate of the child along with life </a:t>
            </a:r>
            <a:r>
              <a:rPr lang="en-US" dirty="0" smtClean="0"/>
              <a:t>certificates. (in </a:t>
            </a:r>
            <a:r>
              <a:rPr lang="en-US" dirty="0"/>
              <a:t>case of widow who is a DSSS beneficiary).</a:t>
            </a:r>
          </a:p>
          <a:p>
            <a:pPr marL="0" indent="0">
              <a:buNone/>
            </a:pPr>
            <a:endParaRPr lang="en-US" dirty="0"/>
          </a:p>
        </p:txBody>
      </p:sp>
    </p:spTree>
    <p:extLst>
      <p:ext uri="{BB962C8B-B14F-4D97-AF65-F5344CB8AC3E}">
        <p14:creationId xmlns:p14="http://schemas.microsoft.com/office/powerpoint/2010/main" val="3189859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err="1">
                <a:solidFill>
                  <a:schemeClr val="accent3">
                    <a:lumMod val="75000"/>
                  </a:schemeClr>
                </a:solidFill>
              </a:rPr>
              <a:t>Laadli</a:t>
            </a:r>
            <a:r>
              <a:rPr lang="en-US" sz="5300" b="1" dirty="0">
                <a:solidFill>
                  <a:schemeClr val="accent3">
                    <a:lumMod val="75000"/>
                  </a:schemeClr>
                </a:solidFill>
              </a:rPr>
              <a:t> </a:t>
            </a:r>
            <a:r>
              <a:rPr lang="en-US" sz="5300" b="1" dirty="0" err="1">
                <a:solidFill>
                  <a:schemeClr val="accent3">
                    <a:lumMod val="75000"/>
                  </a:schemeClr>
                </a:solidFill>
              </a:rPr>
              <a:t>Laxmi</a:t>
            </a:r>
            <a:r>
              <a:rPr lang="en-US" dirty="0"/>
              <a:t/>
            </a:r>
            <a:br>
              <a:rPr lang="en-US" dirty="0"/>
            </a:br>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marL="0" indent="0" algn="just">
              <a:buNone/>
            </a:pPr>
            <a:r>
              <a:rPr lang="en-US" dirty="0" err="1" smtClean="0"/>
              <a:t>Laadli</a:t>
            </a:r>
            <a:r>
              <a:rPr lang="en-US" dirty="0" smtClean="0"/>
              <a:t> </a:t>
            </a:r>
            <a:r>
              <a:rPr lang="en-US" dirty="0" err="1"/>
              <a:t>Laxmi</a:t>
            </a:r>
            <a:r>
              <a:rPr lang="en-US" dirty="0"/>
              <a:t> Scheme was launched on 06/07/2012 as one of the </a:t>
            </a:r>
            <a:r>
              <a:rPr lang="en-US" dirty="0" smtClean="0"/>
              <a:t>flagship programs </a:t>
            </a:r>
            <a:r>
              <a:rPr lang="en-US" dirty="0"/>
              <a:t>of the State Government with an intention to address </a:t>
            </a:r>
            <a:r>
              <a:rPr lang="en-US" dirty="0" smtClean="0"/>
              <a:t>the undesirable </a:t>
            </a:r>
            <a:r>
              <a:rPr lang="en-US" dirty="0"/>
              <a:t>tendency of female </a:t>
            </a:r>
            <a:r>
              <a:rPr lang="en-US" dirty="0" err="1"/>
              <a:t>foeticides</a:t>
            </a:r>
            <a:r>
              <a:rPr lang="en-US" dirty="0"/>
              <a:t> and with a aim towards erasing </a:t>
            </a:r>
            <a:r>
              <a:rPr lang="en-US" dirty="0" smtClean="0"/>
              <a:t>the general </a:t>
            </a:r>
            <a:r>
              <a:rPr lang="en-US" dirty="0"/>
              <a:t>perception that the birth of a girl in the family is the burden on </a:t>
            </a:r>
            <a:r>
              <a:rPr lang="en-US" dirty="0" smtClean="0"/>
              <a:t>her parents/guardian </a:t>
            </a:r>
            <a:r>
              <a:rPr lang="en-US" dirty="0"/>
              <a:t>during her marriage.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800600"/>
            <a:ext cx="48291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895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172200"/>
          </a:xfrm>
        </p:spPr>
        <p:txBody>
          <a:bodyPr>
            <a:normAutofit lnSpcReduction="10000"/>
          </a:bodyPr>
          <a:lstStyle/>
          <a:p>
            <a:pPr marL="0" indent="0" algn="ctr">
              <a:buNone/>
            </a:pPr>
            <a:r>
              <a:rPr lang="en-US" sz="4100" b="1" u="sng" dirty="0">
                <a:solidFill>
                  <a:schemeClr val="accent3">
                    <a:lumMod val="75000"/>
                  </a:schemeClr>
                </a:solidFill>
              </a:rPr>
              <a:t>Financial </a:t>
            </a:r>
            <a:r>
              <a:rPr lang="en-US" sz="4100" b="1" u="sng" dirty="0" smtClean="0">
                <a:solidFill>
                  <a:schemeClr val="accent3">
                    <a:lumMod val="75000"/>
                  </a:schemeClr>
                </a:solidFill>
              </a:rPr>
              <a:t>Assistance</a:t>
            </a:r>
            <a:endParaRPr lang="en-US" sz="4100" b="1" u="sng" dirty="0">
              <a:solidFill>
                <a:schemeClr val="accent3">
                  <a:lumMod val="75000"/>
                </a:schemeClr>
              </a:solidFill>
            </a:endParaRPr>
          </a:p>
          <a:p>
            <a:pPr marL="0" indent="0" algn="just">
              <a:buNone/>
            </a:pPr>
            <a:r>
              <a:rPr lang="en-US" dirty="0"/>
              <a:t>The beneficiaries under this scheme are paid </a:t>
            </a:r>
            <a:r>
              <a:rPr lang="en-US" dirty="0" smtClean="0"/>
              <a:t>       </a:t>
            </a:r>
            <a:r>
              <a:rPr lang="en-US" dirty="0" err="1" smtClean="0"/>
              <a:t>Rs</a:t>
            </a:r>
            <a:r>
              <a:rPr lang="en-US" dirty="0"/>
              <a:t>. 1.00 lakh as </a:t>
            </a:r>
            <a:r>
              <a:rPr lang="en-US" dirty="0" smtClean="0"/>
              <a:t>financial assistance </a:t>
            </a:r>
            <a:r>
              <a:rPr lang="en-US" dirty="0"/>
              <a:t>provided they fulfill the criteria therein in the below </a:t>
            </a:r>
            <a:r>
              <a:rPr lang="en-US" dirty="0" smtClean="0"/>
              <a:t>mentioned </a:t>
            </a:r>
          </a:p>
          <a:p>
            <a:pPr marL="0" indent="0" algn="just">
              <a:buNone/>
            </a:pPr>
            <a:r>
              <a:rPr lang="en-US" dirty="0" smtClean="0"/>
              <a:t>On </a:t>
            </a:r>
            <a:r>
              <a:rPr lang="en-US" dirty="0"/>
              <a:t>attaining the age of 18 </a:t>
            </a:r>
            <a:r>
              <a:rPr lang="en-US" dirty="0" err="1" smtClean="0"/>
              <a:t>upto</a:t>
            </a:r>
            <a:r>
              <a:rPr lang="en-US" dirty="0" smtClean="0"/>
              <a:t> </a:t>
            </a:r>
            <a:r>
              <a:rPr lang="en-US" dirty="0"/>
              <a:t>45 </a:t>
            </a:r>
            <a:r>
              <a:rPr lang="en-US" dirty="0" smtClean="0"/>
              <a:t>years. </a:t>
            </a:r>
          </a:p>
          <a:p>
            <a:pPr marL="0" indent="0" algn="just">
              <a:buNone/>
            </a:pPr>
            <a:r>
              <a:rPr lang="en-US" dirty="0" smtClean="0"/>
              <a:t>The </a:t>
            </a:r>
            <a:r>
              <a:rPr lang="en-US" dirty="0"/>
              <a:t>beneficiaries on attaining the age of 18 years are paid </a:t>
            </a:r>
            <a:r>
              <a:rPr lang="en-US" dirty="0" err="1"/>
              <a:t>Rs</a:t>
            </a:r>
            <a:r>
              <a:rPr lang="en-US" dirty="0"/>
              <a:t>. 1.00 </a:t>
            </a:r>
            <a:r>
              <a:rPr lang="en-US" dirty="0" smtClean="0"/>
              <a:t>lakh as </a:t>
            </a:r>
            <a:r>
              <a:rPr lang="en-US" dirty="0"/>
              <a:t>financial assistance by means of bank fixed deposit jointly in </a:t>
            </a:r>
            <a:r>
              <a:rPr lang="en-US" dirty="0" smtClean="0"/>
              <a:t>the name </a:t>
            </a:r>
            <a:r>
              <a:rPr lang="en-US" dirty="0"/>
              <a:t>of </a:t>
            </a:r>
            <a:r>
              <a:rPr lang="en-US" dirty="0" smtClean="0"/>
              <a:t>the Director </a:t>
            </a:r>
            <a:r>
              <a:rPr lang="en-US" dirty="0"/>
              <a:t>of Women and Child Development and the applicant (the Girl).</a:t>
            </a:r>
          </a:p>
          <a:p>
            <a:pPr marL="0" indent="0" algn="just">
              <a:buNone/>
            </a:pPr>
            <a:r>
              <a:rPr lang="en-US" dirty="0"/>
              <a:t>The beneficiaries on the occasion of marriage are paid cash through </a:t>
            </a:r>
            <a:r>
              <a:rPr lang="en-US" dirty="0" smtClean="0"/>
              <a:t>the Bank</a:t>
            </a:r>
            <a:r>
              <a:rPr lang="en-US" dirty="0"/>
              <a:t>. </a:t>
            </a:r>
          </a:p>
        </p:txBody>
      </p:sp>
    </p:spTree>
    <p:extLst>
      <p:ext uri="{BB962C8B-B14F-4D97-AF65-F5344CB8AC3E}">
        <p14:creationId xmlns:p14="http://schemas.microsoft.com/office/powerpoint/2010/main" val="3037938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u="sng" dirty="0" smtClean="0"/>
              <a:t>Various schemes of DWCD</a:t>
            </a:r>
            <a:endParaRPr lang="en-US" b="1" u="sng" dirty="0"/>
          </a:p>
        </p:txBody>
      </p:sp>
      <p:sp>
        <p:nvSpPr>
          <p:cNvPr id="7" name="Content Placeholder 6"/>
          <p:cNvSpPr>
            <a:spLocks noGrp="1"/>
          </p:cNvSpPr>
          <p:nvPr>
            <p:ph sz="half" idx="1"/>
          </p:nvPr>
        </p:nvSpPr>
        <p:spPr/>
        <p:txBody>
          <a:bodyPr>
            <a:normAutofit fontScale="92500"/>
          </a:bodyPr>
          <a:lstStyle/>
          <a:p>
            <a:pPr marL="0" indent="0">
              <a:buNone/>
            </a:pPr>
            <a:r>
              <a:rPr lang="en-US" sz="3500" b="1" dirty="0" smtClean="0">
                <a:solidFill>
                  <a:srgbClr val="C00000"/>
                </a:solidFill>
              </a:rPr>
              <a:t>Central Schemes</a:t>
            </a:r>
          </a:p>
          <a:p>
            <a:r>
              <a:rPr lang="en-US" dirty="0" smtClean="0"/>
              <a:t>Integrated </a:t>
            </a:r>
            <a:r>
              <a:rPr lang="en-US" dirty="0"/>
              <a:t>Child Development </a:t>
            </a:r>
            <a:r>
              <a:rPr lang="en-US" dirty="0" smtClean="0"/>
              <a:t> Scheme </a:t>
            </a:r>
            <a:r>
              <a:rPr lang="en-US" dirty="0"/>
              <a:t>(ICDS) Renamed as </a:t>
            </a:r>
            <a:r>
              <a:rPr lang="en-US" dirty="0" smtClean="0"/>
              <a:t>Anganwadi  </a:t>
            </a:r>
            <a:r>
              <a:rPr lang="en-US" dirty="0"/>
              <a:t>S</a:t>
            </a:r>
            <a:r>
              <a:rPr lang="en-US" dirty="0" smtClean="0"/>
              <a:t>ervices Scheme (ASS)</a:t>
            </a:r>
          </a:p>
          <a:p>
            <a:r>
              <a:rPr lang="it-IT" dirty="0"/>
              <a:t>Beti Bachao Beti Padao </a:t>
            </a:r>
            <a:r>
              <a:rPr lang="it-IT" dirty="0" smtClean="0"/>
              <a:t>Scheme (BBBP)</a:t>
            </a:r>
          </a:p>
          <a:p>
            <a:r>
              <a:rPr lang="it-IT" dirty="0" smtClean="0"/>
              <a:t>Pradhan Mantri Matru Vandana Yojana (PMMVY)</a:t>
            </a:r>
            <a:endParaRPr lang="en-US" dirty="0"/>
          </a:p>
        </p:txBody>
      </p:sp>
      <p:sp>
        <p:nvSpPr>
          <p:cNvPr id="8" name="Content Placeholder 7"/>
          <p:cNvSpPr>
            <a:spLocks noGrp="1"/>
          </p:cNvSpPr>
          <p:nvPr>
            <p:ph sz="half" idx="2"/>
          </p:nvPr>
        </p:nvSpPr>
        <p:spPr/>
        <p:txBody>
          <a:bodyPr>
            <a:normAutofit fontScale="92500"/>
          </a:bodyPr>
          <a:lstStyle/>
          <a:p>
            <a:pPr marL="0" indent="0">
              <a:buNone/>
            </a:pPr>
            <a:r>
              <a:rPr lang="en-US" sz="3500" b="1" dirty="0" smtClean="0">
                <a:solidFill>
                  <a:srgbClr val="008000"/>
                </a:solidFill>
              </a:rPr>
              <a:t>State Schemes</a:t>
            </a:r>
          </a:p>
          <a:p>
            <a:r>
              <a:rPr lang="en-US" dirty="0" err="1" smtClean="0">
                <a:solidFill>
                  <a:schemeClr val="tx1">
                    <a:lumMod val="95000"/>
                    <a:lumOff val="5000"/>
                  </a:schemeClr>
                </a:solidFill>
              </a:rPr>
              <a:t>Ghriha</a:t>
            </a:r>
            <a:r>
              <a:rPr lang="en-US" dirty="0" smtClean="0">
                <a:solidFill>
                  <a:schemeClr val="tx1">
                    <a:lumMod val="95000"/>
                    <a:lumOff val="5000"/>
                  </a:schemeClr>
                </a:solidFill>
              </a:rPr>
              <a:t> </a:t>
            </a:r>
            <a:r>
              <a:rPr lang="en-US" dirty="0" err="1" smtClean="0">
                <a:solidFill>
                  <a:schemeClr val="tx1">
                    <a:lumMod val="95000"/>
                    <a:lumOff val="5000"/>
                  </a:schemeClr>
                </a:solidFill>
              </a:rPr>
              <a:t>Aadhaar</a:t>
            </a:r>
            <a:endParaRPr lang="en-US" dirty="0" smtClean="0">
              <a:solidFill>
                <a:schemeClr val="tx1">
                  <a:lumMod val="95000"/>
                  <a:lumOff val="5000"/>
                </a:schemeClr>
              </a:solidFill>
            </a:endParaRPr>
          </a:p>
          <a:p>
            <a:r>
              <a:rPr lang="en-US" dirty="0" err="1" smtClean="0">
                <a:solidFill>
                  <a:schemeClr val="tx1">
                    <a:lumMod val="95000"/>
                    <a:lumOff val="5000"/>
                  </a:schemeClr>
                </a:solidFill>
              </a:rPr>
              <a:t>Laadli</a:t>
            </a:r>
            <a:r>
              <a:rPr lang="en-US" dirty="0" smtClean="0">
                <a:solidFill>
                  <a:schemeClr val="tx1">
                    <a:lumMod val="95000"/>
                    <a:lumOff val="5000"/>
                  </a:schemeClr>
                </a:solidFill>
              </a:rPr>
              <a:t> </a:t>
            </a:r>
            <a:r>
              <a:rPr lang="en-US" dirty="0" err="1" smtClean="0">
                <a:solidFill>
                  <a:schemeClr val="tx1">
                    <a:lumMod val="95000"/>
                    <a:lumOff val="5000"/>
                  </a:schemeClr>
                </a:solidFill>
              </a:rPr>
              <a:t>Laxmi</a:t>
            </a:r>
            <a:endParaRPr lang="en-US" dirty="0" smtClean="0">
              <a:solidFill>
                <a:schemeClr val="tx1">
                  <a:lumMod val="95000"/>
                  <a:lumOff val="5000"/>
                </a:schemeClr>
              </a:solidFill>
            </a:endParaRPr>
          </a:p>
          <a:p>
            <a:r>
              <a:rPr lang="en-US" dirty="0" err="1" smtClean="0">
                <a:solidFill>
                  <a:schemeClr val="tx1">
                    <a:lumMod val="95000"/>
                    <a:lumOff val="5000"/>
                  </a:schemeClr>
                </a:solidFill>
              </a:rPr>
              <a:t>Mamta</a:t>
            </a:r>
            <a:endParaRPr lang="en-US" dirty="0" smtClean="0">
              <a:solidFill>
                <a:schemeClr val="tx1">
                  <a:lumMod val="95000"/>
                  <a:lumOff val="5000"/>
                </a:schemeClr>
              </a:solidFill>
            </a:endParaRPr>
          </a:p>
          <a:p>
            <a:r>
              <a:rPr lang="en-US" dirty="0" err="1" smtClean="0">
                <a:solidFill>
                  <a:schemeClr val="tx1">
                    <a:lumMod val="95000"/>
                    <a:lumOff val="5000"/>
                  </a:schemeClr>
                </a:solidFill>
              </a:rPr>
              <a:t>Swalambhan</a:t>
            </a:r>
            <a:r>
              <a:rPr lang="en-US" dirty="0" smtClean="0">
                <a:solidFill>
                  <a:schemeClr val="tx1">
                    <a:lumMod val="95000"/>
                    <a:lumOff val="5000"/>
                  </a:schemeClr>
                </a:solidFill>
              </a:rPr>
              <a:t> Scheme</a:t>
            </a:r>
          </a:p>
          <a:p>
            <a:endParaRPr lang="en-US" sz="3500" b="1" dirty="0" smtClean="0">
              <a:solidFill>
                <a:srgbClr val="008000"/>
              </a:solidFill>
            </a:endParaRPr>
          </a:p>
          <a:p>
            <a:endParaRPr lang="en-US" b="1" dirty="0" smtClean="0">
              <a:solidFill>
                <a:srgbClr val="008000"/>
              </a:solidFill>
            </a:endParaRPr>
          </a:p>
          <a:p>
            <a:endParaRPr lang="en-US" b="1" dirty="0">
              <a:solidFill>
                <a:srgbClr val="008000"/>
              </a:solidFill>
            </a:endParaRPr>
          </a:p>
        </p:txBody>
      </p:sp>
    </p:spTree>
    <p:extLst>
      <p:ext uri="{BB962C8B-B14F-4D97-AF65-F5344CB8AC3E}">
        <p14:creationId xmlns:p14="http://schemas.microsoft.com/office/powerpoint/2010/main" val="1658217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3124200" cy="563562"/>
          </a:xfrm>
        </p:spPr>
        <p:txBody>
          <a:bodyPr>
            <a:noAutofit/>
          </a:bodyPr>
          <a:lstStyle/>
          <a:p>
            <a:r>
              <a:rPr lang="en-US" sz="3200" b="1" dirty="0" smtClean="0">
                <a:solidFill>
                  <a:schemeClr val="accent3">
                    <a:lumMod val="75000"/>
                  </a:schemeClr>
                </a:solidFill>
              </a:rPr>
              <a:t>Eligibility criteria </a:t>
            </a:r>
            <a:endParaRPr lang="en-US" sz="3200" b="1" dirty="0">
              <a:solidFill>
                <a:schemeClr val="accent3">
                  <a:lumMod val="75000"/>
                </a:schemeClr>
              </a:solidFill>
            </a:endParaRPr>
          </a:p>
        </p:txBody>
      </p:sp>
      <p:sp>
        <p:nvSpPr>
          <p:cNvPr id="3" name="Content Placeholder 2"/>
          <p:cNvSpPr>
            <a:spLocks noGrp="1"/>
          </p:cNvSpPr>
          <p:nvPr>
            <p:ph idx="1"/>
          </p:nvPr>
        </p:nvSpPr>
        <p:spPr>
          <a:xfrm>
            <a:off x="152400" y="937338"/>
            <a:ext cx="8686800" cy="4876800"/>
          </a:xfrm>
        </p:spPr>
        <p:txBody>
          <a:bodyPr>
            <a:normAutofit fontScale="62500" lnSpcReduction="20000"/>
          </a:bodyPr>
          <a:lstStyle/>
          <a:p>
            <a:pPr marL="0" indent="0">
              <a:buNone/>
            </a:pPr>
            <a:r>
              <a:rPr lang="en-US" dirty="0"/>
              <a:t>Any Girl who </a:t>
            </a:r>
            <a:r>
              <a:rPr lang="en-US" dirty="0" err="1"/>
              <a:t>fulfils</a:t>
            </a:r>
            <a:r>
              <a:rPr lang="en-US" dirty="0"/>
              <a:t> all of the following conditions is eligible </a:t>
            </a:r>
            <a:r>
              <a:rPr lang="en-US" dirty="0" smtClean="0"/>
              <a:t>apply</a:t>
            </a:r>
            <a:r>
              <a:rPr lang="en-US" dirty="0"/>
              <a:t>:</a:t>
            </a:r>
          </a:p>
          <a:p>
            <a:pPr marL="0" indent="0">
              <a:buNone/>
            </a:pPr>
            <a:r>
              <a:rPr lang="en-US" dirty="0"/>
              <a:t>(a) born in the State of Goa;</a:t>
            </a:r>
          </a:p>
          <a:p>
            <a:pPr marL="0" indent="0">
              <a:buNone/>
            </a:pPr>
            <a:r>
              <a:rPr lang="en-US" dirty="0"/>
              <a:t>(b) resident of Goa for the last fifteen years; and</a:t>
            </a:r>
          </a:p>
          <a:p>
            <a:pPr marL="0" indent="0">
              <a:buNone/>
            </a:pPr>
            <a:r>
              <a:rPr lang="en-US" dirty="0"/>
              <a:t>(c) (i) whose at least one of the parents is born in Goa and is also </a:t>
            </a:r>
            <a:r>
              <a:rPr lang="en-US" dirty="0" smtClean="0"/>
              <a:t>a resident </a:t>
            </a:r>
            <a:r>
              <a:rPr lang="en-US" dirty="0"/>
              <a:t>of Goa for the last fifteen years; or</a:t>
            </a:r>
          </a:p>
          <a:p>
            <a:pPr marL="0" indent="0">
              <a:buNone/>
            </a:pPr>
            <a:r>
              <a:rPr lang="en-US" dirty="0"/>
              <a:t>(ii) whose one of the parents is residing in Goa for last twenty five years;</a:t>
            </a:r>
          </a:p>
          <a:p>
            <a:pPr marL="0" indent="0">
              <a:buNone/>
            </a:pPr>
            <a:r>
              <a:rPr lang="en-US" dirty="0"/>
              <a:t>(iii) whose parental income does not exceed </a:t>
            </a:r>
            <a:r>
              <a:rPr lang="en-US" dirty="0" err="1"/>
              <a:t>Rs</a:t>
            </a:r>
            <a:r>
              <a:rPr lang="en-US" dirty="0"/>
              <a:t>. 3.00 lakh per annum.</a:t>
            </a:r>
          </a:p>
          <a:p>
            <a:pPr marL="0" indent="0">
              <a:buNone/>
            </a:pPr>
            <a:endParaRPr lang="en-US" dirty="0" smtClean="0"/>
          </a:p>
          <a:p>
            <a:pPr marL="0" indent="0">
              <a:buNone/>
            </a:pPr>
            <a:r>
              <a:rPr lang="en-US" dirty="0" smtClean="0"/>
              <a:t>(</a:t>
            </a:r>
            <a:r>
              <a:rPr lang="en-US" dirty="0"/>
              <a:t>B) Provided that a Girl, who is born outside Goa, shall be eligible if she is:</a:t>
            </a:r>
          </a:p>
          <a:p>
            <a:pPr marL="0" indent="0">
              <a:buNone/>
            </a:pPr>
            <a:r>
              <a:rPr lang="en-US" dirty="0"/>
              <a:t>(a) resident of Goa for the last fifteen years;</a:t>
            </a:r>
          </a:p>
          <a:p>
            <a:pPr marL="0" indent="0">
              <a:buNone/>
            </a:pPr>
            <a:r>
              <a:rPr lang="en-US" dirty="0"/>
              <a:t>(b) educated in Goa; for a minimum period of 7 years (continuous); and</a:t>
            </a:r>
          </a:p>
          <a:p>
            <a:pPr marL="0" indent="0">
              <a:buNone/>
            </a:pPr>
            <a:r>
              <a:rPr lang="en-US" dirty="0"/>
              <a:t>(c) (i) whose at least one of the parents is born in Goa and is also a resident of Goa for the last fifteen years; or</a:t>
            </a:r>
          </a:p>
          <a:p>
            <a:pPr marL="0" indent="0">
              <a:buNone/>
            </a:pPr>
            <a:r>
              <a:rPr lang="en-US" dirty="0"/>
              <a:t>(ii) whose one of the parents is residing in Goa for last twenty five years.</a:t>
            </a:r>
          </a:p>
          <a:p>
            <a:pPr marL="0" indent="0">
              <a:buNone/>
            </a:pPr>
            <a:r>
              <a:rPr lang="en-US" dirty="0"/>
              <a:t>(iii) whose parental income does not exceed </a:t>
            </a:r>
            <a:r>
              <a:rPr lang="en-US" dirty="0" smtClean="0"/>
              <a:t>Rs.3.00 lakh </a:t>
            </a:r>
            <a:r>
              <a:rPr lang="en-US" dirty="0"/>
              <a:t>per annum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2828" y="5257799"/>
            <a:ext cx="1534732" cy="149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427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2800" b="1" dirty="0" smtClean="0"/>
              <a:t>As per notification No.2-279-LL-2012-DW&amp;CD/6805 dated 10/11/2022 publish in Official Gazette</a:t>
            </a:r>
            <a:endParaRPr lang="en-US" sz="2800" b="1"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lgn="just"/>
            <a:r>
              <a:rPr lang="en-US" dirty="0" smtClean="0"/>
              <a:t>The Applicants under the </a:t>
            </a:r>
            <a:r>
              <a:rPr lang="en-US" dirty="0" err="1" smtClean="0"/>
              <a:t>Laadli</a:t>
            </a:r>
            <a:r>
              <a:rPr lang="en-US" dirty="0" smtClean="0"/>
              <a:t> </a:t>
            </a:r>
            <a:r>
              <a:rPr lang="en-US" dirty="0" err="1" smtClean="0"/>
              <a:t>Laxmi</a:t>
            </a:r>
            <a:r>
              <a:rPr lang="en-US" dirty="0" smtClean="0"/>
              <a:t> Scheme shall be </a:t>
            </a:r>
            <a:r>
              <a:rPr lang="en-US" b="1" dirty="0" smtClean="0"/>
              <a:t>MARRIED APPLICANTS</a:t>
            </a:r>
            <a:r>
              <a:rPr lang="en-US" dirty="0" smtClean="0"/>
              <a:t>  who are in the age group of </a:t>
            </a:r>
            <a:r>
              <a:rPr lang="en-US" b="1" dirty="0" smtClean="0"/>
              <a:t>18 to </a:t>
            </a:r>
            <a:r>
              <a:rPr lang="en-US" b="1" dirty="0" smtClean="0"/>
              <a:t>45 years</a:t>
            </a:r>
            <a:r>
              <a:rPr lang="en-US" b="1" dirty="0" smtClean="0"/>
              <a:t>.</a:t>
            </a:r>
          </a:p>
          <a:p>
            <a:pPr algn="just"/>
            <a:r>
              <a:rPr lang="en-US" dirty="0" smtClean="0"/>
              <a:t>The applications have to be submitted to the Directorate of Women &amp; Child Dev. </a:t>
            </a:r>
            <a:r>
              <a:rPr lang="en-US" b="1" dirty="0" smtClean="0"/>
              <a:t>within six months from the date of Civil Marriage Registration.</a:t>
            </a:r>
          </a:p>
          <a:p>
            <a:pPr algn="just"/>
            <a:r>
              <a:rPr lang="en-US" dirty="0" smtClean="0"/>
              <a:t>Applicants who have registered their marriages before coming into force this amendment </a:t>
            </a:r>
            <a:r>
              <a:rPr lang="en-US" b="1" dirty="0" smtClean="0"/>
              <a:t>i.e. before 17/11/2022 </a:t>
            </a:r>
            <a:r>
              <a:rPr lang="en-US" dirty="0" smtClean="0"/>
              <a:t>will have to apply within one year from the date of Civil Marriage registration.</a:t>
            </a:r>
          </a:p>
          <a:p>
            <a:pPr algn="just"/>
            <a:r>
              <a:rPr lang="en-US" dirty="0" smtClean="0"/>
              <a:t>All the existing eligible applications of unmarried applicants pending at the Dept. on the date of issue of this notification shall be sanctioned after production of valid Civil Marriage Registration Certificate issued by the competent authority.</a:t>
            </a:r>
          </a:p>
          <a:p>
            <a:pPr marL="0" indent="0" algn="just">
              <a:buNone/>
            </a:pPr>
            <a:endParaRPr lang="en-US" dirty="0"/>
          </a:p>
        </p:txBody>
      </p:sp>
    </p:spTree>
    <p:extLst>
      <p:ext uri="{BB962C8B-B14F-4D97-AF65-F5344CB8AC3E}">
        <p14:creationId xmlns:p14="http://schemas.microsoft.com/office/powerpoint/2010/main" val="3289500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2431"/>
            <a:ext cx="5943600" cy="715962"/>
          </a:xfrm>
        </p:spPr>
        <p:txBody>
          <a:bodyPr>
            <a:normAutofit fontScale="90000"/>
          </a:bodyPr>
          <a:lstStyle/>
          <a:p>
            <a:r>
              <a:rPr lang="en-US" b="1" dirty="0" err="1" smtClean="0">
                <a:solidFill>
                  <a:schemeClr val="accent3">
                    <a:lumMod val="75000"/>
                  </a:schemeClr>
                </a:solidFill>
              </a:rPr>
              <a:t>Mamta</a:t>
            </a:r>
            <a:r>
              <a:rPr lang="en-US" b="1" dirty="0" smtClean="0">
                <a:solidFill>
                  <a:schemeClr val="accent3">
                    <a:lumMod val="75000"/>
                  </a:schemeClr>
                </a:solidFill>
              </a:rPr>
              <a:t> Scheme</a:t>
            </a:r>
            <a:endParaRPr lang="en-US" b="1" dirty="0">
              <a:solidFill>
                <a:schemeClr val="accent3">
                  <a:lumMod val="75000"/>
                </a:schemeClr>
              </a:solidFill>
            </a:endParaRPr>
          </a:p>
        </p:txBody>
      </p:sp>
      <p:sp>
        <p:nvSpPr>
          <p:cNvPr id="3" name="Content Placeholder 2"/>
          <p:cNvSpPr>
            <a:spLocks noGrp="1"/>
          </p:cNvSpPr>
          <p:nvPr>
            <p:ph idx="1"/>
          </p:nvPr>
        </p:nvSpPr>
        <p:spPr>
          <a:xfrm>
            <a:off x="457200" y="1371600"/>
            <a:ext cx="5791200" cy="5181600"/>
          </a:xfrm>
        </p:spPr>
        <p:txBody>
          <a:bodyPr>
            <a:normAutofit fontScale="92500" lnSpcReduction="10000"/>
          </a:bodyPr>
          <a:lstStyle/>
          <a:p>
            <a:r>
              <a:rPr lang="en-US" dirty="0" smtClean="0"/>
              <a:t>One time Financial Incentives to Mothers </a:t>
            </a:r>
            <a:r>
              <a:rPr lang="en-US" dirty="0"/>
              <a:t>who Deliver a Girl Child</a:t>
            </a:r>
            <a:r>
              <a:rPr lang="en-US" dirty="0" smtClean="0"/>
              <a:t>.</a:t>
            </a:r>
          </a:p>
          <a:p>
            <a:r>
              <a:rPr lang="en-US" dirty="0"/>
              <a:t>The Scheme is applicable to mother who deliver a live girl child (maximum 02 deliveries) in the registered medical institution. </a:t>
            </a:r>
            <a:endParaRPr lang="en-US" dirty="0" smtClean="0"/>
          </a:p>
          <a:p>
            <a:r>
              <a:rPr lang="en-US" dirty="0" smtClean="0"/>
              <a:t>Under </a:t>
            </a:r>
            <a:r>
              <a:rPr lang="en-US" dirty="0"/>
              <a:t>the Scheme an amount of </a:t>
            </a:r>
            <a:r>
              <a:rPr lang="en-US" dirty="0" err="1"/>
              <a:t>Rs</a:t>
            </a:r>
            <a:r>
              <a:rPr lang="en-US" dirty="0"/>
              <a:t>. 10000/- shall be paid to all the mothers who delivers a girl child in the registered medical institution</a:t>
            </a:r>
            <a:r>
              <a:rPr lang="en-US" dirty="0" smtClean="0"/>
              <a:t>.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970" y="2683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971" y="469019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4637"/>
          <a:stretch/>
        </p:blipFill>
        <p:spPr bwMode="auto">
          <a:xfrm>
            <a:off x="6858000" y="2286000"/>
            <a:ext cx="2095500" cy="208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450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955"/>
          <a:stretch/>
        </p:blipFill>
        <p:spPr bwMode="auto">
          <a:xfrm>
            <a:off x="7915275" y="5621628"/>
            <a:ext cx="1228725" cy="123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4000" b="1" dirty="0">
                <a:solidFill>
                  <a:srgbClr val="00B050"/>
                </a:solidFill>
              </a:rPr>
              <a:t>Eligibility </a:t>
            </a:r>
            <a:r>
              <a:rPr lang="en-US" sz="4000" b="1" dirty="0" smtClean="0">
                <a:solidFill>
                  <a:srgbClr val="00B050"/>
                </a:solidFill>
              </a:rPr>
              <a:t>Criteria</a:t>
            </a:r>
            <a:r>
              <a:rPr lang="en-US" dirty="0"/>
              <a:t/>
            </a:r>
            <a:br>
              <a:rPr lang="en-US" dirty="0"/>
            </a:br>
            <a:endParaRPr lang="en-US" dirty="0"/>
          </a:p>
        </p:txBody>
      </p:sp>
      <p:sp>
        <p:nvSpPr>
          <p:cNvPr id="3" name="Content Placeholder 2"/>
          <p:cNvSpPr>
            <a:spLocks noGrp="1"/>
          </p:cNvSpPr>
          <p:nvPr>
            <p:ph idx="1"/>
          </p:nvPr>
        </p:nvSpPr>
        <p:spPr>
          <a:xfrm>
            <a:off x="457200" y="914400"/>
            <a:ext cx="8229600" cy="5486400"/>
          </a:xfrm>
        </p:spPr>
        <p:txBody>
          <a:bodyPr>
            <a:normAutofit fontScale="85000" lnSpcReduction="10000"/>
          </a:bodyPr>
          <a:lstStyle/>
          <a:p>
            <a:pPr algn="just"/>
            <a:r>
              <a:rPr lang="en-US" dirty="0" smtClean="0"/>
              <a:t>All </a:t>
            </a:r>
            <a:r>
              <a:rPr lang="en-US" dirty="0"/>
              <a:t>mothers who deliver a live </a:t>
            </a:r>
            <a:r>
              <a:rPr lang="en-US" dirty="0" smtClean="0"/>
              <a:t>Girl </a:t>
            </a:r>
            <a:r>
              <a:rPr lang="en-US" dirty="0"/>
              <a:t>Child (maximum 02 deliveries) in the </a:t>
            </a:r>
            <a:r>
              <a:rPr lang="en-US" dirty="0" smtClean="0"/>
              <a:t>registered medical institution.</a:t>
            </a:r>
          </a:p>
          <a:p>
            <a:pPr algn="just"/>
            <a:r>
              <a:rPr lang="en-US" dirty="0" smtClean="0"/>
              <a:t>The </a:t>
            </a:r>
            <a:r>
              <a:rPr lang="en-US" dirty="0"/>
              <a:t>Scheme is available to all irrespective of their social </a:t>
            </a:r>
            <a:r>
              <a:rPr lang="en-US" dirty="0" smtClean="0"/>
              <a:t>/economical status.</a:t>
            </a:r>
          </a:p>
          <a:p>
            <a:pPr algn="just"/>
            <a:r>
              <a:rPr lang="en-US" dirty="0" smtClean="0"/>
              <a:t>The </a:t>
            </a:r>
            <a:r>
              <a:rPr lang="en-US" dirty="0"/>
              <a:t>mother should be resident of Goa for at least three years or married to a </a:t>
            </a:r>
            <a:r>
              <a:rPr lang="en-US" dirty="0" smtClean="0"/>
              <a:t>resident of Goa. </a:t>
            </a:r>
          </a:p>
          <a:p>
            <a:pPr algn="just"/>
            <a:r>
              <a:rPr lang="en-US" dirty="0" smtClean="0"/>
              <a:t>The </a:t>
            </a:r>
            <a:r>
              <a:rPr lang="en-US" dirty="0"/>
              <a:t>eligible mother who delivers a girl child shall apply to the Child </a:t>
            </a:r>
            <a:r>
              <a:rPr lang="en-US" dirty="0" smtClean="0"/>
              <a:t>Development Project </a:t>
            </a:r>
            <a:r>
              <a:rPr lang="en-US" dirty="0"/>
              <a:t>Officer through the local Anganwadi Centre along with a copy of the </a:t>
            </a:r>
            <a:r>
              <a:rPr lang="en-US" dirty="0" smtClean="0"/>
              <a:t>Birth report/Birth </a:t>
            </a:r>
            <a:r>
              <a:rPr lang="en-US" dirty="0"/>
              <a:t>Certificate in the prescribed form </a:t>
            </a:r>
            <a:r>
              <a:rPr lang="en-US" b="1" dirty="0"/>
              <a:t>within 45 days of the delivery of the </a:t>
            </a:r>
            <a:r>
              <a:rPr lang="en-US" b="1" dirty="0" smtClean="0"/>
              <a:t>girl child</a:t>
            </a:r>
            <a:r>
              <a:rPr lang="en-US" b="1" dirty="0"/>
              <a:t>. </a:t>
            </a:r>
          </a:p>
          <a:p>
            <a:pPr algn="just"/>
            <a:r>
              <a:rPr lang="en-US" dirty="0" smtClean="0"/>
              <a:t>The </a:t>
            </a:r>
            <a:r>
              <a:rPr lang="en-US" dirty="0"/>
              <a:t>benefits are directly credited to the declared </a:t>
            </a:r>
            <a:r>
              <a:rPr lang="en-US" dirty="0" smtClean="0"/>
              <a:t>     Bank </a:t>
            </a:r>
            <a:r>
              <a:rPr lang="en-US" dirty="0"/>
              <a:t>Account</a:t>
            </a:r>
            <a:r>
              <a:rPr lang="en-US" dirty="0" smtClean="0"/>
              <a:t>.</a:t>
            </a:r>
          </a:p>
          <a:p>
            <a:pPr algn="just"/>
            <a:endParaRPr lang="en-US" dirty="0"/>
          </a:p>
        </p:txBody>
      </p:sp>
    </p:spTree>
    <p:extLst>
      <p:ext uri="{BB962C8B-B14F-4D97-AF65-F5344CB8AC3E}">
        <p14:creationId xmlns:p14="http://schemas.microsoft.com/office/powerpoint/2010/main" val="1000767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00B050"/>
                </a:solidFill>
              </a:rPr>
              <a:t>GRANT-IN-AID SCHEME TO PROVIDE FINANCIAL</a:t>
            </a:r>
            <a:br>
              <a:rPr lang="en-US" sz="2400" b="1" dirty="0">
                <a:solidFill>
                  <a:srgbClr val="00B050"/>
                </a:solidFill>
              </a:rPr>
            </a:br>
            <a:r>
              <a:rPr lang="en-US" sz="2400" b="1" dirty="0">
                <a:solidFill>
                  <a:srgbClr val="00B050"/>
                </a:solidFill>
              </a:rPr>
              <a:t>ASSISTANCE TO THE MAHILA MANDALS/WOMEN’S</a:t>
            </a:r>
            <a:br>
              <a:rPr lang="en-US" sz="2400" b="1" dirty="0">
                <a:solidFill>
                  <a:srgbClr val="00B050"/>
                </a:solidFill>
              </a:rPr>
            </a:br>
            <a:r>
              <a:rPr lang="en-US" sz="2400" b="1" dirty="0">
                <a:solidFill>
                  <a:srgbClr val="00B050"/>
                </a:solidFill>
              </a:rPr>
              <a:t>SELF HELP GROUPS (SWAWLAMBHAN)</a:t>
            </a:r>
          </a:p>
        </p:txBody>
      </p:sp>
      <p:sp>
        <p:nvSpPr>
          <p:cNvPr id="3" name="Content Placeholder 2"/>
          <p:cNvSpPr>
            <a:spLocks noGrp="1"/>
          </p:cNvSpPr>
          <p:nvPr>
            <p:ph idx="1"/>
          </p:nvPr>
        </p:nvSpPr>
        <p:spPr>
          <a:xfrm>
            <a:off x="457200" y="1600199"/>
            <a:ext cx="4724400" cy="5000625"/>
          </a:xfrm>
        </p:spPr>
        <p:txBody>
          <a:bodyPr>
            <a:normAutofit lnSpcReduction="10000"/>
          </a:bodyPr>
          <a:lstStyle/>
          <a:p>
            <a:pPr algn="just"/>
            <a:r>
              <a:rPr lang="en-US" dirty="0"/>
              <a:t>The objective of the scheme is to provide financial assistance to </a:t>
            </a:r>
            <a:r>
              <a:rPr lang="en-US" dirty="0" err="1"/>
              <a:t>Mahila</a:t>
            </a:r>
            <a:r>
              <a:rPr lang="en-US" dirty="0"/>
              <a:t> </a:t>
            </a:r>
            <a:r>
              <a:rPr lang="en-US" dirty="0" err="1" smtClean="0"/>
              <a:t>Mandals</a:t>
            </a:r>
            <a:r>
              <a:rPr lang="en-US" dirty="0" smtClean="0"/>
              <a:t>/Self Help </a:t>
            </a:r>
            <a:r>
              <a:rPr lang="en-US" dirty="0"/>
              <a:t>Groups for training/orientation for members of the </a:t>
            </a:r>
            <a:r>
              <a:rPr lang="en-US" dirty="0" err="1"/>
              <a:t>Mahila</a:t>
            </a:r>
            <a:r>
              <a:rPr lang="en-US" dirty="0"/>
              <a:t> </a:t>
            </a:r>
            <a:r>
              <a:rPr lang="en-US" dirty="0" err="1"/>
              <a:t>Mandal</a:t>
            </a:r>
            <a:r>
              <a:rPr lang="en-US" dirty="0"/>
              <a:t>/ Self Help Groups </a:t>
            </a:r>
            <a:r>
              <a:rPr lang="en-US" dirty="0" smtClean="0"/>
              <a:t>for generating </a:t>
            </a:r>
            <a:r>
              <a:rPr lang="en-US" dirty="0"/>
              <a:t>their own activity for self-employment.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182366"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330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3">
                    <a:lumMod val="75000"/>
                  </a:schemeClr>
                </a:solidFill>
              </a:rPr>
              <a:t>Pattern of Financial Assistance: </a:t>
            </a:r>
            <a:endParaRPr lang="en-US" b="1" dirty="0">
              <a:solidFill>
                <a:schemeClr val="accent3">
                  <a:lumMod val="75000"/>
                </a:schemeClr>
              </a:solidFill>
            </a:endParaRPr>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pPr marL="0" indent="0" algn="just">
              <a:buNone/>
            </a:pPr>
            <a:r>
              <a:rPr lang="en-US" dirty="0" smtClean="0"/>
              <a:t>Each </a:t>
            </a:r>
            <a:r>
              <a:rPr lang="en-US" dirty="0" err="1"/>
              <a:t>Mahila</a:t>
            </a:r>
            <a:r>
              <a:rPr lang="en-US" dirty="0"/>
              <a:t> </a:t>
            </a:r>
            <a:r>
              <a:rPr lang="en-US" dirty="0" err="1"/>
              <a:t>Mandal</a:t>
            </a:r>
            <a:r>
              <a:rPr lang="en-US" dirty="0"/>
              <a:t> shall be disbursed following grants:</a:t>
            </a:r>
          </a:p>
          <a:p>
            <a:pPr marL="0" indent="0" algn="just">
              <a:buNone/>
            </a:pPr>
            <a:r>
              <a:rPr lang="en-US" dirty="0"/>
              <a:t>(1) </a:t>
            </a:r>
            <a:r>
              <a:rPr lang="en-US" dirty="0" err="1"/>
              <a:t>Rs</a:t>
            </a:r>
            <a:r>
              <a:rPr lang="en-US" dirty="0"/>
              <a:t>. 20000/- as annual Grant-in-Aid for registered </a:t>
            </a:r>
            <a:r>
              <a:rPr lang="en-US" dirty="0" err="1" smtClean="0"/>
              <a:t>Mahila</a:t>
            </a:r>
            <a:r>
              <a:rPr lang="en-US" dirty="0" smtClean="0"/>
              <a:t> </a:t>
            </a:r>
            <a:r>
              <a:rPr lang="en-US" dirty="0" err="1" smtClean="0"/>
              <a:t>Mandal</a:t>
            </a:r>
            <a:r>
              <a:rPr lang="en-US" dirty="0" smtClean="0"/>
              <a:t>/Women’s </a:t>
            </a:r>
            <a:r>
              <a:rPr lang="en-US" dirty="0"/>
              <a:t>Self Help Group </a:t>
            </a:r>
            <a:r>
              <a:rPr lang="en-US" dirty="0" smtClean="0"/>
              <a:t>for successful </a:t>
            </a:r>
            <a:r>
              <a:rPr lang="en-US" dirty="0"/>
              <a:t>functioning in the Goa State.</a:t>
            </a:r>
          </a:p>
          <a:p>
            <a:pPr marL="0" indent="0" algn="just">
              <a:buNone/>
            </a:pPr>
            <a:r>
              <a:rPr lang="en-US" dirty="0"/>
              <a:t>(2) </a:t>
            </a:r>
            <a:r>
              <a:rPr lang="en-US" dirty="0" err="1"/>
              <a:t>Rs</a:t>
            </a:r>
            <a:r>
              <a:rPr lang="en-US" dirty="0"/>
              <a:t>. 5000/- shall be sanctioned per course for purchase of raw materials to every </a:t>
            </a:r>
            <a:r>
              <a:rPr lang="en-US" dirty="0" err="1"/>
              <a:t>Mahila</a:t>
            </a:r>
            <a:r>
              <a:rPr lang="en-US" dirty="0"/>
              <a:t> </a:t>
            </a:r>
            <a:r>
              <a:rPr lang="en-US" dirty="0" err="1"/>
              <a:t>Mandal</a:t>
            </a:r>
            <a:r>
              <a:rPr lang="en-US" dirty="0"/>
              <a:t> </a:t>
            </a:r>
            <a:r>
              <a:rPr lang="en-US" dirty="0" smtClean="0"/>
              <a:t>for conducting </a:t>
            </a:r>
            <a:r>
              <a:rPr lang="en-US" dirty="0"/>
              <a:t>any activity for self employment.</a:t>
            </a:r>
          </a:p>
          <a:p>
            <a:pPr marL="0" indent="0" algn="just">
              <a:buNone/>
            </a:pPr>
            <a:r>
              <a:rPr lang="en-US" dirty="0"/>
              <a:t>(3) Resource persons/ Master Trainers/Instructors may be provided by the Directorate for each course </a:t>
            </a:r>
            <a:r>
              <a:rPr lang="en-US" dirty="0" smtClean="0"/>
              <a:t>of activity </a:t>
            </a:r>
            <a:r>
              <a:rPr lang="en-US" dirty="0"/>
              <a:t>through CDPO’s.</a:t>
            </a:r>
          </a:p>
          <a:p>
            <a:pPr marL="0" indent="0" algn="just">
              <a:buNone/>
            </a:pPr>
            <a:r>
              <a:rPr lang="en-US" dirty="0"/>
              <a:t>(4) An amount of </a:t>
            </a:r>
            <a:r>
              <a:rPr lang="en-US" dirty="0" err="1"/>
              <a:t>Rs</a:t>
            </a:r>
            <a:r>
              <a:rPr lang="en-US" dirty="0"/>
              <a:t>. 5000/- will be paid per course as fixed honorarium to the Master trainer/ instructor.</a:t>
            </a:r>
          </a:p>
          <a:p>
            <a:pPr marL="0" indent="0" algn="just">
              <a:buNone/>
            </a:pPr>
            <a:r>
              <a:rPr lang="en-US" dirty="0"/>
              <a:t>(5) Actual TA incurred by the Master Trainers/Instructors shall be paid if travelling in the </a:t>
            </a:r>
            <a:r>
              <a:rPr lang="en-US" dirty="0" err="1"/>
              <a:t>Taluka</a:t>
            </a:r>
            <a:r>
              <a:rPr lang="en-US" dirty="0"/>
              <a:t> </a:t>
            </a:r>
            <a:r>
              <a:rPr lang="en-US" dirty="0" smtClean="0"/>
              <a:t>outside his/her </a:t>
            </a:r>
            <a:r>
              <a:rPr lang="en-US" dirty="0"/>
              <a:t>jurisdiction.</a:t>
            </a:r>
          </a:p>
        </p:txBody>
      </p:sp>
    </p:spTree>
    <p:extLst>
      <p:ext uri="{BB962C8B-B14F-4D97-AF65-F5344CB8AC3E}">
        <p14:creationId xmlns:p14="http://schemas.microsoft.com/office/powerpoint/2010/main" val="944206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a:solidFill>
                  <a:schemeClr val="accent3">
                    <a:lumMod val="75000"/>
                  </a:schemeClr>
                </a:solidFill>
              </a:rPr>
              <a:t>Eligibility:</a:t>
            </a:r>
            <a:endParaRPr lang="en-US" b="1" dirty="0">
              <a:solidFill>
                <a:schemeClr val="accent3">
                  <a:lumMod val="75000"/>
                </a:schemeClr>
              </a:solidFill>
            </a:endParaRPr>
          </a:p>
        </p:txBody>
      </p:sp>
      <p:sp>
        <p:nvSpPr>
          <p:cNvPr id="3" name="Content Placeholder 2"/>
          <p:cNvSpPr>
            <a:spLocks noGrp="1"/>
          </p:cNvSpPr>
          <p:nvPr>
            <p:ph idx="1"/>
          </p:nvPr>
        </p:nvSpPr>
        <p:spPr>
          <a:xfrm>
            <a:off x="457200" y="914400"/>
            <a:ext cx="8458200" cy="5562600"/>
          </a:xfrm>
        </p:spPr>
        <p:txBody>
          <a:bodyPr>
            <a:normAutofit fontScale="85000" lnSpcReduction="20000"/>
          </a:bodyPr>
          <a:lstStyle/>
          <a:p>
            <a:pPr marL="0" indent="0">
              <a:buNone/>
            </a:pPr>
            <a:r>
              <a:rPr lang="en-US" dirty="0" smtClean="0"/>
              <a:t>Each </a:t>
            </a:r>
            <a:r>
              <a:rPr lang="en-US" dirty="0" err="1"/>
              <a:t>Mahila</a:t>
            </a:r>
            <a:r>
              <a:rPr lang="en-US" dirty="0"/>
              <a:t> </a:t>
            </a:r>
            <a:r>
              <a:rPr lang="en-US" dirty="0" err="1"/>
              <a:t>Mandals</a:t>
            </a:r>
            <a:r>
              <a:rPr lang="en-US" dirty="0"/>
              <a:t>/Women’s Self Help Groups shall fulfill following condition to avail the</a:t>
            </a:r>
          </a:p>
          <a:p>
            <a:pPr marL="0" indent="0">
              <a:buNone/>
            </a:pPr>
            <a:r>
              <a:rPr lang="en-US" dirty="0"/>
              <a:t>Scheme of Grant-in-Aid and Financial Assistance.</a:t>
            </a:r>
          </a:p>
          <a:p>
            <a:pPr marL="0" indent="0">
              <a:buNone/>
            </a:pPr>
            <a:r>
              <a:rPr lang="en-US" dirty="0"/>
              <a:t>(1) The </a:t>
            </a:r>
            <a:r>
              <a:rPr lang="en-US" dirty="0" err="1"/>
              <a:t>Mahila</a:t>
            </a:r>
            <a:r>
              <a:rPr lang="en-US" dirty="0"/>
              <a:t> </a:t>
            </a:r>
            <a:r>
              <a:rPr lang="en-US" dirty="0" err="1"/>
              <a:t>Mandals</a:t>
            </a:r>
            <a:r>
              <a:rPr lang="en-US" dirty="0"/>
              <a:t>/Women’s Self Help Groups should have </a:t>
            </a:r>
            <a:r>
              <a:rPr lang="en-US" b="1" dirty="0"/>
              <a:t>valid registration with the </a:t>
            </a:r>
            <a:r>
              <a:rPr lang="en-US" b="1" dirty="0" smtClean="0"/>
              <a:t>Department of </a:t>
            </a:r>
            <a:r>
              <a:rPr lang="en-US" b="1" dirty="0"/>
              <a:t>Women </a:t>
            </a:r>
            <a:r>
              <a:rPr lang="en-US" b="1" dirty="0" smtClean="0"/>
              <a:t>&amp; Child </a:t>
            </a:r>
            <a:r>
              <a:rPr lang="en-US" b="1" dirty="0"/>
              <a:t>Development, </a:t>
            </a:r>
            <a:r>
              <a:rPr lang="en-US" b="1" dirty="0" err="1"/>
              <a:t>Panaji</a:t>
            </a:r>
            <a:r>
              <a:rPr lang="en-US" b="1" dirty="0"/>
              <a:t> Goa.</a:t>
            </a:r>
          </a:p>
          <a:p>
            <a:pPr marL="0" indent="0">
              <a:buNone/>
            </a:pPr>
            <a:r>
              <a:rPr lang="en-US" dirty="0"/>
              <a:t>(2) The </a:t>
            </a:r>
            <a:r>
              <a:rPr lang="en-US" dirty="0" err="1"/>
              <a:t>Mahila</a:t>
            </a:r>
            <a:r>
              <a:rPr lang="en-US" dirty="0"/>
              <a:t> </a:t>
            </a:r>
            <a:r>
              <a:rPr lang="en-US" dirty="0" err="1"/>
              <a:t>Mandals</a:t>
            </a:r>
            <a:r>
              <a:rPr lang="en-US" dirty="0"/>
              <a:t>/Women’s Self Help Groups shall be operating successfully for their </a:t>
            </a:r>
            <a:r>
              <a:rPr lang="en-US" dirty="0" smtClean="0"/>
              <a:t>members within </a:t>
            </a:r>
            <a:r>
              <a:rPr lang="en-US" dirty="0"/>
              <a:t>the State of Goa.</a:t>
            </a:r>
          </a:p>
          <a:p>
            <a:pPr marL="0" indent="0">
              <a:buNone/>
            </a:pPr>
            <a:r>
              <a:rPr lang="en-US" dirty="0"/>
              <a:t>(3) Each group shall submit the project reports specifying the activities/training and list of </a:t>
            </a:r>
            <a:r>
              <a:rPr lang="en-US" dirty="0" smtClean="0"/>
              <a:t>prospective beneficiaries </a:t>
            </a:r>
            <a:r>
              <a:rPr lang="en-US" dirty="0"/>
              <a:t>with educational details.</a:t>
            </a:r>
          </a:p>
          <a:p>
            <a:pPr marL="0" indent="0">
              <a:buNone/>
            </a:pPr>
            <a:r>
              <a:rPr lang="en-US" dirty="0"/>
              <a:t>(4) There shall be </a:t>
            </a:r>
            <a:r>
              <a:rPr lang="en-US" b="1" dirty="0"/>
              <a:t>minimum 20 members </a:t>
            </a:r>
            <a:r>
              <a:rPr lang="en-US" dirty="0" smtClean="0"/>
              <a:t>for training &amp; orientation</a:t>
            </a:r>
            <a:r>
              <a:rPr lang="en-US" dirty="0"/>
              <a:t>.</a:t>
            </a:r>
          </a:p>
        </p:txBody>
      </p:sp>
    </p:spTree>
    <p:extLst>
      <p:ext uri="{BB962C8B-B14F-4D97-AF65-F5344CB8AC3E}">
        <p14:creationId xmlns:p14="http://schemas.microsoft.com/office/powerpoint/2010/main" val="1247255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563562"/>
          </a:xfrm>
        </p:spPr>
        <p:txBody>
          <a:bodyPr>
            <a:noAutofit/>
          </a:bodyPr>
          <a:lstStyle/>
          <a:p>
            <a:r>
              <a:rPr lang="en-US" sz="3400" b="1" dirty="0" smtClean="0">
                <a:solidFill>
                  <a:srgbClr val="00B050"/>
                </a:solidFill>
              </a:rPr>
              <a:t>Emergency Helpline </a:t>
            </a:r>
            <a:r>
              <a:rPr lang="en-US" sz="3400" b="1" dirty="0">
                <a:solidFill>
                  <a:srgbClr val="00B050"/>
                </a:solidFill>
              </a:rPr>
              <a:t>number for Women - 181</a:t>
            </a:r>
          </a:p>
        </p:txBody>
      </p:sp>
      <p:sp>
        <p:nvSpPr>
          <p:cNvPr id="3" name="Content Placeholder 2"/>
          <p:cNvSpPr>
            <a:spLocks noGrp="1"/>
          </p:cNvSpPr>
          <p:nvPr>
            <p:ph idx="1"/>
          </p:nvPr>
        </p:nvSpPr>
        <p:spPr>
          <a:xfrm>
            <a:off x="304800" y="1143000"/>
            <a:ext cx="8229600" cy="4525963"/>
          </a:xfrm>
        </p:spPr>
        <p:txBody>
          <a:bodyPr/>
          <a:lstStyle/>
          <a:p>
            <a:pPr algn="just"/>
            <a:r>
              <a:rPr lang="en-US" dirty="0"/>
              <a:t>The Department of Women and Child Development (Goa) has launched an emergency helpline number for </a:t>
            </a:r>
            <a:r>
              <a:rPr lang="en-US" b="1" dirty="0" smtClean="0">
                <a:solidFill>
                  <a:srgbClr val="FF0000"/>
                </a:solidFill>
              </a:rPr>
              <a:t>Women </a:t>
            </a:r>
            <a:r>
              <a:rPr lang="en-US" b="1" dirty="0">
                <a:solidFill>
                  <a:srgbClr val="FF0000"/>
                </a:solidFill>
              </a:rPr>
              <a:t>- </a:t>
            </a:r>
            <a:r>
              <a:rPr lang="en-US" b="1" dirty="0" smtClean="0">
                <a:solidFill>
                  <a:srgbClr val="FF0000"/>
                </a:solidFill>
              </a:rPr>
              <a:t>181</a:t>
            </a:r>
            <a:r>
              <a:rPr lang="en-US" dirty="0" smtClean="0"/>
              <a:t>.</a:t>
            </a:r>
          </a:p>
          <a:p>
            <a:pPr algn="just"/>
            <a:r>
              <a:rPr lang="en-US" dirty="0" smtClean="0"/>
              <a:t>The </a:t>
            </a:r>
            <a:r>
              <a:rPr lang="en-US" dirty="0"/>
              <a:t>universal free 24×7 helpline, 181, is a toll-free number to support women in need of </a:t>
            </a:r>
            <a:r>
              <a:rPr lang="en-US" dirty="0" err="1"/>
              <a:t>counselling</a:t>
            </a:r>
            <a:r>
              <a:rPr lang="en-US" dirty="0"/>
              <a:t>, guidance, information and also for rescue in various threatening situations, including domestic violence.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58" t="7867" r="22357" b="5961"/>
          <a:stretch/>
        </p:blipFill>
        <p:spPr bwMode="auto">
          <a:xfrm>
            <a:off x="7008527" y="4724400"/>
            <a:ext cx="2135473" cy="211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929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430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036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971800"/>
            <a:ext cx="8229600" cy="1143000"/>
          </a:xfrm>
        </p:spPr>
        <p:txBody>
          <a:bodyPr>
            <a:noAutofit/>
          </a:bodyPr>
          <a:lstStyle/>
          <a:p>
            <a:r>
              <a:rPr lang="en-US" sz="5400" b="1" dirty="0">
                <a:solidFill>
                  <a:srgbClr val="C00000"/>
                </a:solidFill>
              </a:rPr>
              <a:t>Central Schemes</a:t>
            </a:r>
            <a:r>
              <a:rPr lang="en-US" sz="4800" b="1" dirty="0">
                <a:solidFill>
                  <a:srgbClr val="C00000"/>
                </a:solidFill>
              </a:rPr>
              <a:t/>
            </a:r>
            <a:br>
              <a:rPr lang="en-US" sz="4800" b="1" dirty="0">
                <a:solidFill>
                  <a:srgbClr val="C00000"/>
                </a:solidFill>
              </a:rPr>
            </a:br>
            <a:endParaRPr lang="en-US" sz="4800" b="1" dirty="0">
              <a:solidFill>
                <a:srgbClr val="C00000"/>
              </a:solidFill>
            </a:endParaRPr>
          </a:p>
        </p:txBody>
      </p:sp>
    </p:spTree>
    <p:extLst>
      <p:ext uri="{BB962C8B-B14F-4D97-AF65-F5344CB8AC3E}">
        <p14:creationId xmlns:p14="http://schemas.microsoft.com/office/powerpoint/2010/main" val="2239183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a:solidFill>
                  <a:srgbClr val="C00000"/>
                </a:solidFill>
              </a:rPr>
              <a:t>Integrated Child Development  Scheme (ICDS) Renamed as Anganwadi  Services Scheme (ASS)</a:t>
            </a:r>
            <a:r>
              <a:rPr lang="en-US" dirty="0"/>
              <a:t/>
            </a:r>
            <a:br>
              <a:rPr lang="en-US" dirty="0"/>
            </a:b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477000" y="2819400"/>
            <a:ext cx="229013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2"/>
          </p:nvPr>
        </p:nvSpPr>
        <p:spPr>
          <a:xfrm>
            <a:off x="381000" y="1143000"/>
            <a:ext cx="6019800" cy="5410200"/>
          </a:xfrm>
        </p:spPr>
        <p:txBody>
          <a:bodyPr>
            <a:normAutofit fontScale="92500" lnSpcReduction="20000"/>
          </a:bodyPr>
          <a:lstStyle/>
          <a:p>
            <a:pPr algn="just"/>
            <a:r>
              <a:rPr lang="en-US" dirty="0"/>
              <a:t>Integrated Child Development Services (ICDS) is a centrally sponsored scheme started in the year </a:t>
            </a:r>
            <a:r>
              <a:rPr lang="en-US" dirty="0" smtClean="0"/>
              <a:t>1978-79.</a:t>
            </a:r>
            <a:endParaRPr lang="en-US" dirty="0"/>
          </a:p>
          <a:p>
            <a:pPr algn="just"/>
            <a:endParaRPr lang="en-US" dirty="0"/>
          </a:p>
          <a:p>
            <a:pPr algn="just"/>
            <a:r>
              <a:rPr lang="en-US" dirty="0"/>
              <a:t>Under this scheme the Anganwadi centers have been set up in all the rural and urban areas of the State. At present there are 1262 Anganwadi Centers sanctioned by the  Central Government, out of which 1261 are operational.</a:t>
            </a:r>
          </a:p>
          <a:p>
            <a:pPr algn="just"/>
            <a:endParaRPr lang="en-US" dirty="0"/>
          </a:p>
          <a:p>
            <a:pPr algn="just"/>
            <a:r>
              <a:rPr lang="en-US" dirty="0"/>
              <a:t>The timings of the Anganwadi centers are from 8.30 </a:t>
            </a:r>
            <a:r>
              <a:rPr lang="en-US" dirty="0" err="1"/>
              <a:t>a.m</a:t>
            </a:r>
            <a:r>
              <a:rPr lang="en-US" dirty="0"/>
              <a:t> to 12.30 pm on all the days except Sundays, second Saturdays and public holidays.</a:t>
            </a:r>
          </a:p>
          <a:p>
            <a:pPr algn="just"/>
            <a:endParaRPr lang="en-US" dirty="0"/>
          </a:p>
        </p:txBody>
      </p:sp>
    </p:spTree>
    <p:extLst>
      <p:ext uri="{BB962C8B-B14F-4D97-AF65-F5344CB8AC3E}">
        <p14:creationId xmlns:p14="http://schemas.microsoft.com/office/powerpoint/2010/main" val="2200941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129" y="3221328"/>
            <a:ext cx="1579272" cy="157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33600"/>
            <a:ext cx="2016352" cy="161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1"/>
          </p:nvPr>
        </p:nvSpPr>
        <p:spPr>
          <a:xfrm>
            <a:off x="457200" y="304800"/>
            <a:ext cx="8229600" cy="6096000"/>
          </a:xfrm>
        </p:spPr>
        <p:txBody>
          <a:bodyPr>
            <a:normAutofit/>
          </a:bodyPr>
          <a:lstStyle/>
          <a:p>
            <a:r>
              <a:rPr lang="en-US" dirty="0"/>
              <a:t>There is no bar or any condition </a:t>
            </a:r>
            <a:r>
              <a:rPr lang="en-US" dirty="0" smtClean="0"/>
              <a:t>for enrolling </a:t>
            </a:r>
            <a:r>
              <a:rPr lang="en-US" dirty="0"/>
              <a:t>a child of 0-6 years at the Anganwadi Centre. </a:t>
            </a:r>
            <a:endParaRPr lang="en-US" dirty="0" smtClean="0"/>
          </a:p>
          <a:p>
            <a:r>
              <a:rPr lang="en-US" dirty="0" smtClean="0"/>
              <a:t>Under </a:t>
            </a:r>
            <a:r>
              <a:rPr lang="en-US" dirty="0"/>
              <a:t>ICDS Scheme, the Anganwadi Centers provide 6 services at each of the </a:t>
            </a:r>
            <a:r>
              <a:rPr lang="en-US" dirty="0" smtClean="0"/>
              <a:t>Centers, </a:t>
            </a:r>
            <a:r>
              <a:rPr lang="en-US" dirty="0"/>
              <a:t>which are as follows: </a:t>
            </a:r>
          </a:p>
          <a:p>
            <a:pPr marL="514350" indent="-514350">
              <a:buFont typeface="+mj-lt"/>
              <a:buAutoNum type="arabicPeriod"/>
            </a:pPr>
            <a:r>
              <a:rPr lang="en-US" dirty="0"/>
              <a:t>Immunization </a:t>
            </a:r>
          </a:p>
          <a:p>
            <a:pPr marL="514350" indent="-514350">
              <a:buFont typeface="+mj-lt"/>
              <a:buAutoNum type="arabicPeriod"/>
            </a:pPr>
            <a:r>
              <a:rPr lang="en-US" dirty="0"/>
              <a:t>Health checkup</a:t>
            </a:r>
          </a:p>
          <a:p>
            <a:pPr marL="514350" indent="-514350">
              <a:buFont typeface="+mj-lt"/>
              <a:buAutoNum type="arabicPeriod"/>
            </a:pPr>
            <a:r>
              <a:rPr lang="en-US" dirty="0"/>
              <a:t>Referral services</a:t>
            </a:r>
          </a:p>
          <a:p>
            <a:pPr marL="514350" indent="-514350">
              <a:buFont typeface="+mj-lt"/>
              <a:buAutoNum type="arabicPeriod"/>
            </a:pPr>
            <a:r>
              <a:rPr lang="en-US" dirty="0"/>
              <a:t>Supplementary nutrition</a:t>
            </a:r>
          </a:p>
          <a:p>
            <a:pPr marL="514350" indent="-514350">
              <a:buFont typeface="+mj-lt"/>
              <a:buAutoNum type="arabicPeriod"/>
            </a:pPr>
            <a:r>
              <a:rPr lang="en-US" dirty="0"/>
              <a:t>Nutrition and health education</a:t>
            </a:r>
          </a:p>
          <a:p>
            <a:pPr marL="514350" indent="-514350">
              <a:buFont typeface="+mj-lt"/>
              <a:buAutoNum type="arabicPeriod"/>
            </a:pPr>
            <a:r>
              <a:rPr lang="en-US" dirty="0"/>
              <a:t>Non-formal pre-school education.</a:t>
            </a:r>
          </a:p>
          <a:p>
            <a:endParaRPr lang="en-US"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4800600"/>
            <a:ext cx="265519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2286000"/>
            <a:ext cx="2655194" cy="221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95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8305800" cy="6324600"/>
          </a:xfrm>
        </p:spPr>
        <p:txBody>
          <a:bodyPr>
            <a:normAutofit fontScale="92500"/>
          </a:bodyPr>
          <a:lstStyle/>
          <a:p>
            <a:r>
              <a:rPr lang="en-US" sz="2600" dirty="0"/>
              <a:t>Out of these above six services under ICDS, the most important service is the </a:t>
            </a:r>
            <a:r>
              <a:rPr lang="en-US" sz="2600" b="1" dirty="0">
                <a:solidFill>
                  <a:srgbClr val="C00000"/>
                </a:solidFill>
              </a:rPr>
              <a:t>Supplementary Nutrition </a:t>
            </a:r>
            <a:r>
              <a:rPr lang="en-US" sz="2600" b="1" dirty="0" err="1" smtClean="0">
                <a:solidFill>
                  <a:srgbClr val="C00000"/>
                </a:solidFill>
              </a:rPr>
              <a:t>Programme</a:t>
            </a:r>
            <a:r>
              <a:rPr lang="en-US" sz="2600" b="1" dirty="0" smtClean="0">
                <a:solidFill>
                  <a:srgbClr val="C00000"/>
                </a:solidFill>
              </a:rPr>
              <a:t> (SNP) .</a:t>
            </a:r>
            <a:endParaRPr lang="en-US" sz="2600" dirty="0">
              <a:solidFill>
                <a:srgbClr val="C00000"/>
              </a:solidFill>
            </a:endParaRPr>
          </a:p>
          <a:p>
            <a:r>
              <a:rPr lang="en-US" sz="2600" dirty="0" smtClean="0"/>
              <a:t>Under </a:t>
            </a:r>
            <a:r>
              <a:rPr lang="en-US" sz="2600" dirty="0"/>
              <a:t>the Supplementary Nutrition </a:t>
            </a:r>
            <a:r>
              <a:rPr lang="en-US" sz="2600" dirty="0" err="1"/>
              <a:t>Programme</a:t>
            </a:r>
            <a:r>
              <a:rPr lang="en-US" sz="2600" dirty="0"/>
              <a:t> (SNP) dry </a:t>
            </a:r>
            <a:r>
              <a:rPr lang="en-US" sz="2600" dirty="0" smtClean="0"/>
              <a:t>take - </a:t>
            </a:r>
            <a:r>
              <a:rPr lang="en-US" sz="2600" dirty="0"/>
              <a:t>home packets of cereals and pulses are provided to pregnant women and nursing mothers at the rate of </a:t>
            </a:r>
            <a:r>
              <a:rPr lang="en-US" sz="2600" dirty="0" err="1"/>
              <a:t>Rs</a:t>
            </a:r>
            <a:r>
              <a:rPr lang="en-US" sz="2600" dirty="0"/>
              <a:t> 17.50 per day. </a:t>
            </a:r>
          </a:p>
          <a:p>
            <a:r>
              <a:rPr lang="en-US" sz="2600" dirty="0" smtClean="0"/>
              <a:t>Under </a:t>
            </a:r>
            <a:r>
              <a:rPr lang="en-US" sz="2600" dirty="0"/>
              <a:t>this scheme children in the age group of 6 months to </a:t>
            </a:r>
            <a:r>
              <a:rPr lang="en-US" sz="2600" dirty="0" smtClean="0"/>
              <a:t>3 years </a:t>
            </a:r>
            <a:r>
              <a:rPr lang="en-US" sz="2600" dirty="0"/>
              <a:t>at the rate of </a:t>
            </a:r>
            <a:r>
              <a:rPr lang="en-US" sz="2600" dirty="0" err="1"/>
              <a:t>Rs</a:t>
            </a:r>
            <a:r>
              <a:rPr lang="en-US" sz="2600" dirty="0"/>
              <a:t>. 13.00 per day. </a:t>
            </a:r>
          </a:p>
          <a:p>
            <a:r>
              <a:rPr lang="en-US" sz="2600" dirty="0" smtClean="0"/>
              <a:t>Malnourished </a:t>
            </a:r>
            <a:r>
              <a:rPr lang="en-US" sz="2600" dirty="0"/>
              <a:t>children are given more attention, they are referred to government hospitals and they are also provided with dry packets or cooked meals at the rate of </a:t>
            </a:r>
            <a:r>
              <a:rPr lang="en-US" sz="2600" dirty="0" err="1"/>
              <a:t>Rs</a:t>
            </a:r>
            <a:r>
              <a:rPr lang="en-US" sz="2600" dirty="0"/>
              <a:t>. 21.00 per day. </a:t>
            </a:r>
          </a:p>
          <a:p>
            <a:r>
              <a:rPr lang="en-US" sz="2600" dirty="0" smtClean="0"/>
              <a:t>The </a:t>
            </a:r>
            <a:r>
              <a:rPr lang="en-US" sz="2600" dirty="0"/>
              <a:t>Anganwadi children (3-6 </a:t>
            </a:r>
            <a:r>
              <a:rPr lang="en-US" sz="2600" dirty="0" err="1"/>
              <a:t>yrs</a:t>
            </a:r>
            <a:r>
              <a:rPr lang="en-US" sz="2600" dirty="0"/>
              <a:t> of age) are provided hot cooked </a:t>
            </a:r>
            <a:r>
              <a:rPr lang="en-US" sz="2600" i="1" dirty="0" err="1"/>
              <a:t>nashta</a:t>
            </a:r>
            <a:r>
              <a:rPr lang="en-US" sz="2600" dirty="0"/>
              <a:t> at the AWC and children (6 months - 6 years) &amp; </a:t>
            </a:r>
            <a:r>
              <a:rPr lang="en-US" sz="2600" dirty="0" smtClean="0"/>
              <a:t>pregnant </a:t>
            </a:r>
            <a:r>
              <a:rPr lang="en-US" sz="2600" dirty="0"/>
              <a:t>/ </a:t>
            </a:r>
            <a:r>
              <a:rPr lang="en-US" sz="2600" dirty="0" smtClean="0"/>
              <a:t>lactating </a:t>
            </a:r>
            <a:r>
              <a:rPr lang="en-US" sz="2600" dirty="0"/>
              <a:t>mothers are provided with take home ration in form of ready to cook pre-mixed.</a:t>
            </a:r>
          </a:p>
          <a:p>
            <a:endParaRPr lang="en-US" dirty="0"/>
          </a:p>
        </p:txBody>
      </p:sp>
    </p:spTree>
    <p:extLst>
      <p:ext uri="{BB962C8B-B14F-4D97-AF65-F5344CB8AC3E}">
        <p14:creationId xmlns:p14="http://schemas.microsoft.com/office/powerpoint/2010/main" val="3551011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391400" cy="1143000"/>
          </a:xfrm>
        </p:spPr>
        <p:txBody>
          <a:bodyPr>
            <a:normAutofit/>
          </a:bodyPr>
          <a:lstStyle/>
          <a:p>
            <a:r>
              <a:rPr lang="it-IT" sz="3200" b="1" dirty="0">
                <a:solidFill>
                  <a:srgbClr val="C00000"/>
                </a:solidFill>
              </a:rPr>
              <a:t>Beti Bachao Beti Padao </a:t>
            </a:r>
            <a:r>
              <a:rPr lang="it-IT" sz="3200" b="1" dirty="0" smtClean="0">
                <a:solidFill>
                  <a:srgbClr val="C00000"/>
                </a:solidFill>
              </a:rPr>
              <a:t>Scheme (BBBP)</a:t>
            </a:r>
            <a:endParaRPr lang="en-US" sz="3200" b="1" dirty="0">
              <a:solidFill>
                <a:srgbClr val="C00000"/>
              </a:solidFill>
            </a:endParaRPr>
          </a:p>
        </p:txBody>
      </p:sp>
      <p:sp>
        <p:nvSpPr>
          <p:cNvPr id="3" name="Content Placeholder 2"/>
          <p:cNvSpPr>
            <a:spLocks noGrp="1"/>
          </p:cNvSpPr>
          <p:nvPr>
            <p:ph sz="half" idx="1"/>
          </p:nvPr>
        </p:nvSpPr>
        <p:spPr>
          <a:xfrm>
            <a:off x="457200" y="1600200"/>
            <a:ext cx="8305800" cy="4876800"/>
          </a:xfrm>
        </p:spPr>
        <p:txBody>
          <a:bodyPr>
            <a:normAutofit lnSpcReduction="10000"/>
          </a:bodyPr>
          <a:lstStyle/>
          <a:p>
            <a:r>
              <a:rPr lang="en-US" dirty="0" err="1"/>
              <a:t>Beti</a:t>
            </a:r>
            <a:r>
              <a:rPr lang="en-US" dirty="0"/>
              <a:t> </a:t>
            </a:r>
            <a:r>
              <a:rPr lang="en-US" dirty="0" err="1"/>
              <a:t>Bachao</a:t>
            </a:r>
            <a:r>
              <a:rPr lang="en-US" dirty="0"/>
              <a:t> </a:t>
            </a:r>
            <a:r>
              <a:rPr lang="en-US" dirty="0" err="1"/>
              <a:t>Beti</a:t>
            </a:r>
            <a:r>
              <a:rPr lang="en-US" dirty="0"/>
              <a:t> </a:t>
            </a:r>
            <a:r>
              <a:rPr lang="en-US" dirty="0" err="1"/>
              <a:t>Padao</a:t>
            </a:r>
            <a:r>
              <a:rPr lang="en-US" dirty="0"/>
              <a:t> Scheme is a Central Scheme launched by the Honorable Prime Minister </a:t>
            </a:r>
            <a:r>
              <a:rPr lang="en-US" dirty="0" err="1"/>
              <a:t>Shri</a:t>
            </a:r>
            <a:r>
              <a:rPr lang="en-US" dirty="0"/>
              <a:t>. </a:t>
            </a:r>
            <a:r>
              <a:rPr lang="en-US" dirty="0" err="1"/>
              <a:t>Narendra</a:t>
            </a:r>
            <a:r>
              <a:rPr lang="en-US" dirty="0"/>
              <a:t> </a:t>
            </a:r>
            <a:r>
              <a:rPr lang="en-US" dirty="0" err="1"/>
              <a:t>Modi</a:t>
            </a:r>
            <a:r>
              <a:rPr lang="en-US" dirty="0"/>
              <a:t> on 22nd January 2015 at </a:t>
            </a:r>
            <a:r>
              <a:rPr lang="en-US" dirty="0" err="1"/>
              <a:t>Panipat</a:t>
            </a:r>
            <a:r>
              <a:rPr lang="en-US" dirty="0"/>
              <a:t> in Haryana. </a:t>
            </a:r>
            <a:endParaRPr lang="en-US" dirty="0" smtClean="0"/>
          </a:p>
          <a:p>
            <a:r>
              <a:rPr lang="en-US" dirty="0" smtClean="0"/>
              <a:t>The </a:t>
            </a:r>
            <a:r>
              <a:rPr lang="en-US" dirty="0"/>
              <a:t>BBBP scheme was launched and implemented by Government of Goa on 6th May 2015 in the North District of the State of Goa. Now, the Scheme is also implemented in South Goa District. </a:t>
            </a:r>
            <a:endParaRPr lang="en-US" dirty="0" smtClean="0"/>
          </a:p>
          <a:p>
            <a:r>
              <a:rPr lang="en-US" dirty="0" err="1" smtClean="0"/>
              <a:t>Beti</a:t>
            </a:r>
            <a:r>
              <a:rPr lang="en-US" dirty="0" smtClean="0"/>
              <a:t> </a:t>
            </a:r>
            <a:r>
              <a:rPr lang="en-US" dirty="0" err="1"/>
              <a:t>Bachao</a:t>
            </a:r>
            <a:r>
              <a:rPr lang="en-US" dirty="0"/>
              <a:t> </a:t>
            </a:r>
            <a:r>
              <a:rPr lang="en-US" dirty="0" err="1"/>
              <a:t>Beti</a:t>
            </a:r>
            <a:r>
              <a:rPr lang="en-US" dirty="0"/>
              <a:t> </a:t>
            </a:r>
            <a:r>
              <a:rPr lang="en-US" dirty="0" err="1"/>
              <a:t>Padao</a:t>
            </a:r>
            <a:r>
              <a:rPr lang="en-US" dirty="0"/>
              <a:t> Scheme is a Central Sector Schemes (CSS), implemented through State Governments through District Collectors/District Magistrates. </a:t>
            </a:r>
          </a:p>
          <a:p>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607127" cy="145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781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b="1" dirty="0"/>
              <a:t>T</a:t>
            </a:r>
            <a:r>
              <a:rPr lang="en-US" b="1" dirty="0" smtClean="0"/>
              <a:t>he </a:t>
            </a:r>
            <a:r>
              <a:rPr lang="en-US" b="1" dirty="0"/>
              <a:t>main aim of the Scheme is as follows:-</a:t>
            </a:r>
          </a:p>
          <a:p>
            <a:pPr marL="0" indent="0">
              <a:buNone/>
            </a:pPr>
            <a:r>
              <a:rPr lang="en-US" sz="2800" dirty="0"/>
              <a:t>1) </a:t>
            </a:r>
            <a:r>
              <a:rPr lang="en-US" sz="2800" dirty="0" smtClean="0"/>
              <a:t>Preventing </a:t>
            </a:r>
            <a:r>
              <a:rPr lang="en-US" sz="2800" dirty="0"/>
              <a:t>gender biased sex selective elimination.</a:t>
            </a:r>
          </a:p>
          <a:p>
            <a:pPr marL="0" indent="0">
              <a:buNone/>
            </a:pPr>
            <a:r>
              <a:rPr lang="en-US" sz="2800" dirty="0"/>
              <a:t>2) </a:t>
            </a:r>
            <a:r>
              <a:rPr lang="en-US" sz="2800" dirty="0" smtClean="0"/>
              <a:t>Ensuring </a:t>
            </a:r>
            <a:r>
              <a:rPr lang="en-US" sz="2800" dirty="0"/>
              <a:t>survival and protection of girl child. </a:t>
            </a:r>
          </a:p>
          <a:p>
            <a:pPr marL="0" indent="0">
              <a:buNone/>
            </a:pPr>
            <a:r>
              <a:rPr lang="en-US" sz="2800" dirty="0"/>
              <a:t>3) </a:t>
            </a:r>
            <a:r>
              <a:rPr lang="en-US" sz="2800" dirty="0" smtClean="0"/>
              <a:t>Ensuring </a:t>
            </a:r>
            <a:r>
              <a:rPr lang="en-US" sz="2800" dirty="0"/>
              <a:t>education and participation of the girl </a:t>
            </a:r>
            <a:r>
              <a:rPr lang="en-US" sz="2800" dirty="0" smtClean="0"/>
              <a:t>child</a:t>
            </a:r>
            <a:endParaRPr lang="en-US" sz="2800" dirty="0"/>
          </a:p>
          <a:p>
            <a:pPr marL="0" indent="0">
              <a:buNone/>
            </a:pPr>
            <a:r>
              <a:rPr lang="en-US" sz="2800" b="1" dirty="0" smtClean="0"/>
              <a:t>South District </a:t>
            </a:r>
            <a:r>
              <a:rPr lang="en-US" sz="2800" b="1" dirty="0"/>
              <a:t>has been selected by the Government of India for “only Media Advocacy Outreach”.</a:t>
            </a:r>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45507"/>
            <a:ext cx="2066925" cy="187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92805"/>
            <a:ext cx="5706973" cy="297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369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100" b="1" dirty="0"/>
              <a:t>South District has been selected by the Government of India for “only Media Advocacy Outreach”.</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530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2126</Words>
  <Application>Microsoft Office PowerPoint</Application>
  <PresentationFormat>On-screen Show (4:3)</PresentationFormat>
  <Paragraphs>127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Directorate of Women &amp; Child Development</vt:lpstr>
      <vt:lpstr>Various schemes of DWCD</vt:lpstr>
      <vt:lpstr>Central Schemes </vt:lpstr>
      <vt:lpstr>Integrated Child Development  Scheme (ICDS) Renamed as Anganwadi  Services Scheme (ASS) </vt:lpstr>
      <vt:lpstr>PowerPoint Presentation</vt:lpstr>
      <vt:lpstr>PowerPoint Presentation</vt:lpstr>
      <vt:lpstr>Beti Bachao Beti Padao Scheme (BBBP)</vt:lpstr>
      <vt:lpstr>PowerPoint Presentation</vt:lpstr>
      <vt:lpstr>South District has been selected by the Government of India for “only Media Advocacy Outreach”. </vt:lpstr>
      <vt:lpstr>Pradhan Mantri Matru Vandana Yojana (PMMVY) </vt:lpstr>
      <vt:lpstr>Revised PMMVY Guidelines</vt:lpstr>
      <vt:lpstr>PowerPoint Presentation</vt:lpstr>
      <vt:lpstr>Ghriha Aadhaar </vt:lpstr>
      <vt:lpstr>Eligibility and other conditions </vt:lpstr>
      <vt:lpstr>PowerPoint Presentation</vt:lpstr>
      <vt:lpstr>PowerPoint Presentation</vt:lpstr>
      <vt:lpstr>PowerPoint Presentation</vt:lpstr>
      <vt:lpstr>Laadli Laxmi </vt:lpstr>
      <vt:lpstr>PowerPoint Presentation</vt:lpstr>
      <vt:lpstr>Eligibility criteria </vt:lpstr>
      <vt:lpstr>As per notification No.2-279-LL-2012-DW&amp;CD/6805 dated 10/11/2022 publish in Official Gazette</vt:lpstr>
      <vt:lpstr>Mamta Scheme</vt:lpstr>
      <vt:lpstr>Eligibility Criteria </vt:lpstr>
      <vt:lpstr>GRANT-IN-AID SCHEME TO PROVIDE FINANCIAL ASSISTANCE TO THE MAHILA MANDALS/WOMEN’S SELF HELP GROUPS (SWAWLAMBHAN)</vt:lpstr>
      <vt:lpstr>Pattern of Financial Assistance: </vt:lpstr>
      <vt:lpstr>Eligibility:</vt:lpstr>
      <vt:lpstr>Emergency Helpline number for Women - 181</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Directorate of Women &amp; Child Development</dc:title>
  <dc:creator>user</dc:creator>
  <cp:lastModifiedBy>user</cp:lastModifiedBy>
  <cp:revision>101</cp:revision>
  <dcterms:created xsi:type="dcterms:W3CDTF">2006-08-16T00:00:00Z</dcterms:created>
  <dcterms:modified xsi:type="dcterms:W3CDTF">2023-08-17T08:04:15Z</dcterms:modified>
</cp:coreProperties>
</file>