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44"/>
  </p:handoutMasterIdLst>
  <p:sldIdLst>
    <p:sldId id="479" r:id="rId3"/>
    <p:sldId id="482" r:id="rId4"/>
    <p:sldId id="483" r:id="rId6"/>
    <p:sldId id="348" r:id="rId7"/>
    <p:sldId id="469" r:id="rId8"/>
    <p:sldId id="470" r:id="rId9"/>
    <p:sldId id="471" r:id="rId10"/>
    <p:sldId id="472" r:id="rId11"/>
    <p:sldId id="473" r:id="rId12"/>
    <p:sldId id="477" r:id="rId13"/>
    <p:sldId id="344" r:id="rId14"/>
    <p:sldId id="301" r:id="rId15"/>
    <p:sldId id="389" r:id="rId16"/>
    <p:sldId id="390" r:id="rId17"/>
    <p:sldId id="394" r:id="rId18"/>
    <p:sldId id="296" r:id="rId19"/>
    <p:sldId id="293" r:id="rId20"/>
    <p:sldId id="395" r:id="rId21"/>
    <p:sldId id="397" r:id="rId22"/>
    <p:sldId id="399" r:id="rId23"/>
    <p:sldId id="332" r:id="rId24"/>
    <p:sldId id="341" r:id="rId25"/>
    <p:sldId id="315" r:id="rId26"/>
    <p:sldId id="377" r:id="rId27"/>
    <p:sldId id="474" r:id="rId28"/>
    <p:sldId id="476" r:id="rId29"/>
    <p:sldId id="475" r:id="rId30"/>
    <p:sldId id="465" r:id="rId31"/>
    <p:sldId id="450" r:id="rId32"/>
    <p:sldId id="352" r:id="rId33"/>
    <p:sldId id="326" r:id="rId34"/>
    <p:sldId id="360" r:id="rId35"/>
    <p:sldId id="361" r:id="rId36"/>
    <p:sldId id="442" r:id="rId37"/>
    <p:sldId id="359" r:id="rId38"/>
    <p:sldId id="271" r:id="rId39"/>
    <p:sldId id="279" r:id="rId40"/>
    <p:sldId id="285" r:id="rId41"/>
    <p:sldId id="357" r:id="rId42"/>
    <p:sldId id="287" r:id="rId43"/>
  </p:sldIdLst>
  <p:sldSz cx="14219555" cy="7991475"/>
  <p:notesSz cx="6761480" cy="994283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518" userDrawn="1">
          <p15:clr>
            <a:srgbClr val="A4A3A4"/>
          </p15:clr>
        </p15:guide>
        <p15:guide id="2" pos="44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193"/>
    <p:restoredTop sz="78993"/>
  </p:normalViewPr>
  <p:slideViewPr>
    <p:cSldViewPr snapToGrid="0" showGuides="1">
      <p:cViewPr varScale="1">
        <p:scale>
          <a:sx n="49" d="100"/>
          <a:sy n="49" d="100"/>
        </p:scale>
        <p:origin x="-1098" y="-90"/>
      </p:cViewPr>
      <p:guideLst>
        <p:guide orient="horz" pos="2518"/>
        <p:guide pos="4481"/>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30525" cy="498475"/>
          </a:xfrm>
          <a:prstGeom prst="rect">
            <a:avLst/>
          </a:prstGeom>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sz="quarter" idx="1"/>
          </p:nvPr>
        </p:nvSpPr>
        <p:spPr>
          <a:xfrm>
            <a:off x="3829050" y="0"/>
            <a:ext cx="2930525" cy="498475"/>
          </a:xfrm>
          <a:prstGeom prst="rect">
            <a:avLst/>
          </a:prstGeom>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7D1CA58-3371-4CC7-B4E3-0FF01325ED22}" type="datetime1">
              <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2"/>
          </p:nvPr>
        </p:nvSpPr>
        <p:spPr>
          <a:xfrm>
            <a:off x="0" y="9444038"/>
            <a:ext cx="2930525" cy="498475"/>
          </a:xfrm>
          <a:prstGeom prst="rect">
            <a:avLst/>
          </a:prstGeom>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3"/>
          </p:nvPr>
        </p:nvSpPr>
        <p:spPr>
          <a:xfrm>
            <a:off x="3829050" y="9444038"/>
            <a:ext cx="2930525" cy="498475"/>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en-IN" altLang="en-US" sz="1200" strike="noStrike" noProof="1" dirty="0">
                <a:latin typeface="Calibri" panose="020F0502020204030204" pitchFamily="34" charset="0"/>
                <a:ea typeface="+mn-ea"/>
                <a:cs typeface="+mn-cs"/>
              </a:rPr>
            </a:fld>
            <a:endParaRPr lang="en-IN" altLang="en-US" sz="1200" strike="noStrike" noProof="1"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30525" cy="498475"/>
          </a:xfrm>
          <a:prstGeom prst="rect">
            <a:avLst/>
          </a:prstGeom>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29050" y="0"/>
            <a:ext cx="2930525" cy="498475"/>
          </a:xfrm>
          <a:prstGeom prst="rect">
            <a:avLst/>
          </a:prstGeom>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90329EA-70B0-4002-9AF8-1F8789669C6D}" type="datetime1">
              <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076" name="Slide Image Placeholder 3"/>
          <p:cNvSpPr>
            <a:spLocks noGrp="1" noRot="1" noChangeAspect="1"/>
          </p:cNvSpPr>
          <p:nvPr>
            <p:ph type="sldImg"/>
          </p:nvPr>
        </p:nvSpPr>
        <p:spPr>
          <a:xfrm>
            <a:off x="395288" y="1243013"/>
            <a:ext cx="5970587" cy="3355975"/>
          </a:xfrm>
          <a:prstGeom prst="rect">
            <a:avLst/>
          </a:prstGeom>
          <a:noFill/>
          <a:ln w="12700" cap="flat" cmpd="sng">
            <a:solidFill>
              <a:srgbClr val="000000"/>
            </a:solidFill>
            <a:prstDash val="solid"/>
            <a:round/>
            <a:headEnd type="none" w="med" len="med"/>
            <a:tailEnd type="none" w="med" len="med"/>
          </a:ln>
        </p:spPr>
      </p:sp>
      <p:sp>
        <p:nvSpPr>
          <p:cNvPr id="3077" name="Notes Placeholder 4"/>
          <p:cNvSpPr>
            <a:spLocks noGrp="1" noChangeArrowheads="1"/>
          </p:cNvSpPr>
          <p:nvPr>
            <p:ph type="body" sz="quarter" idx="4294967295"/>
          </p:nvPr>
        </p:nvSpPr>
        <p:spPr bwMode="auto">
          <a:xfrm>
            <a:off x="676275" y="4784725"/>
            <a:ext cx="5408613" cy="3914775"/>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mn-lt"/>
                <a:ea typeface="+mn-ea"/>
                <a:cs typeface="+mn-cs"/>
              </a:rPr>
              <a:t>Edit Master text styles</a:t>
            </a:r>
            <a:endParaRPr kumimoji="0" lang="en-US" altLang="zh-CN" sz="1200" b="0" i="0" u="none" strike="noStrike" kern="1200" cap="none" spc="0" normalizeH="0" baseline="0" noProof="0" smtClean="0">
              <a:ln>
                <a:noFill/>
              </a:ln>
              <a:solidFill>
                <a:schemeClr val="tx1"/>
              </a:solidFill>
              <a:effectLst/>
              <a:uLnTx/>
              <a:uFillTx/>
              <a:latin typeface="+mn-lt"/>
              <a:ea typeface="+mn-ea"/>
              <a:cs typeface="+mn-cs"/>
            </a:endParaRPr>
          </a:p>
          <a:p>
            <a:pPr marL="484505" marR="0" lvl="1"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mn-lt"/>
              <a:ea typeface="+mn-ea"/>
              <a:cs typeface="+mn-cs"/>
            </a:endParaRPr>
          </a:p>
          <a:p>
            <a:pPr marL="968375" marR="0" lvl="2"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mn-lt"/>
              <a:ea typeface="+mn-ea"/>
              <a:cs typeface="+mn-cs"/>
            </a:endParaRPr>
          </a:p>
          <a:p>
            <a:pPr marL="1452880" marR="0" lvl="3"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mn-lt"/>
              <a:ea typeface="+mn-ea"/>
              <a:cs typeface="+mn-cs"/>
            </a:endParaRPr>
          </a:p>
          <a:p>
            <a:pPr marL="1939925" marR="0" lvl="4"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I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44038"/>
            <a:ext cx="2930525" cy="498475"/>
          </a:xfrm>
          <a:prstGeom prst="rect">
            <a:avLst/>
          </a:prstGeom>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en-IN" altLang="en-US" sz="1200" strike="noStrike" noProof="1" dirty="0">
                <a:latin typeface="Calibri" panose="020F0502020204030204" pitchFamily="34" charset="0"/>
                <a:ea typeface="+mn-ea"/>
                <a:cs typeface="+mn-cs"/>
              </a:rPr>
            </a:fld>
            <a:endParaRPr lang="en-I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84505" algn="l" rtl="0" eaLnBrk="0" fontAlgn="base" hangingPunct="0">
      <a:spcBef>
        <a:spcPct val="0"/>
      </a:spcBef>
      <a:spcAft>
        <a:spcPct val="0"/>
      </a:spcAft>
      <a:defRPr sz="1200" kern="1200">
        <a:solidFill>
          <a:schemeClr val="tx1"/>
        </a:solidFill>
        <a:latin typeface="+mn-lt"/>
        <a:ea typeface="+mn-ea"/>
        <a:cs typeface="+mn-cs"/>
      </a:defRPr>
    </a:lvl2pPr>
    <a:lvl3pPr marL="968375" algn="l" rtl="0" eaLnBrk="0" fontAlgn="base" hangingPunct="0">
      <a:spcBef>
        <a:spcPct val="0"/>
      </a:spcBef>
      <a:spcAft>
        <a:spcPct val="0"/>
      </a:spcAft>
      <a:defRPr sz="1200" kern="1200">
        <a:solidFill>
          <a:schemeClr val="tx1"/>
        </a:solidFill>
        <a:latin typeface="+mn-lt"/>
        <a:ea typeface="+mn-ea"/>
        <a:cs typeface="+mn-cs"/>
      </a:defRPr>
    </a:lvl3pPr>
    <a:lvl4pPr marL="1452880" algn="l" rtl="0" eaLnBrk="0" fontAlgn="base" hangingPunct="0">
      <a:spcBef>
        <a:spcPct val="0"/>
      </a:spcBef>
      <a:spcAft>
        <a:spcPct val="0"/>
      </a:spcAft>
      <a:defRPr sz="1200" kern="1200">
        <a:solidFill>
          <a:schemeClr val="tx1"/>
        </a:solidFill>
        <a:latin typeface="+mn-lt"/>
        <a:ea typeface="+mn-ea"/>
        <a:cs typeface="+mn-cs"/>
      </a:defRPr>
    </a:lvl4pPr>
    <a:lvl5pPr marL="1939925" algn="l" rtl="0" eaLnBrk="0" fontAlgn="base" hangingPunct="0">
      <a:spcBef>
        <a:spcPct val="0"/>
      </a:spcBef>
      <a:spcAft>
        <a:spcPct val="0"/>
      </a:spcAft>
      <a:defRPr sz="1200" kern="1200">
        <a:solidFill>
          <a:schemeClr val="tx1"/>
        </a:solidFill>
        <a:latin typeface="+mn-lt"/>
        <a:ea typeface="+mn-ea"/>
        <a:cs typeface="+mn-cs"/>
      </a:defRPr>
    </a:lvl5pPr>
    <a:lvl6pPr marL="2425700" algn="l" defTabSz="970280" rtl="0" eaLnBrk="1" latinLnBrk="0" hangingPunct="1">
      <a:defRPr sz="1275" kern="1200">
        <a:solidFill>
          <a:schemeClr val="tx1"/>
        </a:solidFill>
        <a:latin typeface="+mn-lt"/>
        <a:ea typeface="+mn-ea"/>
        <a:cs typeface="+mn-cs"/>
      </a:defRPr>
    </a:lvl6pPr>
    <a:lvl7pPr marL="2910840" algn="l" defTabSz="970280" rtl="0" eaLnBrk="1" latinLnBrk="0" hangingPunct="1">
      <a:defRPr sz="1275" kern="1200">
        <a:solidFill>
          <a:schemeClr val="tx1"/>
        </a:solidFill>
        <a:latin typeface="+mn-lt"/>
        <a:ea typeface="+mn-ea"/>
        <a:cs typeface="+mn-cs"/>
      </a:defRPr>
    </a:lvl7pPr>
    <a:lvl8pPr marL="3395980" algn="l" defTabSz="970280" rtl="0" eaLnBrk="1" latinLnBrk="0" hangingPunct="1">
      <a:defRPr sz="1275" kern="1200">
        <a:solidFill>
          <a:schemeClr val="tx1"/>
        </a:solidFill>
        <a:latin typeface="+mn-lt"/>
        <a:ea typeface="+mn-ea"/>
        <a:cs typeface="+mn-cs"/>
      </a:defRPr>
    </a:lvl8pPr>
    <a:lvl9pPr marL="3881120" algn="l" defTabSz="970280" rtl="0" eaLnBrk="1" latinLnBrk="0" hangingPunct="1">
      <a:defRPr sz="12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Slide Image Placeholder 1"/>
          <p:cNvSpPr>
            <a:spLocks noGrp="1" noRot="1" noChangeAspect="1" noTextEdit="1"/>
          </p:cNvSpPr>
          <p:nvPr>
            <p:ph type="sldImg"/>
          </p:nvPr>
        </p:nvSpPr>
        <p:spPr>
          <a:ln>
            <a:miter/>
          </a:ln>
        </p:spPr>
      </p:sp>
      <p:sp>
        <p:nvSpPr>
          <p:cNvPr id="6146" name="Notes Placeholder 2"/>
          <p:cNvSpPr>
            <a:spLocks noGrp="1"/>
          </p:cNvSpPr>
          <p:nvPr>
            <p:ph type="body"/>
          </p:nvPr>
        </p:nvSpPr>
        <p:spPr>
          <a:ln/>
        </p:spPr>
        <p:txBody>
          <a:bodyPr wrap="square" lIns="91440" tIns="45720" rIns="91440" bIns="45720" anchor="t" anchorCtr="0"/>
          <a:p>
            <a:pPr lvl="0" eaLnBrk="1" hangingPunct="1"/>
            <a:endParaRPr lang="en-IN" altLang="en-US" dirty="0"/>
          </a:p>
        </p:txBody>
      </p:sp>
      <p:sp>
        <p:nvSpPr>
          <p:cNvPr id="6147" name="Slide Number Placeholder 3"/>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
        <p:nvSpPr>
          <p:cNvPr id="6148" name="Footer Placeholder 4"/>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29700"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3174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3379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843"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35844"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891"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37892"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9939"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39940"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198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4198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403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4403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a:ln>
                <a:noFill/>
              </a:ln>
              <a:solidFill>
                <a:schemeClr val="tx1"/>
              </a:solidFill>
              <a:effectLst/>
              <a:uLnTx/>
              <a:uFillTx/>
              <a:latin typeface="+mn-lt"/>
              <a:ea typeface="+mn-ea"/>
              <a:cs typeface="+mn-cs"/>
            </a:endParaRPr>
          </a:p>
        </p:txBody>
      </p:sp>
      <p:sp>
        <p:nvSpPr>
          <p:cNvPr id="4710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4710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p:nvPr>
        </p:nvSpPr>
        <p:spPr>
          <a:ln/>
        </p:spPr>
        <p:txBody>
          <a:bodyPr wrap="square" lIns="91440" tIns="45720" rIns="91440" bIns="45720" anchor="t" anchorCtr="0"/>
          <a:p>
            <a:pPr lvl="0"/>
            <a:endParaRPr lang="en-IN" altLang="x-none" dirty="0"/>
          </a:p>
        </p:txBody>
      </p:sp>
      <p:sp>
        <p:nvSpPr>
          <p:cNvPr id="4915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4915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Slide Image Placeholder 1"/>
          <p:cNvSpPr>
            <a:spLocks noGrp="1" noRot="1" noChangeAspect="1" noTextEdit="1"/>
          </p:cNvSpPr>
          <p:nvPr>
            <p:ph type="sldImg"/>
          </p:nvPr>
        </p:nvSpPr>
        <p:spPr>
          <a:ln>
            <a:miter/>
          </a:ln>
        </p:spPr>
      </p:sp>
      <p:sp>
        <p:nvSpPr>
          <p:cNvPr id="8194" name="Notes Placeholder 2"/>
          <p:cNvSpPr>
            <a:spLocks noGrp="1"/>
          </p:cNvSpPr>
          <p:nvPr>
            <p:ph type="body"/>
          </p:nvPr>
        </p:nvSpPr>
        <p:spPr>
          <a:ln/>
        </p:spPr>
        <p:txBody>
          <a:bodyPr wrap="square" lIns="91440" tIns="45720" rIns="91440" bIns="45720" anchor="t" anchorCtr="0"/>
          <a:p>
            <a:pPr lvl="0" eaLnBrk="1" hangingPunct="1"/>
            <a:endParaRPr lang="en-IN" altLang="en-US" dirty="0"/>
          </a:p>
        </p:txBody>
      </p:sp>
      <p:sp>
        <p:nvSpPr>
          <p:cNvPr id="8195" name="Slide Number Placeholder 3"/>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
        <p:nvSpPr>
          <p:cNvPr id="8196" name="Footer Placeholder 4"/>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25" b="0" i="0" u="none" strike="noStrike" kern="1200" cap="none" spc="0" normalizeH="0" baseline="0" noProof="0" smtClean="0">
              <a:ln>
                <a:noFill/>
              </a:ln>
              <a:solidFill>
                <a:schemeClr val="tx1"/>
              </a:solidFill>
              <a:effectLst/>
              <a:uLnTx/>
              <a:uFillTx/>
              <a:latin typeface="+mn-lt"/>
              <a:ea typeface="+mn-ea"/>
              <a:cs typeface="+mn-cs"/>
            </a:endParaRPr>
          </a:p>
        </p:txBody>
      </p:sp>
      <p:sp>
        <p:nvSpPr>
          <p:cNvPr id="5222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5222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427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5427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a:ln>
                <a:noFill/>
              </a:ln>
              <a:solidFill>
                <a:schemeClr val="tx1"/>
              </a:solidFill>
              <a:effectLst/>
              <a:uLnTx/>
              <a:uFillTx/>
              <a:latin typeface="+mn-lt"/>
              <a:ea typeface="+mn-ea"/>
              <a:cs typeface="+mn-cs"/>
            </a:endParaRPr>
          </a:p>
        </p:txBody>
      </p:sp>
      <p:sp>
        <p:nvSpPr>
          <p:cNvPr id="5734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5734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939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5939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Slide Image Placeholder 1"/>
          <p:cNvSpPr>
            <a:spLocks noGrp="1" noRot="1" noChangeAspect="1" noTextEdit="1"/>
          </p:cNvSpPr>
          <p:nvPr>
            <p:ph type="sldImg"/>
          </p:nvPr>
        </p:nvSpPr>
        <p:spPr>
          <a:ln>
            <a:miter/>
          </a:ln>
        </p:spPr>
      </p:sp>
      <p:sp>
        <p:nvSpPr>
          <p:cNvPr id="80899" name="Notes Placeholder 2"/>
          <p:cNvSpPr>
            <a:spLocks noGrp="1" noChangeArrowheads="1"/>
          </p:cNvSpPr>
          <p:nvPr>
            <p:ph type="body" idx="4294967295"/>
          </p:nvPr>
        </p:nvSpPr>
        <p:spPr>
          <a:ln/>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altLang="en-US"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1443" name="Slide Number Placeholder 3"/>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
        <p:nvSpPr>
          <p:cNvPr id="61444" name="Footer Placeholder 4"/>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3491"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63492"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6563"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66564"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8611"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68612"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p:nvPr>
        </p:nvSpPr>
        <p:spPr>
          <a:ln/>
        </p:spPr>
        <p:txBody>
          <a:bodyPr wrap="square" lIns="91440" tIns="45720" rIns="91440" bIns="45720" anchor="t" anchorCtr="0"/>
          <a:p>
            <a:pPr lvl="0"/>
            <a:endParaRPr lang="en-IN" altLang="x-none" dirty="0"/>
          </a:p>
        </p:txBody>
      </p:sp>
      <p:sp>
        <p:nvSpPr>
          <p:cNvPr id="70659"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70660"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a:ln>
                <a:noFill/>
              </a:ln>
              <a:solidFill>
                <a:schemeClr val="tx1"/>
              </a:solidFill>
              <a:effectLst/>
              <a:uLnTx/>
              <a:uFillTx/>
              <a:latin typeface="+mn-lt"/>
              <a:ea typeface="+mn-ea"/>
              <a:cs typeface="+mn-cs"/>
            </a:endParaRPr>
          </a:p>
        </p:txBody>
      </p:sp>
      <p:sp>
        <p:nvSpPr>
          <p:cNvPr id="7270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7270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26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1126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25" b="0" i="0" u="none" strike="noStrike" kern="1200" cap="none" spc="0" normalizeH="0" baseline="0" noProof="0" smtClean="0">
              <a:ln>
                <a:noFill/>
              </a:ln>
              <a:solidFill>
                <a:schemeClr val="tx1"/>
              </a:solidFill>
              <a:effectLst/>
              <a:uLnTx/>
              <a:uFillTx/>
              <a:latin typeface="+mn-lt"/>
              <a:ea typeface="+mn-ea"/>
              <a:cs typeface="+mn-cs"/>
            </a:endParaRPr>
          </a:p>
        </p:txBody>
      </p:sp>
      <p:sp>
        <p:nvSpPr>
          <p:cNvPr id="7475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7475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339"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14340"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43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1843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25" b="0" i="0" u="none" strike="noStrike" kern="1200" cap="none" spc="0" normalizeH="0" baseline="0" noProof="0" dirty="0">
              <a:ln>
                <a:noFill/>
              </a:ln>
              <a:solidFill>
                <a:schemeClr val="tx1"/>
              </a:solidFill>
              <a:effectLst/>
              <a:uLnTx/>
              <a:uFillTx/>
              <a:latin typeface="+mn-lt"/>
              <a:ea typeface="+mn-ea"/>
              <a:cs typeface="+mn-cs"/>
            </a:endParaRPr>
          </a:p>
        </p:txBody>
      </p:sp>
      <p:sp>
        <p:nvSpPr>
          <p:cNvPr id="21507"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21508"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Slide Image Placeholder 1"/>
          <p:cNvSpPr>
            <a:spLocks noGrp="1" noRot="1" noChangeAspect="1" noTextEdit="1"/>
          </p:cNvSpPr>
          <p:nvPr>
            <p:ph type="sldImg"/>
          </p:nvPr>
        </p:nvSpPr>
        <p:spPr>
          <a:ln>
            <a:miter/>
          </a:ln>
        </p:spPr>
      </p:sp>
      <p:sp>
        <p:nvSpPr>
          <p:cNvPr id="17411" name="Notes Placeholder 2"/>
          <p:cNvSpPr>
            <a:spLocks noGrp="1" noChangeArrowheads="1"/>
          </p:cNvSpPr>
          <p:nvPr>
            <p:ph type="body" idx="4294967295"/>
          </p:nvPr>
        </p:nvSpPr>
        <p:spPr>
          <a:ln/>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IN" altLang="en-US"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555"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23556"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603"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25604"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ln/>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4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651" name="Footer Placeholder 3"/>
          <p:cNvSpPr txBox="1">
            <a:spLocks noGrp="1"/>
          </p:cNvSpPr>
          <p:nvPr>
            <p:ph type="ftr" sz="quarter"/>
          </p:nvPr>
        </p:nvSpPr>
        <p:spPr>
          <a:xfrm>
            <a:off x="0" y="9444038"/>
            <a:ext cx="2930525" cy="498475"/>
          </a:xfrm>
          <a:prstGeom prst="rect">
            <a:avLst/>
          </a:prstGeom>
          <a:noFill/>
          <a:ln w="9525">
            <a:noFill/>
          </a:ln>
        </p:spPr>
        <p:txBody>
          <a:bodyPr vert="horz" wrap="square" lIns="91440" tIns="45720" rIns="91440" bIns="45720" anchor="b" anchorCtr="0"/>
          <a:p>
            <a:pPr lvl="0"/>
            <a:endParaRPr lang="en-IN" altLang="en-US" sz="1200" dirty="0"/>
          </a:p>
        </p:txBody>
      </p:sp>
      <p:sp>
        <p:nvSpPr>
          <p:cNvPr id="27652" name="Slide Number Placeholder 4"/>
          <p:cNvSpPr txBox="1">
            <a:spLocks noGrp="1"/>
          </p:cNvSpPr>
          <p:nvPr>
            <p:ph type="sldNum" sz="quarter"/>
          </p:nvPr>
        </p:nvSpPr>
        <p:spPr>
          <a:xfrm>
            <a:off x="3829050" y="9444038"/>
            <a:ext cx="2930525" cy="498475"/>
          </a:xfrm>
          <a:prstGeom prst="rect">
            <a:avLst/>
          </a:prstGeom>
          <a:noFill/>
          <a:ln w="9525">
            <a:noFill/>
          </a:ln>
        </p:spPr>
        <p:txBody>
          <a:bodyPr vert="horz" wrap="square" lIns="91440" tIns="45720" rIns="91440" bIns="45720" anchor="b" anchorCtr="0"/>
          <a:p>
            <a:pPr lvl="0" algn="r"/>
            <a:fld id="{9A0DB2DC-4C9A-4742-B13C-FB6460FD3503}" type="slidenum">
              <a:rPr lang="en-IN" altLang="en-US" sz="1200" dirty="0"/>
            </a:fld>
            <a:endParaRPr lang="en-I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05" y="1307865"/>
            <a:ext cx="10664429" cy="2782217"/>
          </a:xfrm>
        </p:spPr>
        <p:txBody>
          <a:bodyPr anchor="b"/>
          <a:lstStyle>
            <a:lvl1pPr algn="ctr">
              <a:defRPr sz="6990"/>
            </a:lvl1pPr>
          </a:lstStyle>
          <a:p>
            <a:pPr fontAlgn="base"/>
            <a:r>
              <a:rPr lang="en-US" sz="6990" strike="noStrike" noProof="1" smtClean="0"/>
              <a:t>Click to edit Master title style</a:t>
            </a:r>
            <a:endParaRPr lang="en-US" strike="noStrike" noProof="1" dirty="0"/>
          </a:p>
        </p:txBody>
      </p:sp>
      <p:sp>
        <p:nvSpPr>
          <p:cNvPr id="3" name="Subtitle 2"/>
          <p:cNvSpPr>
            <a:spLocks noGrp="1"/>
          </p:cNvSpPr>
          <p:nvPr>
            <p:ph type="subTitle" idx="1"/>
          </p:nvPr>
        </p:nvSpPr>
        <p:spPr>
          <a:xfrm>
            <a:off x="1777405" y="4197375"/>
            <a:ext cx="10664429" cy="1929423"/>
          </a:xfrm>
        </p:spPr>
        <p:txBody>
          <a:bodyPr/>
          <a:lstStyle>
            <a:lvl1pPr marL="0" indent="0" algn="ctr">
              <a:buNone/>
              <a:defRPr sz="2795"/>
            </a:lvl1pPr>
            <a:lvl2pPr marL="532765" indent="0" algn="ctr">
              <a:buNone/>
              <a:defRPr sz="2330"/>
            </a:lvl2pPr>
            <a:lvl3pPr marL="1065530" indent="0" algn="ctr">
              <a:buNone/>
              <a:defRPr sz="2100"/>
            </a:lvl3pPr>
            <a:lvl4pPr marL="1598295" indent="0" algn="ctr">
              <a:buNone/>
              <a:defRPr sz="1865"/>
            </a:lvl4pPr>
            <a:lvl5pPr marL="2131060" indent="0" algn="ctr">
              <a:buNone/>
              <a:defRPr sz="1865"/>
            </a:lvl5pPr>
            <a:lvl6pPr marL="2663825" indent="0" algn="ctr">
              <a:buNone/>
              <a:defRPr sz="1865"/>
            </a:lvl6pPr>
            <a:lvl7pPr marL="3196590" indent="0" algn="ctr">
              <a:buNone/>
              <a:defRPr sz="1865"/>
            </a:lvl7pPr>
            <a:lvl8pPr marL="3729355" indent="0" algn="ctr">
              <a:buNone/>
              <a:defRPr sz="1865"/>
            </a:lvl8pPr>
            <a:lvl9pPr marL="4262120" indent="0" algn="ctr">
              <a:buNone/>
              <a:defRPr sz="1865"/>
            </a:lvl9pPr>
          </a:lstStyle>
          <a:p>
            <a:pPr fontAlgn="base"/>
            <a:r>
              <a:rPr lang="en-US" sz="2795" strike="noStrike" noProof="1" smtClean="0"/>
              <a:t>Click to edit Master subtitle style</a:t>
            </a:r>
            <a:endParaRPr lang="en-US" strike="noStrike" noProof="1"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dirty="0"/>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75642" y="425472"/>
            <a:ext cx="3066023" cy="6772406"/>
          </a:xfrm>
        </p:spPr>
        <p:txBody>
          <a:bodyPr vert="eaVert"/>
          <a:lstStyle/>
          <a:p>
            <a:pPr fontAlgn="base"/>
            <a:r>
              <a:rPr lang="en-US" strike="noStrike" noProof="1" smtClean="0"/>
              <a:t>Click to edit Master title style</a:t>
            </a:r>
            <a:endParaRPr lang="en-US" strike="noStrike" noProof="1" dirty="0"/>
          </a:p>
        </p:txBody>
      </p:sp>
      <p:sp>
        <p:nvSpPr>
          <p:cNvPr id="3" name="Vertical Text Placeholder 2"/>
          <p:cNvSpPr>
            <a:spLocks noGrp="1"/>
          </p:cNvSpPr>
          <p:nvPr>
            <p:ph type="body" orient="vert" idx="1"/>
          </p:nvPr>
        </p:nvSpPr>
        <p:spPr>
          <a:xfrm>
            <a:off x="977573" y="425472"/>
            <a:ext cx="9020329" cy="6772406"/>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dirty="0"/>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167" y="1992320"/>
            <a:ext cx="12264093" cy="3324231"/>
          </a:xfrm>
        </p:spPr>
        <p:txBody>
          <a:bodyPr anchor="b"/>
          <a:lstStyle>
            <a:lvl1pPr>
              <a:defRPr sz="6990"/>
            </a:lvl1pPr>
          </a:lstStyle>
          <a:p>
            <a:pPr fontAlgn="base"/>
            <a:r>
              <a:rPr lang="en-US" sz="6990" strike="noStrike" noProof="1" smtClean="0"/>
              <a:t>Click to edit Master title style</a:t>
            </a:r>
            <a:endParaRPr lang="en-US" strike="noStrike" noProof="1" dirty="0"/>
          </a:p>
        </p:txBody>
      </p:sp>
      <p:sp>
        <p:nvSpPr>
          <p:cNvPr id="3" name="Text Placeholder 2"/>
          <p:cNvSpPr>
            <a:spLocks noGrp="1"/>
          </p:cNvSpPr>
          <p:nvPr>
            <p:ph type="body" idx="1"/>
          </p:nvPr>
        </p:nvSpPr>
        <p:spPr>
          <a:xfrm>
            <a:off x="970167" y="5348000"/>
            <a:ext cx="12264093" cy="1748135"/>
          </a:xfrm>
        </p:spPr>
        <p:txBody>
          <a:bodyPr/>
          <a:lstStyle>
            <a:lvl1pPr marL="0" indent="0">
              <a:buNone/>
              <a:defRPr sz="2795">
                <a:solidFill>
                  <a:schemeClr val="tx1">
                    <a:tint val="75000"/>
                  </a:schemeClr>
                </a:solidFill>
              </a:defRPr>
            </a:lvl1pPr>
            <a:lvl2pPr marL="532765" indent="0">
              <a:buNone/>
              <a:defRPr sz="2330">
                <a:solidFill>
                  <a:schemeClr val="tx1">
                    <a:tint val="75000"/>
                  </a:schemeClr>
                </a:solidFill>
              </a:defRPr>
            </a:lvl2pPr>
            <a:lvl3pPr marL="1065530" indent="0">
              <a:buNone/>
              <a:defRPr sz="2100">
                <a:solidFill>
                  <a:schemeClr val="tx1">
                    <a:tint val="75000"/>
                  </a:schemeClr>
                </a:solidFill>
              </a:defRPr>
            </a:lvl3pPr>
            <a:lvl4pPr marL="1598295" indent="0">
              <a:buNone/>
              <a:defRPr sz="1865">
                <a:solidFill>
                  <a:schemeClr val="tx1">
                    <a:tint val="75000"/>
                  </a:schemeClr>
                </a:solidFill>
              </a:defRPr>
            </a:lvl4pPr>
            <a:lvl5pPr marL="2131060" indent="0">
              <a:buNone/>
              <a:defRPr sz="1865">
                <a:solidFill>
                  <a:schemeClr val="tx1">
                    <a:tint val="75000"/>
                  </a:schemeClr>
                </a:solidFill>
              </a:defRPr>
            </a:lvl5pPr>
            <a:lvl6pPr marL="2663825" indent="0">
              <a:buNone/>
              <a:defRPr sz="1865">
                <a:solidFill>
                  <a:schemeClr val="tx1">
                    <a:tint val="75000"/>
                  </a:schemeClr>
                </a:solidFill>
              </a:defRPr>
            </a:lvl6pPr>
            <a:lvl7pPr marL="3196590" indent="0">
              <a:buNone/>
              <a:defRPr sz="1865">
                <a:solidFill>
                  <a:schemeClr val="tx1">
                    <a:tint val="75000"/>
                  </a:schemeClr>
                </a:solidFill>
              </a:defRPr>
            </a:lvl7pPr>
            <a:lvl8pPr marL="3729355" indent="0">
              <a:buNone/>
              <a:defRPr sz="1865">
                <a:solidFill>
                  <a:schemeClr val="tx1">
                    <a:tint val="75000"/>
                  </a:schemeClr>
                </a:solidFill>
              </a:defRPr>
            </a:lvl8pPr>
            <a:lvl9pPr marL="4262120" indent="0">
              <a:buNone/>
              <a:defRPr sz="1865">
                <a:solidFill>
                  <a:schemeClr val="tx1">
                    <a:tint val="75000"/>
                  </a:schemeClr>
                </a:solidFill>
              </a:defRPr>
            </a:lvl9pPr>
          </a:lstStyle>
          <a:p>
            <a:pPr lvl="0" fontAlgn="base"/>
            <a:r>
              <a:rPr lang="en-US" sz="2795"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dirty="0"/>
          </a:p>
        </p:txBody>
      </p:sp>
      <p:sp>
        <p:nvSpPr>
          <p:cNvPr id="3" name="Content Placeholder 2"/>
          <p:cNvSpPr>
            <a:spLocks noGrp="1"/>
          </p:cNvSpPr>
          <p:nvPr>
            <p:ph sz="half" idx="1"/>
          </p:nvPr>
        </p:nvSpPr>
        <p:spPr>
          <a:xfrm>
            <a:off x="977573" y="2127360"/>
            <a:ext cx="6043176" cy="5070517"/>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Content Placeholder 3"/>
          <p:cNvSpPr>
            <a:spLocks noGrp="1"/>
          </p:cNvSpPr>
          <p:nvPr>
            <p:ph sz="half" idx="2"/>
          </p:nvPr>
        </p:nvSpPr>
        <p:spPr>
          <a:xfrm>
            <a:off x="7198489" y="2127360"/>
            <a:ext cx="6043176" cy="5070517"/>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9425" y="425473"/>
            <a:ext cx="12264093" cy="1544649"/>
          </a:xfrm>
        </p:spPr>
        <p:txBody>
          <a:bodyPr/>
          <a:lstStyle/>
          <a:p>
            <a:pPr fontAlgn="base"/>
            <a:r>
              <a:rPr lang="en-US" strike="noStrike" noProof="1" smtClean="0"/>
              <a:t>Click to edit Master title style</a:t>
            </a:r>
            <a:endParaRPr lang="en-US" strike="noStrike" noProof="1" dirty="0"/>
          </a:p>
        </p:txBody>
      </p:sp>
      <p:sp>
        <p:nvSpPr>
          <p:cNvPr id="3" name="Text Placeholder 2"/>
          <p:cNvSpPr>
            <a:spLocks noGrp="1"/>
          </p:cNvSpPr>
          <p:nvPr>
            <p:ph type="body" idx="1"/>
          </p:nvPr>
        </p:nvSpPr>
        <p:spPr>
          <a:xfrm>
            <a:off x="979425" y="1959022"/>
            <a:ext cx="6015404" cy="960086"/>
          </a:xfrm>
        </p:spPr>
        <p:txBody>
          <a:bodyPr anchor="b"/>
          <a:lstStyle>
            <a:lvl1pPr marL="0" indent="0">
              <a:buNone/>
              <a:defRPr sz="2795" b="1"/>
            </a:lvl1pPr>
            <a:lvl2pPr marL="532765" indent="0">
              <a:buNone/>
              <a:defRPr sz="2330" b="1"/>
            </a:lvl2pPr>
            <a:lvl3pPr marL="1065530" indent="0">
              <a:buNone/>
              <a:defRPr sz="2100" b="1"/>
            </a:lvl3pPr>
            <a:lvl4pPr marL="1598295" indent="0">
              <a:buNone/>
              <a:defRPr sz="1865" b="1"/>
            </a:lvl4pPr>
            <a:lvl5pPr marL="2131060" indent="0">
              <a:buNone/>
              <a:defRPr sz="1865" b="1"/>
            </a:lvl5pPr>
            <a:lvl6pPr marL="2663825" indent="0">
              <a:buNone/>
              <a:defRPr sz="1865" b="1"/>
            </a:lvl6pPr>
            <a:lvl7pPr marL="3196590" indent="0">
              <a:buNone/>
              <a:defRPr sz="1865" b="1"/>
            </a:lvl7pPr>
            <a:lvl8pPr marL="3729355" indent="0">
              <a:buNone/>
              <a:defRPr sz="1865" b="1"/>
            </a:lvl8pPr>
            <a:lvl9pPr marL="4262120" indent="0">
              <a:buNone/>
              <a:defRPr sz="1865" b="1"/>
            </a:lvl9pPr>
          </a:lstStyle>
          <a:p>
            <a:pPr lvl="0" fontAlgn="base"/>
            <a:r>
              <a:rPr lang="en-US" sz="2795"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979425" y="2919108"/>
            <a:ext cx="6015404" cy="4293569"/>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5" name="Text Placeholder 4"/>
          <p:cNvSpPr>
            <a:spLocks noGrp="1"/>
          </p:cNvSpPr>
          <p:nvPr>
            <p:ph type="body" sz="quarter" idx="3"/>
          </p:nvPr>
        </p:nvSpPr>
        <p:spPr>
          <a:xfrm>
            <a:off x="7198489" y="1959022"/>
            <a:ext cx="6045028" cy="960086"/>
          </a:xfrm>
        </p:spPr>
        <p:txBody>
          <a:bodyPr anchor="b"/>
          <a:lstStyle>
            <a:lvl1pPr marL="0" indent="0">
              <a:buNone/>
              <a:defRPr sz="2795" b="1"/>
            </a:lvl1pPr>
            <a:lvl2pPr marL="532765" indent="0">
              <a:buNone/>
              <a:defRPr sz="2330" b="1"/>
            </a:lvl2pPr>
            <a:lvl3pPr marL="1065530" indent="0">
              <a:buNone/>
              <a:defRPr sz="2100" b="1"/>
            </a:lvl3pPr>
            <a:lvl4pPr marL="1598295" indent="0">
              <a:buNone/>
              <a:defRPr sz="1865" b="1"/>
            </a:lvl4pPr>
            <a:lvl5pPr marL="2131060" indent="0">
              <a:buNone/>
              <a:defRPr sz="1865" b="1"/>
            </a:lvl5pPr>
            <a:lvl6pPr marL="2663825" indent="0">
              <a:buNone/>
              <a:defRPr sz="1865" b="1"/>
            </a:lvl6pPr>
            <a:lvl7pPr marL="3196590" indent="0">
              <a:buNone/>
              <a:defRPr sz="1865" b="1"/>
            </a:lvl7pPr>
            <a:lvl8pPr marL="3729355" indent="0">
              <a:buNone/>
              <a:defRPr sz="1865" b="1"/>
            </a:lvl8pPr>
            <a:lvl9pPr marL="4262120" indent="0">
              <a:buNone/>
              <a:defRPr sz="1865" b="1"/>
            </a:lvl9pPr>
          </a:lstStyle>
          <a:p>
            <a:pPr lvl="0" fontAlgn="base"/>
            <a:r>
              <a:rPr lang="en-US" sz="2795"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7198489" y="2919108"/>
            <a:ext cx="6045028" cy="4293569"/>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9425" y="532765"/>
            <a:ext cx="4586074" cy="1864678"/>
          </a:xfrm>
        </p:spPr>
        <p:txBody>
          <a:bodyPr anchor="b"/>
          <a:lstStyle>
            <a:lvl1pPr>
              <a:defRPr sz="3730"/>
            </a:lvl1pPr>
          </a:lstStyle>
          <a:p>
            <a:pPr fontAlgn="base"/>
            <a:r>
              <a:rPr lang="en-US" sz="3730" strike="noStrike" noProof="1" smtClean="0"/>
              <a:t>Click to edit Master title style</a:t>
            </a:r>
            <a:endParaRPr lang="en-US" strike="noStrike" noProof="1" dirty="0"/>
          </a:p>
        </p:txBody>
      </p:sp>
      <p:sp>
        <p:nvSpPr>
          <p:cNvPr id="3" name="Content Placeholder 2"/>
          <p:cNvSpPr>
            <a:spLocks noGrp="1"/>
          </p:cNvSpPr>
          <p:nvPr>
            <p:ph idx="1"/>
          </p:nvPr>
        </p:nvSpPr>
        <p:spPr>
          <a:xfrm>
            <a:off x="6045028" y="1150625"/>
            <a:ext cx="7198489" cy="5679127"/>
          </a:xfrm>
        </p:spPr>
        <p:txBody>
          <a:bodyPr/>
          <a:lstStyle>
            <a:lvl1pPr>
              <a:defRPr sz="3730"/>
            </a:lvl1pPr>
            <a:lvl2pPr>
              <a:defRPr sz="3265"/>
            </a:lvl2pPr>
            <a:lvl3pPr>
              <a:defRPr sz="2795"/>
            </a:lvl3pPr>
            <a:lvl4pPr>
              <a:defRPr sz="2330"/>
            </a:lvl4pPr>
            <a:lvl5pPr>
              <a:defRPr sz="2330"/>
            </a:lvl5pPr>
            <a:lvl6pPr>
              <a:defRPr sz="2330"/>
            </a:lvl6pPr>
            <a:lvl7pPr>
              <a:defRPr sz="2330"/>
            </a:lvl7pPr>
            <a:lvl8pPr>
              <a:defRPr sz="2330"/>
            </a:lvl8pPr>
            <a:lvl9pPr>
              <a:defRPr sz="2330"/>
            </a:lvl9pPr>
          </a:lstStyle>
          <a:p>
            <a:pPr lvl="0" fontAlgn="base"/>
            <a:r>
              <a:rPr lang="en-US" sz="3730" strike="noStrike" noProof="1" smtClean="0"/>
              <a:t>Click to edit Master text styles</a:t>
            </a:r>
            <a:endParaRPr lang="en-US" strike="noStrike" noProof="1" smtClean="0"/>
          </a:p>
          <a:p>
            <a:pPr lvl="1" fontAlgn="base"/>
            <a:r>
              <a:rPr lang="en-US" sz="3265" strike="noStrike" noProof="1" smtClean="0"/>
              <a:t>Second level</a:t>
            </a:r>
            <a:endParaRPr lang="en-US" strike="noStrike" noProof="1" smtClean="0"/>
          </a:p>
          <a:p>
            <a:pPr lvl="2" fontAlgn="base"/>
            <a:r>
              <a:rPr lang="en-US" sz="2795" strike="noStrike" noProof="1" smtClean="0"/>
              <a:t>Third level</a:t>
            </a:r>
            <a:endParaRPr lang="en-US" strike="noStrike" noProof="1" smtClean="0"/>
          </a:p>
          <a:p>
            <a:pPr lvl="3" fontAlgn="base"/>
            <a:r>
              <a:rPr lang="en-US" sz="2330" strike="noStrike" noProof="1" smtClean="0"/>
              <a:t>Fourth level</a:t>
            </a:r>
            <a:endParaRPr lang="en-US" strike="noStrike" noProof="1" smtClean="0"/>
          </a:p>
          <a:p>
            <a:pPr lvl="4" fontAlgn="base"/>
            <a:r>
              <a:rPr lang="en-US" sz="2330" strike="noStrike" noProof="1" smtClean="0"/>
              <a:t>Fifth level</a:t>
            </a:r>
            <a:endParaRPr lang="en-US" strike="noStrike" noProof="1" dirty="0"/>
          </a:p>
        </p:txBody>
      </p:sp>
      <p:sp>
        <p:nvSpPr>
          <p:cNvPr id="4" name="Text Placeholder 3"/>
          <p:cNvSpPr>
            <a:spLocks noGrp="1"/>
          </p:cNvSpPr>
          <p:nvPr>
            <p:ph type="body" sz="half" idx="2"/>
          </p:nvPr>
        </p:nvSpPr>
        <p:spPr>
          <a:xfrm>
            <a:off x="979425" y="2397442"/>
            <a:ext cx="4586074" cy="4441559"/>
          </a:xfrm>
        </p:spPr>
        <p:txBody>
          <a:bodyPr/>
          <a:lstStyle>
            <a:lvl1pPr marL="0" indent="0">
              <a:buNone/>
              <a:defRPr sz="1865"/>
            </a:lvl1pPr>
            <a:lvl2pPr marL="532765" indent="0">
              <a:buNone/>
              <a:defRPr sz="1630"/>
            </a:lvl2pPr>
            <a:lvl3pPr marL="1065530" indent="0">
              <a:buNone/>
              <a:defRPr sz="1400"/>
            </a:lvl3pPr>
            <a:lvl4pPr marL="1598295" indent="0">
              <a:buNone/>
              <a:defRPr sz="1165"/>
            </a:lvl4pPr>
            <a:lvl5pPr marL="2131060" indent="0">
              <a:buNone/>
              <a:defRPr sz="1165"/>
            </a:lvl5pPr>
            <a:lvl6pPr marL="2663825" indent="0">
              <a:buNone/>
              <a:defRPr sz="1165"/>
            </a:lvl6pPr>
            <a:lvl7pPr marL="3196590" indent="0">
              <a:buNone/>
              <a:defRPr sz="1165"/>
            </a:lvl7pPr>
            <a:lvl8pPr marL="3729355" indent="0">
              <a:buNone/>
              <a:defRPr sz="1165"/>
            </a:lvl8pPr>
            <a:lvl9pPr marL="4262120" indent="0">
              <a:buNone/>
              <a:defRPr sz="1165"/>
            </a:lvl9pPr>
          </a:lstStyle>
          <a:p>
            <a:pPr lvl="0" fontAlgn="base"/>
            <a:r>
              <a:rPr lang="en-US" sz="1865"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9425" y="532765"/>
            <a:ext cx="4586074" cy="1864678"/>
          </a:xfrm>
        </p:spPr>
        <p:txBody>
          <a:bodyPr anchor="b"/>
          <a:lstStyle>
            <a:lvl1pPr>
              <a:defRPr sz="3730"/>
            </a:lvl1pPr>
          </a:lstStyle>
          <a:p>
            <a:pPr fontAlgn="base"/>
            <a:r>
              <a:rPr lang="en-US" sz="3730" strike="noStrike" noProof="1" smtClean="0"/>
              <a:t>Click to edit Master title style</a:t>
            </a:r>
            <a:endParaRPr lang="en-US" strike="noStrike" noProof="1" dirty="0"/>
          </a:p>
        </p:txBody>
      </p:sp>
      <p:sp>
        <p:nvSpPr>
          <p:cNvPr id="3" name="Picture Placeholder 2"/>
          <p:cNvSpPr>
            <a:spLocks noGrp="1" noChangeAspect="1"/>
          </p:cNvSpPr>
          <p:nvPr>
            <p:ph type="pic" idx="1"/>
          </p:nvPr>
        </p:nvSpPr>
        <p:spPr>
          <a:xfrm>
            <a:off x="6045028" y="1150625"/>
            <a:ext cx="7198489" cy="5679127"/>
          </a:xfrm>
        </p:spPr>
        <p:txBody>
          <a:bodyPr vert="horz" wrap="square" lIns="91440" tIns="45720" rIns="91440" bIns="45720" numCol="1" rtlCol="0" anchor="t" anchorCtr="0" compatLnSpc="1">
            <a:normAutofit/>
          </a:bodyPr>
          <a:lstStyle>
            <a:lvl1pPr marL="0" indent="0">
              <a:buNone/>
              <a:defRPr sz="3730"/>
            </a:lvl1pPr>
            <a:lvl2pPr marL="532765" indent="0">
              <a:buNone/>
              <a:defRPr sz="3265"/>
            </a:lvl2pPr>
            <a:lvl3pPr marL="1065530" indent="0">
              <a:buNone/>
              <a:defRPr sz="2795"/>
            </a:lvl3pPr>
            <a:lvl4pPr marL="1598295" indent="0">
              <a:buNone/>
              <a:defRPr sz="2330"/>
            </a:lvl4pPr>
            <a:lvl5pPr marL="2131060" indent="0">
              <a:buNone/>
              <a:defRPr sz="2330"/>
            </a:lvl5pPr>
            <a:lvl6pPr marL="2663825" indent="0">
              <a:buNone/>
              <a:defRPr sz="2330"/>
            </a:lvl6pPr>
            <a:lvl7pPr marL="3196590" indent="0">
              <a:buNone/>
              <a:defRPr sz="2330"/>
            </a:lvl7pPr>
            <a:lvl8pPr marL="3729355" indent="0">
              <a:buNone/>
              <a:defRPr sz="2330"/>
            </a:lvl8pPr>
            <a:lvl9pPr marL="4262120" indent="0">
              <a:buNone/>
              <a:defRPr sz="2330"/>
            </a:lvl9pPr>
          </a:lstStyle>
          <a:p>
            <a:pPr marL="0" marR="0" lvl="0" indent="0" algn="l" defTabSz="1065530" rtl="0" eaLnBrk="0" fontAlgn="base" latinLnBrk="0" hangingPunct="0">
              <a:lnSpc>
                <a:spcPct val="90000"/>
              </a:lnSpc>
              <a:spcBef>
                <a:spcPts val="1165"/>
              </a:spcBef>
              <a:spcAft>
                <a:spcPct val="0"/>
              </a:spcAft>
              <a:buClrTx/>
              <a:buSzTx/>
              <a:buFont typeface="Arial" panose="020B0604020202020204" pitchFamily="34" charset="0"/>
              <a:buNone/>
              <a:defRPr/>
            </a:pPr>
            <a:r>
              <a:rPr kumimoji="0" lang="en-US" sz="373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73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979425" y="2397442"/>
            <a:ext cx="4586074" cy="4441559"/>
          </a:xfrm>
        </p:spPr>
        <p:txBody>
          <a:bodyPr/>
          <a:lstStyle>
            <a:lvl1pPr marL="0" indent="0">
              <a:buNone/>
              <a:defRPr sz="1865"/>
            </a:lvl1pPr>
            <a:lvl2pPr marL="532765" indent="0">
              <a:buNone/>
              <a:defRPr sz="1630"/>
            </a:lvl2pPr>
            <a:lvl3pPr marL="1065530" indent="0">
              <a:buNone/>
              <a:defRPr sz="1400"/>
            </a:lvl3pPr>
            <a:lvl4pPr marL="1598295" indent="0">
              <a:buNone/>
              <a:defRPr sz="1165"/>
            </a:lvl4pPr>
            <a:lvl5pPr marL="2131060" indent="0">
              <a:buNone/>
              <a:defRPr sz="1165"/>
            </a:lvl5pPr>
            <a:lvl6pPr marL="2663825" indent="0">
              <a:buNone/>
              <a:defRPr sz="1165"/>
            </a:lvl6pPr>
            <a:lvl7pPr marL="3196590" indent="0">
              <a:buNone/>
              <a:defRPr sz="1165"/>
            </a:lvl7pPr>
            <a:lvl8pPr marL="3729355" indent="0">
              <a:buNone/>
              <a:defRPr sz="1165"/>
            </a:lvl8pPr>
            <a:lvl9pPr marL="4262120" indent="0">
              <a:buNone/>
              <a:defRPr sz="1165"/>
            </a:lvl9pPr>
          </a:lstStyle>
          <a:p>
            <a:pPr lvl="0" fontAlgn="base"/>
            <a:r>
              <a:rPr lang="en-US" sz="1865"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2"/>
          </p:nvPr>
        </p:nvSpPr>
        <p:spPr/>
        <p:txBody>
          <a:bodyPr/>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C3E6"/>
        </a:solidFill>
        <a:effectLst/>
      </p:bgPr>
    </p:bg>
    <p:spTree>
      <p:nvGrpSpPr>
        <p:cNvPr id="1" name=""/>
        <p:cNvGrpSpPr/>
        <p:nvPr/>
      </p:nvGrpSpPr>
      <p:grpSpPr/>
      <p:sp>
        <p:nvSpPr>
          <p:cNvPr id="1026" name="Title Placeholder 1"/>
          <p:cNvSpPr>
            <a:spLocks noGrp="1"/>
          </p:cNvSpPr>
          <p:nvPr>
            <p:ph type="title"/>
          </p:nvPr>
        </p:nvSpPr>
        <p:spPr>
          <a:xfrm>
            <a:off x="977900" y="425450"/>
            <a:ext cx="12263438" cy="1544638"/>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7" name="Text Placeholder 2"/>
          <p:cNvSpPr>
            <a:spLocks noGrp="1"/>
          </p:cNvSpPr>
          <p:nvPr>
            <p:ph type="body"/>
          </p:nvPr>
        </p:nvSpPr>
        <p:spPr>
          <a:xfrm>
            <a:off x="977900" y="2127250"/>
            <a:ext cx="12263438" cy="5070475"/>
          </a:xfrm>
          <a:prstGeom prst="rect">
            <a:avLst/>
          </a:prstGeom>
          <a:noFill/>
          <a:ln w="9525">
            <a:noFill/>
          </a:ln>
        </p:spPr>
        <p:txBody>
          <a:bodyPr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4" name="Date Placeholder 3"/>
          <p:cNvSpPr>
            <a:spLocks noGrp="1"/>
          </p:cNvSpPr>
          <p:nvPr>
            <p:ph type="dt" sz="half" idx="2"/>
          </p:nvPr>
        </p:nvSpPr>
        <p:spPr>
          <a:xfrm>
            <a:off x="977900" y="7407275"/>
            <a:ext cx="3198813" cy="425450"/>
          </a:xfrm>
          <a:prstGeom prst="rect">
            <a:avLst/>
          </a:prstGeom>
        </p:spPr>
        <p:txBody>
          <a:bodyPr vert="horz" lIns="91440" tIns="45720" rIns="91440" bIns="45720" rtlCol="0" anchor="ctr"/>
          <a:lstStyle>
            <a:lvl1pPr algn="l">
              <a:defRPr sz="14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832E2ED-8904-4495-98D1-497651C86E8F}" type="datetime1">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fld>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3"/>
          </p:nvPr>
        </p:nvSpPr>
        <p:spPr>
          <a:xfrm>
            <a:off x="4710113" y="7407275"/>
            <a:ext cx="4799013" cy="425450"/>
          </a:xfrm>
          <a:prstGeom prst="rect">
            <a:avLst/>
          </a:prstGeom>
        </p:spPr>
        <p:txBody>
          <a:bodyPr vert="horz" lIns="91440" tIns="45720" rIns="91440" bIns="45720" rtlCol="0" anchor="ctr"/>
          <a:lstStyle>
            <a:lvl1pPr algn="ctr">
              <a:defRPr sz="14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rPr>
              <a:t>1</a:t>
            </a:r>
            <a:endParaRPr kumimoji="0" lang="en-IN" altLang="en-US" sz="14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4"/>
          </p:nvPr>
        </p:nvSpPr>
        <p:spPr>
          <a:xfrm>
            <a:off x="10042525" y="7407275"/>
            <a:ext cx="3198813" cy="425450"/>
          </a:xfrm>
          <a:prstGeom prst="rect">
            <a:avLst/>
          </a:prstGeom>
        </p:spPr>
        <p:txBody>
          <a:bodyPr vert="horz" wrap="square" lIns="91440" tIns="45720" rIns="91440" bIns="45720" numCol="1" anchor="ctr" anchorCtr="0" compatLnSpc="1"/>
          <a:lstStyle>
            <a:lvl1pPr algn="r">
              <a:defRPr sz="1300">
                <a:solidFill>
                  <a:srgbClr val="898989"/>
                </a:solidFill>
              </a:defRPr>
            </a:lvl1pPr>
          </a:lstStyle>
          <a:p>
            <a:pPr lvl="0" fontAlgn="base">
              <a:buNone/>
            </a:pPr>
            <a:fld id="{9A0DB2DC-4C9A-4742-B13C-FB6460FD3503}" type="slidenum">
              <a:rPr lang="en-IN" altLang="en-US" strike="noStrike" noProof="1" dirty="0">
                <a:latin typeface="Calibri" panose="020F0502020204030204" pitchFamily="34" charset="0"/>
                <a:ea typeface="+mn-ea"/>
                <a:cs typeface="+mn-cs"/>
              </a:rPr>
            </a:fld>
            <a:endParaRPr lang="en-I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065530" rtl="0" eaLnBrk="0" fontAlgn="base" hangingPunct="0">
        <a:lnSpc>
          <a:spcPct val="90000"/>
        </a:lnSpc>
        <a:spcBef>
          <a:spcPct val="0"/>
        </a:spcBef>
        <a:spcAft>
          <a:spcPct val="0"/>
        </a:spcAft>
        <a:defRPr sz="5100" kern="1200">
          <a:solidFill>
            <a:schemeClr val="tx1"/>
          </a:solidFill>
          <a:latin typeface="+mj-lt"/>
          <a:ea typeface="+mj-ea"/>
          <a:cs typeface="+mj-cs"/>
        </a:defRPr>
      </a:lvl1pPr>
      <a:lvl2pPr algn="l" defTabSz="1065530" rtl="0" eaLnBrk="0" fontAlgn="base" hangingPunct="0">
        <a:lnSpc>
          <a:spcPct val="90000"/>
        </a:lnSpc>
        <a:spcBef>
          <a:spcPct val="0"/>
        </a:spcBef>
        <a:spcAft>
          <a:spcPct val="0"/>
        </a:spcAft>
        <a:defRPr sz="5100">
          <a:solidFill>
            <a:schemeClr val="tx1"/>
          </a:solidFill>
          <a:latin typeface="Calibri Light" panose="020F0302020204030204" pitchFamily="34" charset="0"/>
        </a:defRPr>
      </a:lvl2pPr>
      <a:lvl3pPr algn="l" defTabSz="1065530" rtl="0" eaLnBrk="0" fontAlgn="base" hangingPunct="0">
        <a:lnSpc>
          <a:spcPct val="90000"/>
        </a:lnSpc>
        <a:spcBef>
          <a:spcPct val="0"/>
        </a:spcBef>
        <a:spcAft>
          <a:spcPct val="0"/>
        </a:spcAft>
        <a:defRPr sz="5100">
          <a:solidFill>
            <a:schemeClr val="tx1"/>
          </a:solidFill>
          <a:latin typeface="Calibri Light" panose="020F0302020204030204" pitchFamily="34" charset="0"/>
        </a:defRPr>
      </a:lvl3pPr>
      <a:lvl4pPr algn="l" defTabSz="1065530" rtl="0" eaLnBrk="0" fontAlgn="base" hangingPunct="0">
        <a:lnSpc>
          <a:spcPct val="90000"/>
        </a:lnSpc>
        <a:spcBef>
          <a:spcPct val="0"/>
        </a:spcBef>
        <a:spcAft>
          <a:spcPct val="0"/>
        </a:spcAft>
        <a:defRPr sz="5100">
          <a:solidFill>
            <a:schemeClr val="tx1"/>
          </a:solidFill>
          <a:latin typeface="Calibri Light" panose="020F0302020204030204" pitchFamily="34" charset="0"/>
        </a:defRPr>
      </a:lvl4pPr>
      <a:lvl5pPr algn="l" defTabSz="1065530" rtl="0" eaLnBrk="0" fontAlgn="base" hangingPunct="0">
        <a:lnSpc>
          <a:spcPct val="90000"/>
        </a:lnSpc>
        <a:spcBef>
          <a:spcPct val="0"/>
        </a:spcBef>
        <a:spcAft>
          <a:spcPct val="0"/>
        </a:spcAft>
        <a:defRPr sz="5100">
          <a:solidFill>
            <a:schemeClr val="tx1"/>
          </a:solidFill>
          <a:latin typeface="Calibri Light" panose="020F0302020204030204" pitchFamily="34" charset="0"/>
        </a:defRPr>
      </a:lvl5pPr>
      <a:lvl6pPr marL="457200" algn="l" defTabSz="1065530" rtl="0" fontAlgn="base">
        <a:lnSpc>
          <a:spcPct val="90000"/>
        </a:lnSpc>
        <a:spcBef>
          <a:spcPct val="0"/>
        </a:spcBef>
        <a:spcAft>
          <a:spcPct val="0"/>
        </a:spcAft>
        <a:defRPr sz="5100">
          <a:solidFill>
            <a:schemeClr val="tx1"/>
          </a:solidFill>
          <a:latin typeface="Calibri Light" panose="020F0302020204030204" pitchFamily="34" charset="0"/>
        </a:defRPr>
      </a:lvl6pPr>
      <a:lvl7pPr marL="914400" algn="l" defTabSz="1065530" rtl="0" fontAlgn="base">
        <a:lnSpc>
          <a:spcPct val="90000"/>
        </a:lnSpc>
        <a:spcBef>
          <a:spcPct val="0"/>
        </a:spcBef>
        <a:spcAft>
          <a:spcPct val="0"/>
        </a:spcAft>
        <a:defRPr sz="5100">
          <a:solidFill>
            <a:schemeClr val="tx1"/>
          </a:solidFill>
          <a:latin typeface="Calibri Light" panose="020F0302020204030204" pitchFamily="34" charset="0"/>
        </a:defRPr>
      </a:lvl7pPr>
      <a:lvl8pPr marL="1371600" algn="l" defTabSz="1065530" rtl="0" fontAlgn="base">
        <a:lnSpc>
          <a:spcPct val="90000"/>
        </a:lnSpc>
        <a:spcBef>
          <a:spcPct val="0"/>
        </a:spcBef>
        <a:spcAft>
          <a:spcPct val="0"/>
        </a:spcAft>
        <a:defRPr sz="5100">
          <a:solidFill>
            <a:schemeClr val="tx1"/>
          </a:solidFill>
          <a:latin typeface="Calibri Light" panose="020F0302020204030204" pitchFamily="34" charset="0"/>
        </a:defRPr>
      </a:lvl8pPr>
      <a:lvl9pPr marL="1828800" algn="l" defTabSz="1065530" rtl="0" fontAlgn="base">
        <a:lnSpc>
          <a:spcPct val="90000"/>
        </a:lnSpc>
        <a:spcBef>
          <a:spcPct val="0"/>
        </a:spcBef>
        <a:spcAft>
          <a:spcPct val="0"/>
        </a:spcAft>
        <a:defRPr sz="5100">
          <a:solidFill>
            <a:schemeClr val="tx1"/>
          </a:solidFill>
          <a:latin typeface="Calibri Light" panose="020F0302020204030204" pitchFamily="34" charset="0"/>
        </a:defRPr>
      </a:lvl9pPr>
    </p:titleStyle>
    <p:bodyStyle>
      <a:lvl1pPr marL="265430" indent="-265430" algn="l" defTabSz="1065530" rtl="0" eaLnBrk="0" fontAlgn="base" hangingPunct="0">
        <a:lnSpc>
          <a:spcPct val="90000"/>
        </a:lnSpc>
        <a:spcBef>
          <a:spcPts val="1165"/>
        </a:spcBef>
        <a:spcAft>
          <a:spcPct val="0"/>
        </a:spcAft>
        <a:buFont typeface="Arial" panose="020B0604020202020204" pitchFamily="34" charset="0"/>
        <a:buChar char="•"/>
        <a:defRPr sz="3200" kern="1200">
          <a:solidFill>
            <a:schemeClr val="tx1"/>
          </a:solidFill>
          <a:latin typeface="+mn-lt"/>
          <a:ea typeface="+mn-ea"/>
          <a:cs typeface="+mn-cs"/>
        </a:defRPr>
      </a:lvl1pPr>
      <a:lvl2pPr marL="798830" indent="-265430" algn="l" defTabSz="1065530" rtl="0" eaLnBrk="0" fontAlgn="base" hangingPunct="0">
        <a:lnSpc>
          <a:spcPct val="90000"/>
        </a:lnSpc>
        <a:spcBef>
          <a:spcPts val="590"/>
        </a:spcBef>
        <a:spcAft>
          <a:spcPct val="0"/>
        </a:spcAft>
        <a:buFont typeface="Arial" panose="020B0604020202020204" pitchFamily="34" charset="0"/>
        <a:buChar char="•"/>
        <a:defRPr sz="2700" kern="1200">
          <a:solidFill>
            <a:schemeClr val="tx1"/>
          </a:solidFill>
          <a:latin typeface="+mn-lt"/>
          <a:ea typeface="+mn-ea"/>
          <a:cs typeface="+mn-cs"/>
        </a:defRPr>
      </a:lvl2pPr>
      <a:lvl3pPr marL="1332230" indent="-265430" algn="l" defTabSz="1065530" rtl="0" eaLnBrk="0" fontAlgn="base" hangingPunct="0">
        <a:lnSpc>
          <a:spcPct val="90000"/>
        </a:lnSpc>
        <a:spcBef>
          <a:spcPts val="590"/>
        </a:spcBef>
        <a:spcAft>
          <a:spcPct val="0"/>
        </a:spcAft>
        <a:buFont typeface="Arial" panose="020B0604020202020204" pitchFamily="34" charset="0"/>
        <a:buChar char="•"/>
        <a:defRPr sz="2300" kern="1200">
          <a:solidFill>
            <a:schemeClr val="tx1"/>
          </a:solidFill>
          <a:latin typeface="+mn-lt"/>
          <a:ea typeface="+mn-ea"/>
          <a:cs typeface="+mn-cs"/>
        </a:defRPr>
      </a:lvl3pPr>
      <a:lvl4pPr marL="1863725" indent="-265430" algn="l" defTabSz="1065530" rtl="0" eaLnBrk="0" fontAlgn="base" hangingPunct="0">
        <a:lnSpc>
          <a:spcPct val="90000"/>
        </a:lnSpc>
        <a:spcBef>
          <a:spcPts val="590"/>
        </a:spcBef>
        <a:spcAft>
          <a:spcPct val="0"/>
        </a:spcAft>
        <a:buFont typeface="Arial" panose="020B0604020202020204" pitchFamily="34" charset="0"/>
        <a:buChar char="•"/>
        <a:defRPr sz="2000" kern="1200">
          <a:solidFill>
            <a:schemeClr val="tx1"/>
          </a:solidFill>
          <a:latin typeface="+mn-lt"/>
          <a:ea typeface="+mn-ea"/>
          <a:cs typeface="+mn-cs"/>
        </a:defRPr>
      </a:lvl4pPr>
      <a:lvl5pPr marL="2397125" indent="-265430" algn="l" defTabSz="1065530" rtl="0" eaLnBrk="0" fontAlgn="base" hangingPunct="0">
        <a:lnSpc>
          <a:spcPct val="90000"/>
        </a:lnSpc>
        <a:spcBef>
          <a:spcPts val="590"/>
        </a:spcBef>
        <a:spcAft>
          <a:spcPct val="0"/>
        </a:spcAft>
        <a:buFont typeface="Arial" panose="020B0604020202020204" pitchFamily="34" charset="0"/>
        <a:buChar char="•"/>
        <a:defRPr sz="2000" kern="1200">
          <a:solidFill>
            <a:schemeClr val="tx1"/>
          </a:solidFill>
          <a:latin typeface="+mn-lt"/>
          <a:ea typeface="+mn-ea"/>
          <a:cs typeface="+mn-cs"/>
        </a:defRPr>
      </a:lvl5pPr>
      <a:lvl6pPr marL="2930525" indent="-266700" algn="l" defTabSz="106553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6pPr>
      <a:lvl7pPr marL="3463290" indent="-266700" algn="l" defTabSz="106553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7pPr>
      <a:lvl8pPr marL="3996055" indent="-266700" algn="l" defTabSz="106553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8pPr>
      <a:lvl9pPr marL="4528820" indent="-266700" algn="l" defTabSz="1065530" rtl="0" eaLnBrk="1" latinLnBrk="0" hangingPunct="1">
        <a:lnSpc>
          <a:spcPct val="90000"/>
        </a:lnSpc>
        <a:spcBef>
          <a:spcPts val="58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65530" rtl="0" eaLnBrk="1" latinLnBrk="0" hangingPunct="1">
        <a:defRPr sz="2100" kern="1200">
          <a:solidFill>
            <a:schemeClr val="tx1"/>
          </a:solidFill>
          <a:latin typeface="+mn-lt"/>
          <a:ea typeface="+mn-ea"/>
          <a:cs typeface="+mn-cs"/>
        </a:defRPr>
      </a:lvl1pPr>
      <a:lvl2pPr marL="532765" algn="l" defTabSz="1065530" rtl="0" eaLnBrk="1" latinLnBrk="0" hangingPunct="1">
        <a:defRPr sz="2100" kern="1200">
          <a:solidFill>
            <a:schemeClr val="tx1"/>
          </a:solidFill>
          <a:latin typeface="+mn-lt"/>
          <a:ea typeface="+mn-ea"/>
          <a:cs typeface="+mn-cs"/>
        </a:defRPr>
      </a:lvl2pPr>
      <a:lvl3pPr marL="1065530" algn="l" defTabSz="1065530" rtl="0" eaLnBrk="1" latinLnBrk="0" hangingPunct="1">
        <a:defRPr sz="2100" kern="1200">
          <a:solidFill>
            <a:schemeClr val="tx1"/>
          </a:solidFill>
          <a:latin typeface="+mn-lt"/>
          <a:ea typeface="+mn-ea"/>
          <a:cs typeface="+mn-cs"/>
        </a:defRPr>
      </a:lvl3pPr>
      <a:lvl4pPr marL="1598295" algn="l" defTabSz="1065530" rtl="0" eaLnBrk="1" latinLnBrk="0" hangingPunct="1">
        <a:defRPr sz="2100" kern="1200">
          <a:solidFill>
            <a:schemeClr val="tx1"/>
          </a:solidFill>
          <a:latin typeface="+mn-lt"/>
          <a:ea typeface="+mn-ea"/>
          <a:cs typeface="+mn-cs"/>
        </a:defRPr>
      </a:lvl4pPr>
      <a:lvl5pPr marL="2131060" algn="l" defTabSz="1065530" rtl="0" eaLnBrk="1" latinLnBrk="0" hangingPunct="1">
        <a:defRPr sz="2100" kern="1200">
          <a:solidFill>
            <a:schemeClr val="tx1"/>
          </a:solidFill>
          <a:latin typeface="+mn-lt"/>
          <a:ea typeface="+mn-ea"/>
          <a:cs typeface="+mn-cs"/>
        </a:defRPr>
      </a:lvl5pPr>
      <a:lvl6pPr marL="2663825" algn="l" defTabSz="1065530" rtl="0" eaLnBrk="1" latinLnBrk="0" hangingPunct="1">
        <a:defRPr sz="2100" kern="1200">
          <a:solidFill>
            <a:schemeClr val="tx1"/>
          </a:solidFill>
          <a:latin typeface="+mn-lt"/>
          <a:ea typeface="+mn-ea"/>
          <a:cs typeface="+mn-cs"/>
        </a:defRPr>
      </a:lvl6pPr>
      <a:lvl7pPr marL="3196590" algn="l" defTabSz="1065530" rtl="0" eaLnBrk="1" latinLnBrk="0" hangingPunct="1">
        <a:defRPr sz="2100" kern="1200">
          <a:solidFill>
            <a:schemeClr val="tx1"/>
          </a:solidFill>
          <a:latin typeface="+mn-lt"/>
          <a:ea typeface="+mn-ea"/>
          <a:cs typeface="+mn-cs"/>
        </a:defRPr>
      </a:lvl7pPr>
      <a:lvl8pPr marL="3729355" algn="l" defTabSz="1065530" rtl="0" eaLnBrk="1" latinLnBrk="0" hangingPunct="1">
        <a:defRPr sz="2100" kern="1200">
          <a:solidFill>
            <a:schemeClr val="tx1"/>
          </a:solidFill>
          <a:latin typeface="+mn-lt"/>
          <a:ea typeface="+mn-ea"/>
          <a:cs typeface="+mn-cs"/>
        </a:defRPr>
      </a:lvl8pPr>
      <a:lvl9pPr marL="4262120" algn="l" defTabSz="106553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6585" y="954084"/>
            <a:ext cx="12665075" cy="1544641"/>
          </a:xfrm>
        </p:spPr>
        <p:txBody>
          <a:bodyPr vert="horz" wrap="square" lIns="91440" tIns="45720" rIns="91440" bIns="45720" numCol="1" rtlCol="0" anchor="ctr" anchorCtr="0" compatLnSpc="1">
            <a:normAutofit/>
          </a:bodyPr>
          <a:lstStyle/>
          <a:p>
            <a:pPr marL="0" marR="0" lvl="0" indent="0" algn="ctr" defTabSz="1065530" rtl="0" eaLnBrk="1" fontAlgn="auto" latinLnBrk="0" hangingPunct="1">
              <a:lnSpc>
                <a:spcPct val="90000"/>
              </a:lnSpc>
              <a:spcBef>
                <a:spcPct val="0"/>
              </a:spcBef>
              <a:spcAft>
                <a:spcPts val="0"/>
              </a:spcAft>
              <a:buClrTx/>
              <a:buSzTx/>
              <a:buFontTx/>
              <a:buNone/>
              <a:defRPr/>
            </a:pPr>
            <a:r>
              <a:rPr kumimoji="0" lang="en-US" sz="5400" b="1" i="1" u="none" strike="noStrike" kern="1200" cap="none" spc="0" normalizeH="0" baseline="0" noProof="1">
                <a:solidFill>
                  <a:schemeClr val="tx1"/>
                </a:solidFill>
                <a:effectLst>
                  <a:glow rad="139700">
                    <a:schemeClr val="accent4">
                      <a:satMod val="175000"/>
                      <a:alpha val="40000"/>
                    </a:schemeClr>
                  </a:glow>
                  <a:outerShdw blurRad="38100" dist="19050" dir="2700000" algn="tl" rotWithShape="0">
                    <a:schemeClr val="dk1">
                      <a:alpha val="40000"/>
                    </a:schemeClr>
                  </a:outerShdw>
                </a:effectLst>
                <a:uLnTx/>
                <a:uFillTx/>
                <a:latin typeface="Bookman Old Style" panose="02050604050505020204" pitchFamily="18" charset="0"/>
                <a:ea typeface="+mj-ea"/>
                <a:cs typeface="Bookman Old Style" panose="02050604050505020204" pitchFamily="18" charset="0"/>
              </a:rPr>
              <a:t>  </a:t>
            </a:r>
            <a:r>
              <a:rPr kumimoji="0" lang="en-US" sz="8800" b="1" i="1" u="none" strike="noStrike" kern="1200" cap="none" spc="0" normalizeH="0" baseline="0" noProof="1">
                <a:solidFill>
                  <a:schemeClr val="tx1"/>
                </a:solidFill>
                <a:effectLst>
                  <a:glow rad="139700">
                    <a:schemeClr val="accent4">
                      <a:satMod val="175000"/>
                      <a:alpha val="40000"/>
                    </a:schemeClr>
                  </a:glow>
                  <a:outerShdw blurRad="38100" dist="19050" dir="2700000" algn="tl" rotWithShape="0">
                    <a:schemeClr val="dk1">
                      <a:alpha val="40000"/>
                    </a:schemeClr>
                  </a:outerShdw>
                </a:effectLst>
                <a:uLnTx/>
                <a:uFillTx/>
                <a:latin typeface="Bookman Old Style" panose="02050604050505020204" pitchFamily="18" charset="0"/>
                <a:ea typeface="+mj-ea"/>
                <a:cs typeface="Bookman Old Style" panose="02050604050505020204" pitchFamily="18" charset="0"/>
              </a:rPr>
              <a:t>Welcome</a:t>
            </a:r>
            <a:endParaRPr kumimoji="0" lang="en-IN" sz="8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a:spLocks noGrp="1"/>
          </p:cNvSpPr>
          <p:nvPr>
            <p:ph idx="1"/>
          </p:nvPr>
        </p:nvSpPr>
        <p:spPr>
          <a:xfrm>
            <a:off x="1381125" y="2581275"/>
            <a:ext cx="10233025" cy="4022725"/>
          </a:xfrm>
        </p:spPr>
        <p:txBody>
          <a:bodyPr vert="horz" wrap="square" lIns="91440" tIns="45720" rIns="91440" bIns="45720" numCol="1" rtlCol="0" anchor="t" anchorCtr="0" compatLnSpc="1">
            <a:normAutofit/>
          </a:bodyPr>
          <a:lstStyle/>
          <a:p>
            <a:pPr marL="0" marR="0" lvl="0" indent="0" algn="ctr" defTabSz="1065530" rtl="0" eaLnBrk="1" fontAlgn="auto" latinLnBrk="0" hangingPunct="1">
              <a:lnSpc>
                <a:spcPct val="90000"/>
              </a:lnSpc>
              <a:spcBef>
                <a:spcPts val="1165"/>
              </a:spcBef>
              <a:spcAft>
                <a:spcPts val="0"/>
              </a:spcAft>
              <a:buClrTx/>
              <a:buSzTx/>
              <a:buFont typeface="Arial" panose="020B0604020202020204" pitchFamily="34" charset="0"/>
              <a:buNone/>
              <a:defRPr/>
            </a:pPr>
            <a:r>
              <a:rPr kumimoji="0" lang="en-US" sz="4800" b="1" i="1" u="none" strike="noStrike" kern="1200" cap="none" spc="0" normalizeH="0" baseline="0" noProof="1">
                <a:solidFill>
                  <a:schemeClr val="tx1"/>
                </a:solidFill>
                <a:effectLst>
                  <a:glow rad="139700">
                    <a:schemeClr val="accent4">
                      <a:satMod val="175000"/>
                      <a:alpha val="40000"/>
                    </a:schemeClr>
                  </a:glow>
                  <a:outerShdw blurRad="38100" dist="19050" dir="2700000" algn="tl" rotWithShape="0">
                    <a:schemeClr val="dk1">
                      <a:alpha val="40000"/>
                    </a:schemeClr>
                  </a:outerShdw>
                </a:effectLst>
                <a:uLnTx/>
                <a:uFillTx/>
                <a:latin typeface="Bookman Old Style" panose="02050604050505020204" pitchFamily="18" charset="0"/>
                <a:ea typeface="+mn-ea"/>
                <a:cs typeface="Bookman Old Style" panose="02050604050505020204" pitchFamily="18" charset="0"/>
              </a:rPr>
              <a:t>Presentation on Schemes of                  Directorate of Social Welfare </a:t>
            </a:r>
            <a:endParaRPr kumimoji="0" lang="en-US" sz="4800" b="1" i="1" u="none" strike="noStrike" kern="1200" cap="none" spc="0" normalizeH="0" baseline="0" noProof="1">
              <a:solidFill>
                <a:schemeClr val="tx1"/>
              </a:solidFill>
              <a:effectLst>
                <a:glow rad="139700">
                  <a:schemeClr val="accent4">
                    <a:satMod val="175000"/>
                    <a:alpha val="40000"/>
                  </a:schemeClr>
                </a:glow>
                <a:outerShdw blurRad="38100" dist="19050" dir="2700000" algn="tl" rotWithShape="0">
                  <a:schemeClr val="dk1">
                    <a:alpha val="40000"/>
                  </a:schemeClr>
                </a:outerShdw>
              </a:effectLst>
              <a:uLnTx/>
              <a:uFillTx/>
              <a:latin typeface="Bookman Old Style" panose="02050604050505020204" pitchFamily="18" charset="0"/>
              <a:ea typeface="+mn-ea"/>
              <a:cs typeface="Bookman Old Style" panose="02050604050505020204" pitchFamily="18" charset="0"/>
            </a:endParaRPr>
          </a:p>
          <a:p>
            <a:pPr marL="0" marR="0" lvl="0" indent="0" algn="ctr" defTabSz="1065530" rtl="0" eaLnBrk="1" fontAlgn="auto" latinLnBrk="0" hangingPunct="1">
              <a:lnSpc>
                <a:spcPct val="90000"/>
              </a:lnSpc>
              <a:spcBef>
                <a:spcPts val="1165"/>
              </a:spcBef>
              <a:spcAft>
                <a:spcPts val="0"/>
              </a:spcAft>
              <a:buClrTx/>
              <a:buSzTx/>
              <a:buFont typeface="Arial" panose="020B0604020202020204" pitchFamily="34" charset="0"/>
              <a:buNone/>
              <a:defRPr/>
            </a:pPr>
            <a:endParaRPr kumimoji="0" lang="en-US" sz="4800" b="1" i="1" u="none" strike="noStrike" kern="1200" cap="none" spc="0" normalizeH="0" baseline="0" noProof="1">
              <a:solidFill>
                <a:schemeClr val="tx1"/>
              </a:solidFill>
              <a:effectLst>
                <a:glow rad="139700">
                  <a:schemeClr val="accent4">
                    <a:satMod val="175000"/>
                    <a:alpha val="40000"/>
                  </a:schemeClr>
                </a:glow>
                <a:outerShdw blurRad="38100" dist="19050" dir="2700000" algn="tl" rotWithShape="0">
                  <a:schemeClr val="dk1">
                    <a:alpha val="40000"/>
                  </a:schemeClr>
                </a:outerShdw>
              </a:effectLst>
              <a:uLnTx/>
              <a:uFillTx/>
              <a:latin typeface="Bookman Old Style" panose="02050604050505020204" pitchFamily="18" charset="0"/>
              <a:ea typeface="+mn-ea"/>
              <a:cs typeface="+mn-cs"/>
            </a:endParaRPr>
          </a:p>
          <a:p>
            <a:pPr marL="0" marR="0" lvl="0" indent="0" algn="ctr" defTabSz="1065530" rtl="0" eaLnBrk="1" fontAlgn="auto" latinLnBrk="0" hangingPunct="1">
              <a:lnSpc>
                <a:spcPct val="90000"/>
              </a:lnSpc>
              <a:spcBef>
                <a:spcPts val="1165"/>
              </a:spcBef>
              <a:spcAft>
                <a:spcPts val="0"/>
              </a:spcAft>
              <a:buClrTx/>
              <a:buSzTx/>
              <a:buFont typeface="Arial" panose="020B0604020202020204" pitchFamily="34" charset="0"/>
              <a:buNone/>
              <a:defRPr/>
            </a:pPr>
            <a:endParaRPr kumimoji="0" lang="en-IN"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4099" name="Slide Number Placeholder 3"/>
          <p:cNvSpPr>
            <a:spLocks noGrp="1"/>
          </p:cNvSpPr>
          <p:nvPr>
            <p:ph type="sldNum" sz="quarter" idx="12"/>
          </p:nvPr>
        </p:nvSpPr>
        <p:spPr>
          <a:xfrm>
            <a:off x="4117975" y="7197725"/>
            <a:ext cx="3198813" cy="425450"/>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itle 1"/>
          <p:cNvSpPr>
            <a:spLocks noGrp="1" noChangeArrowheads="1"/>
          </p:cNvSpPr>
          <p:nvPr>
            <p:ph type="title"/>
          </p:nvPr>
        </p:nvSpPr>
        <p:spPr>
          <a:xfrm>
            <a:off x="142875" y="0"/>
            <a:ext cx="13604875" cy="1028700"/>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4545"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6.Ummid </a:t>
            </a:r>
            <a:br>
              <a:rPr kumimoji="0" lang="en-US" altLang="zh-CN" sz="4545"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No.83/6/06/SDB Dated 25/07/2006</a:t>
            </a:r>
            <a:endParaRPr kumimoji="0" lang="en-IN" altLang="en-US"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330200" y="1171575"/>
          <a:ext cx="13417550" cy="6540500"/>
        </p:xfrm>
        <a:graphic>
          <a:graphicData uri="http://schemas.openxmlformats.org/drawingml/2006/table">
            <a:tbl>
              <a:tblPr firstRow="1" bandRow="1">
                <a:tableStyleId>{5940675A-B579-460E-94D1-54222C63F5DA}</a:tableStyleId>
              </a:tblPr>
              <a:tblGrid>
                <a:gridCol w="1701717"/>
                <a:gridCol w="2898232"/>
                <a:gridCol w="3499048"/>
                <a:gridCol w="2286044"/>
                <a:gridCol w="1225309"/>
                <a:gridCol w="1807201"/>
              </a:tblGrid>
              <a:tr h="609809">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39" marR="91439" marT="45715" marB="45715"/>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39" marR="91439" marT="45715" marB="45715"/>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39" marR="91439" marT="45715" marB="45715"/>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39" marR="91439" marT="45715" marB="45715"/>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595729">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NGOs/ Trust/Village</a:t>
                      </a:r>
                      <a:r>
                        <a:rPr lang="en-US" sz="1600" baseline="0" dirty="0" smtClean="0">
                          <a:solidFill>
                            <a:schemeClr val="tx1"/>
                          </a:solidFill>
                          <a:latin typeface="Times New Roman" panose="02020603050405020304" pitchFamily="18" charset="0"/>
                          <a:cs typeface="Times New Roman" panose="02020603050405020304" pitchFamily="18" charset="0"/>
                        </a:rPr>
                        <a:t> Panchayat/</a:t>
                      </a:r>
                      <a:r>
                        <a:rPr lang="en-US" sz="1600" baseline="0" dirty="0" err="1" smtClean="0">
                          <a:solidFill>
                            <a:schemeClr val="tx1"/>
                          </a:solidFill>
                          <a:latin typeface="Times New Roman" panose="02020603050405020304" pitchFamily="18" charset="0"/>
                          <a:cs typeface="Times New Roman" panose="02020603050405020304" pitchFamily="18" charset="0"/>
                        </a:rPr>
                        <a:t>Muncipalties</a:t>
                      </a:r>
                      <a:r>
                        <a:rPr lang="en-US" sz="1600" baseline="0"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Senior Citizens</a:t>
                      </a:r>
                      <a:endParaRPr lang="en-IN" sz="1600" dirty="0">
                        <a:solidFill>
                          <a:schemeClr val="tx1"/>
                        </a:solidFill>
                        <a:latin typeface="Times New Roman" panose="02020603050405020304" pitchFamily="18" charset="0"/>
                        <a:cs typeface="Times New Roman" panose="02020603050405020304" pitchFamily="18" charset="0"/>
                      </a:endParaRPr>
                    </a:p>
                  </a:txBody>
                  <a:tcPr marL="91439" marR="91439" marT="45715" marB="45715"/>
                </a:tc>
                <a:tc>
                  <a:txBody>
                    <a:bodyPr/>
                    <a:lstStyle/>
                    <a:p>
                      <a:pPr algn="just"/>
                      <a:r>
                        <a:rPr lang="en-US" sz="1600" dirty="0" smtClean="0">
                          <a:latin typeface="Times New Roman" panose="02020603050405020304" pitchFamily="18" charset="0"/>
                          <a:cs typeface="Times New Roman" panose="02020603050405020304" pitchFamily="18" charset="0"/>
                        </a:rPr>
                        <a:t>1) To provide their daily required things like hearing and vision testing and supply aids, spectacles and walking aids.</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2) For keeping good physical and mental health "day care center".                                                            3) All the citizens having the age 60 years and above who are resident of Goa for the last 15 years. </a:t>
                      </a:r>
                      <a:endParaRPr lang="en-US" sz="1600" dirty="0" smtClean="0">
                        <a:latin typeface="Times New Roman" panose="02020603050405020304" pitchFamily="18" charset="0"/>
                        <a:cs typeface="Times New Roman" panose="02020603050405020304" pitchFamily="18" charset="0"/>
                      </a:endParaRPr>
                    </a:p>
                    <a:p>
                      <a:r>
                        <a:rPr lang="en-US" sz="1600" b="0" dirty="0" smtClean="0">
                          <a:latin typeface="Times New Roman" panose="02020603050405020304" pitchFamily="18" charset="0"/>
                          <a:cs typeface="Times New Roman" panose="02020603050405020304" pitchFamily="18" charset="0"/>
                        </a:rPr>
                        <a:t>Income should not exceed to Rs. 60000/- per annum.</a:t>
                      </a:r>
                      <a:endParaRPr lang="en-US" sz="1600" b="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39" marR="91439" marT="45715" marB="45715"/>
                </a:tc>
                <a:tc>
                  <a:txBody>
                    <a:bodyPr/>
                    <a:lstStyle/>
                    <a:p>
                      <a:pPr algn="l"/>
                      <a:r>
                        <a:rPr lang="en-IN" sz="1600" dirty="0" smtClean="0">
                          <a:latin typeface="Times New Roman" panose="02020603050405020304" pitchFamily="18" charset="0"/>
                          <a:cs typeface="Times New Roman" panose="02020603050405020304" pitchFamily="18" charset="0"/>
                        </a:rPr>
                        <a:t>Rs.30000/- as installation grants   </a:t>
                      </a:r>
                      <a:endParaRPr lang="en-IN" sz="1600" dirty="0" smtClean="0">
                        <a:latin typeface="Times New Roman" panose="02020603050405020304" pitchFamily="18" charset="0"/>
                        <a:cs typeface="Times New Roman" panose="02020603050405020304" pitchFamily="18" charset="0"/>
                      </a:endParaRPr>
                    </a:p>
                    <a:p>
                      <a:pPr algn="l"/>
                      <a:r>
                        <a:rPr lang="en-IN" sz="1600" b="1" dirty="0" smtClean="0">
                          <a:latin typeface="Times New Roman" panose="02020603050405020304" pitchFamily="18" charset="0"/>
                          <a:cs typeface="Times New Roman" panose="02020603050405020304" pitchFamily="18" charset="0"/>
                        </a:rPr>
                        <a:t>Regular Grants:</a:t>
                      </a:r>
                      <a:endParaRPr lang="en-IN" sz="1600" b="1"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a) Honorarium to attendant Rs.48,000/-</a:t>
                      </a:r>
                      <a:r>
                        <a:rPr lang="en-IN" sz="1600" dirty="0" err="1" smtClean="0">
                          <a:latin typeface="Times New Roman" panose="02020603050405020304" pitchFamily="18" charset="0"/>
                          <a:cs typeface="Times New Roman" panose="02020603050405020304" pitchFamily="18" charset="0"/>
                        </a:rPr>
                        <a:t>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b)News papers/periodicals grants Rs.5000/-p.a.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c) Electricity/water supply charges Rs.12,000/-p.a.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d) Telephone charges Rs.6,000/-p.a.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e) Sweeping/clearing charges Rs.30,000/-p.a.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f) Miscellaneous charges Rs.5,000/-p.a.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g) Providing light refreshment/tea to the members Rs.72,000/-p.a.</a:t>
                      </a:r>
                      <a:endParaRPr lang="en-IN" sz="1600" dirty="0" smtClean="0">
                        <a:latin typeface="Times New Roman" panose="02020603050405020304" pitchFamily="18" charset="0"/>
                        <a:cs typeface="Times New Roman" panose="02020603050405020304" pitchFamily="18" charset="0"/>
                      </a:endParaRPr>
                    </a:p>
                    <a:p>
                      <a:pPr algn="just">
                        <a:lnSpc>
                          <a:spcPct val="150000"/>
                        </a:lnSpc>
                      </a:pPr>
                      <a:r>
                        <a:rPr lang="en-IN" sz="1600" dirty="0" smtClean="0">
                          <a:latin typeface="Times New Roman" panose="02020603050405020304" pitchFamily="18" charset="0"/>
                          <a:cs typeface="Times New Roman" panose="02020603050405020304" pitchFamily="18" charset="0"/>
                        </a:rPr>
                        <a:t>h) Rent of the premises Rs.500/-</a:t>
                      </a:r>
                      <a:r>
                        <a:rPr lang="en-IN" sz="1600" dirty="0" err="1" smtClean="0">
                          <a:latin typeface="Times New Roman" panose="02020603050405020304" pitchFamily="18" charset="0"/>
                          <a:cs typeface="Times New Roman" panose="02020603050405020304" pitchFamily="18" charset="0"/>
                        </a:rPr>
                        <a:t>p.m</a:t>
                      </a:r>
                      <a:endParaRPr lang="en-IN" sz="1600" dirty="0">
                        <a:latin typeface="Times New Roman" panose="02020603050405020304" pitchFamily="18" charset="0"/>
                        <a:cs typeface="Times New Roman" panose="02020603050405020304" pitchFamily="18" charset="0"/>
                      </a:endParaRPr>
                    </a:p>
                  </a:txBody>
                  <a:tcPr marL="91439" marR="91439" marT="45715" marB="45715"/>
                </a:tc>
                <a:tc>
                  <a:txBody>
                    <a:bodyPr/>
                    <a:lstStyle/>
                    <a:p>
                      <a:r>
                        <a:rPr lang="en-US" sz="1600" dirty="0" smtClean="0">
                          <a:latin typeface="Times New Roman" panose="02020603050405020304" pitchFamily="18" charset="0"/>
                          <a:cs typeface="Times New Roman" panose="02020603050405020304" pitchFamily="18" charset="0"/>
                        </a:rPr>
                        <a:t>1) Application in prescribed form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2) N.O.C. from the V.P./ Municipalities &amp; N.O.C from house owners incase it is run by NGO in rented premises.</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4) 3</a:t>
                      </a:r>
                      <a:r>
                        <a:rPr lang="en-US" sz="1600" baseline="0" dirty="0" smtClean="0">
                          <a:latin typeface="Times New Roman" panose="02020603050405020304" pitchFamily="18" charset="0"/>
                          <a:cs typeface="Times New Roman" panose="02020603050405020304" pitchFamily="18" charset="0"/>
                        </a:rPr>
                        <a:t> Years</a:t>
                      </a:r>
                      <a:r>
                        <a:rPr lang="en-US" sz="1600" dirty="0" smtClean="0">
                          <a:latin typeface="Times New Roman" panose="02020603050405020304" pitchFamily="18" charset="0"/>
                          <a:cs typeface="Times New Roman" panose="02020603050405020304" pitchFamily="18" charset="0"/>
                        </a:rPr>
                        <a:t> Audit </a:t>
                      </a:r>
                      <a:r>
                        <a:rPr lang="en-US" sz="1600" baseline="0" dirty="0" smtClean="0">
                          <a:latin typeface="Times New Roman" panose="02020603050405020304" pitchFamily="18" charset="0"/>
                          <a:cs typeface="Times New Roman" panose="02020603050405020304" pitchFamily="18" charset="0"/>
                        </a:rPr>
                        <a:t> &amp; </a:t>
                      </a:r>
                      <a:r>
                        <a:rPr lang="en-US" sz="1600" dirty="0" smtClean="0">
                          <a:latin typeface="Times New Roman" panose="02020603050405020304" pitchFamily="18" charset="0"/>
                          <a:cs typeface="Times New Roman" panose="02020603050405020304" pitchFamily="18" charset="0"/>
                        </a:rPr>
                        <a:t>Annual Report</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6) Copy of Registration Certificate under</a:t>
                      </a:r>
                      <a:r>
                        <a:rPr lang="en-US" sz="1600" baseline="0" dirty="0" smtClean="0">
                          <a:latin typeface="Times New Roman" panose="02020603050405020304" pitchFamily="18" charset="0"/>
                          <a:cs typeface="Times New Roman" panose="02020603050405020304" pitchFamily="18" charset="0"/>
                        </a:rPr>
                        <a:t> Society Act</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7) Memorandum of Associations and Bye Laws.</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8)</a:t>
                      </a:r>
                      <a:r>
                        <a:rPr lang="en-US" sz="1600" dirty="0" err="1" smtClean="0">
                          <a:latin typeface="Times New Roman" panose="02020603050405020304" pitchFamily="18" charset="0"/>
                          <a:cs typeface="Times New Roman" panose="02020603050405020304" pitchFamily="18" charset="0"/>
                        </a:rPr>
                        <a:t>Aadhaar</a:t>
                      </a:r>
                      <a:r>
                        <a:rPr lang="en-US" sz="1600" dirty="0" smtClean="0">
                          <a:latin typeface="Times New Roman" panose="02020603050405020304" pitchFamily="18" charset="0"/>
                          <a:cs typeface="Times New Roman" panose="02020603050405020304" pitchFamily="18" charset="0"/>
                        </a:rPr>
                        <a:t> Card copy</a:t>
                      </a:r>
                      <a:endParaRPr lang="en-US"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39" marR="91439" marT="45715" marB="45715"/>
                </a:tc>
                <a:tc>
                  <a:txBody>
                    <a:bodyPr/>
                    <a:lstStyle/>
                    <a:p>
                      <a:r>
                        <a:rPr lang="en-US" sz="1600" dirty="0" smtClean="0">
                          <a:latin typeface="Times New Roman" panose="02020603050405020304" pitchFamily="18" charset="0"/>
                          <a:cs typeface="Times New Roman" panose="02020603050405020304" pitchFamily="18" charset="0"/>
                        </a:rPr>
                        <a:t> Rs.54.67 Lakhs</a:t>
                      </a:r>
                      <a:endParaRPr lang="en-IN"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39" marR="91439" marT="45715" marB="45715"/>
                </a:tc>
                <a:tc>
                  <a:txBody>
                    <a:bodyPr/>
                    <a:lstStyle/>
                    <a:p>
                      <a:r>
                        <a:rPr lang="en-US" sz="1600" dirty="0" smtClean="0">
                          <a:latin typeface="Times New Roman" panose="02020603050405020304" pitchFamily="18" charset="0"/>
                          <a:cs typeface="Times New Roman" panose="02020603050405020304" pitchFamily="18" charset="0"/>
                        </a:rPr>
                        <a:t>Rs. 55.00 Lakhs</a:t>
                      </a:r>
                      <a:endParaRPr lang="en-US" sz="1600" dirty="0" smtClean="0">
                        <a:latin typeface="Times New Roman" panose="02020603050405020304" pitchFamily="18" charset="0"/>
                        <a:cs typeface="Times New Roman" panose="02020603050405020304" pitchFamily="18" charset="0"/>
                      </a:endParaRPr>
                    </a:p>
                  </a:txBody>
                  <a:tcPr marL="91439" marR="91439" marT="45715" marB="45715"/>
                </a:tc>
              </a:tr>
            </a:tbl>
          </a:graphicData>
        </a:graphic>
      </p:graphicFrame>
      <p:sp>
        <p:nvSpPr>
          <p:cNvPr id="17433" name="Slide Number Placeholder 7"/>
          <p:cNvSpPr>
            <a:spLocks noGrp="1"/>
          </p:cNvSpPr>
          <p:nvPr>
            <p:ph type="sldNum" sz="quarter" idx="12"/>
          </p:nvPr>
        </p:nvSpPr>
        <p:spPr>
          <a:xfrm>
            <a:off x="4267200" y="7569200"/>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1851819" y="931867"/>
            <a:ext cx="10515600" cy="5718175"/>
          </a:xfrm>
          <a:ln>
            <a:miter lim="800000"/>
          </a:ln>
          <a:effectLst/>
          <a:scene3d>
            <a:camera prst="orthographicFront"/>
            <a:lightRig rig="balanced" dir="t"/>
          </a:scene3d>
          <a:sp3d prstMaterial="plastic"/>
        </p:spPr>
        <p:txBody>
          <a:bodyPr vert="horz" wrap="square" lIns="91440" tIns="45720" rIns="91440" bIns="45720" numCol="1" rtlCol="0" anchor="ctr" anchorCtr="0" compatLnSpc="1">
            <a:normAutofit/>
          </a:bodyPr>
          <a:lstStyle/>
          <a:p>
            <a:pPr marL="0" marR="0" lvl="0" indent="0" algn="ctr" defTabSz="944880" rtl="0" eaLnBrk="1" fontAlgn="auto" latinLnBrk="0" hangingPunct="1">
              <a:lnSpc>
                <a:spcPct val="90000"/>
              </a:lnSpc>
              <a:spcBef>
                <a:spcPct val="0"/>
              </a:spcBef>
              <a:spcAft>
                <a:spcPts val="0"/>
              </a:spcAft>
              <a:buClrTx/>
              <a:buSzTx/>
              <a:buFontTx/>
              <a:buNone/>
              <a:defRPr/>
            </a:pPr>
            <a:r>
              <a:rPr kumimoji="0" lang="en-US" sz="7200" b="1" i="0" u="none" strike="noStrike" kern="1200" cap="none" spc="0" normalizeH="0" baseline="0" noProof="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effectLst>
                <a:uLnTx/>
                <a:uFillTx/>
                <a:latin typeface="Bookman Old Style" panose="02050604050505020204" pitchFamily="18" charset="0"/>
                <a:ea typeface="+mj-ea"/>
                <a:cs typeface="+mj-cs"/>
              </a:rPr>
              <a:t>Educational Schemes</a:t>
            </a:r>
            <a:endParaRPr kumimoji="0" lang="en-IN" sz="7200" b="1" i="0" u="none" strike="noStrike" kern="1200" cap="none" spc="0" normalizeH="0" baseline="0" noProof="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effectLst>
              <a:uLnTx/>
              <a:uFillTx/>
              <a:latin typeface="Bookman Old Style" panose="02050604050505020204" pitchFamily="18" charset="0"/>
              <a:ea typeface="+mj-ea"/>
              <a:cs typeface="+mj-cs"/>
            </a:endParaRPr>
          </a:p>
        </p:txBody>
      </p:sp>
      <p:sp>
        <p:nvSpPr>
          <p:cNvPr id="19458" name="Slide Number Placeholder 7"/>
          <p:cNvSpPr>
            <a:spLocks noGrp="1"/>
          </p:cNvSpPr>
          <p:nvPr>
            <p:ph type="sldNum" sz="quarter" idx="12"/>
          </p:nvPr>
        </p:nvSpPr>
        <p:spPr>
          <a:xfrm>
            <a:off x="5219700" y="7000875"/>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82600" y="209550"/>
            <a:ext cx="12785725" cy="1035050"/>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40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1.Pre Matric Scholarship for </a:t>
            </a:r>
            <a:r>
              <a:rPr kumimoji="0" lang="en-US" altLang="zh-CN" sz="4000"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Scheduled </a:t>
            </a:r>
            <a:r>
              <a:rPr kumimoji="0" lang="en-US" altLang="zh-CN" sz="4000" b="1" i="0" u="sng"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mj-cs"/>
              </a:rPr>
              <a:t>Caste/OBC</a:t>
            </a:r>
            <a:br>
              <a:rPr kumimoji="0" lang="en-US" altLang="zh-CN" sz="4000" b="1" i="0" u="sng"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mj-cs"/>
              </a:rPr>
            </a:br>
            <a:r>
              <a:rPr kumimoji="0" lang="en-US" altLang="zh-CN" sz="2700" b="0"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(Centrally Sponsored Scheme) (Central State Ratio 60:40)</a:t>
            </a:r>
            <a:b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endParaRPr kumimoji="0" lang="en-IN" alt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noGrp="1"/>
          </p:cNvGraphicFramePr>
          <p:nvPr>
            <p:ph idx="1"/>
          </p:nvPr>
        </p:nvGraphicFramePr>
        <p:xfrm>
          <a:off x="482600" y="1179513"/>
          <a:ext cx="12338050" cy="6099175"/>
        </p:xfrm>
        <a:graphic>
          <a:graphicData uri="http://schemas.openxmlformats.org/drawingml/2006/table">
            <a:tbl>
              <a:tblPr/>
              <a:tblGrid>
                <a:gridCol w="1270556"/>
                <a:gridCol w="3233139"/>
                <a:gridCol w="3436269"/>
                <a:gridCol w="1760453"/>
                <a:gridCol w="1320339"/>
                <a:gridCol w="1318086"/>
              </a:tblGrid>
              <a:tr h="1044465">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Objectives &amp;Eligibility Criteria</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4710">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Scheduled Caste /OBC/ Persons with Disability  Students</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1.To provide financial assistance to students belonging to SC/OBC  </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r>
                        <a:rPr kumimoji="0" lang="en-US" sz="16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2.Income Limit Rs.2.50 lakhs p.a.                                                         </a:t>
                      </a: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3.Scholarship will be given for student in </a:t>
                      </a:r>
                      <a:r>
                        <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studying at the Pre-Matric stage     (i.e. Class IX Std. &amp; X Std. )    </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defRPr/>
                      </a:pPr>
                      <a:r>
                        <a:rPr kumimoji="0" 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Apply Online at                             </a:t>
                      </a:r>
                      <a:endPar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:swporatal.goa.gov.in</a:t>
                      </a:r>
                      <a:endPar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IN"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Class IX Std. &amp; X Std. SC student                    </a:t>
                      </a:r>
                      <a:endParaRPr kumimoji="0" lang="en-IN"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a:t>
                      </a: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Day Scholars Rs. 3500/- p.a.                                              </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Hostellers             </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7000/- </a:t>
                      </a:r>
                      <a:r>
                        <a:rPr kumimoji="0" 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a:t>
                      </a: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defRPr/>
                      </a:pPr>
                      <a:r>
                        <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OBC Students Shall be given a consolidated academic allowance of </a:t>
                      </a:r>
                      <a:r>
                        <a:rPr kumimoji="0" lang="en-IN"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4000/- </a:t>
                      </a:r>
                      <a:r>
                        <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per annum.</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defRPr/>
                      </a:pP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Income Certificate</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2.Caste Certificate</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Bank Pass Book Copy</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Mark sheet</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5.Adhaar Card Copy</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defRPr/>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a:t>
                      </a:r>
                      <a:r>
                        <a:rPr lang="en-US" sz="1600" dirty="0" smtClean="0">
                          <a:latin typeface="Times New Roman" panose="02020603050405020304" pitchFamily="18" charset="0"/>
                          <a:cs typeface="Times New Roman" panose="02020603050405020304" pitchFamily="18" charset="0"/>
                        </a:rPr>
                        <a:t>  Person with Bench mark of Disability Certificate</a:t>
                      </a:r>
                      <a:endParaRPr lang="en-US" sz="1600" dirty="0" smtClean="0">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defRPr/>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Rs.204.28 Lakhs</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Rs.180.00 Lakhs</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05" name="Slide Number Placeholder 9"/>
          <p:cNvSpPr>
            <a:spLocks noGrp="1"/>
          </p:cNvSpPr>
          <p:nvPr>
            <p:ph type="sldNum" sz="quarter" idx="12"/>
          </p:nvPr>
        </p:nvSpPr>
        <p:spPr>
          <a:xfrm>
            <a:off x="4211638" y="7278688"/>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6" name="Content Placeholder 3"/>
          <p:cNvPicPr>
            <a:picLocks noChangeAspect="1"/>
          </p:cNvPicPr>
          <p:nvPr/>
        </p:nvPicPr>
        <p:blipFill>
          <a:blip r:embed="rId1" cstate="print"/>
          <a:stretch>
            <a:fillRect/>
          </a:stretch>
        </p:blipFill>
        <p:spPr>
          <a:xfrm>
            <a:off x="228598" y="5084761"/>
            <a:ext cx="8134351" cy="21939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noChangeArrowheads="1"/>
          </p:cNvSpPr>
          <p:nvPr>
            <p:ph type="title"/>
          </p:nvPr>
        </p:nvSpPr>
        <p:spPr>
          <a:xfrm>
            <a:off x="0" y="392113"/>
            <a:ext cx="14219238" cy="906463"/>
          </a:xfrm>
        </p:spPr>
        <p:txBody>
          <a:bodyPr vert="horz" wrap="square" lIns="91440" tIns="45720" rIns="91440" bIns="45720" numCol="1" rtlCol="0" anchor="ctr" anchorCtr="0" compatLnSpc="1">
            <a:normAutofit fontScale="90000"/>
          </a:bodyPr>
          <a:lstStyle/>
          <a:p>
            <a:pPr marL="0" marR="0" lvl="0" indent="0" algn="l" defTabSz="1065530" rtl="0" eaLnBrk="1" fontAlgn="base" latinLnBrk="0" hangingPunct="1">
              <a:lnSpc>
                <a:spcPct val="90000"/>
              </a:lnSpc>
              <a:spcBef>
                <a:spcPct val="0"/>
              </a:spcBef>
              <a:spcAft>
                <a:spcPct val="0"/>
              </a:spcAft>
              <a:buClrTx/>
              <a:buSzTx/>
              <a:buFontTx/>
              <a:buNone/>
              <a:defRPr/>
            </a:pPr>
            <a:r>
              <a:rPr kumimoji="0" lang="en-US" altLang="zh-CN" sz="3000" b="1" i="1" u="sng" strike="noStrike" kern="1200" cap="none" spc="0" normalizeH="0" baseline="0" noProof="0" smtClean="0">
                <a:ln>
                  <a:noFill/>
                </a:ln>
                <a:solidFill>
                  <a:schemeClr val="tx1"/>
                </a:solidFill>
                <a:effectLst/>
                <a:uLnTx/>
                <a:uFillTx/>
                <a:latin typeface="Bookman Old Style" panose="02050604050505020204" pitchFamily="18" charset="0"/>
                <a:ea typeface="+mj-ea"/>
                <a:cs typeface="+mj-cs"/>
              </a:rPr>
              <a:t>2.Pre-matric scholarship to the children of those engaged in occupation involving </a:t>
            </a:r>
            <a:r>
              <a:rPr kumimoji="0" lang="en-US" altLang="zh-CN" sz="3000" b="1" i="1" u="sng" strike="noStrike" kern="1200" cap="none" spc="0" normalizeH="0" baseline="0" noProof="0" smtClean="0">
                <a:ln>
                  <a:noFill/>
                </a:ln>
                <a:solidFill>
                  <a:srgbClr val="FF0000"/>
                </a:solidFill>
                <a:effectLst/>
                <a:uLnTx/>
                <a:uFillTx/>
                <a:latin typeface="Bookman Old Style" panose="02050604050505020204" pitchFamily="18" charset="0"/>
                <a:ea typeface="+mj-ea"/>
                <a:cs typeface="+mj-cs"/>
              </a:rPr>
              <a:t>cleaning and prone to Health Hazards</a:t>
            </a:r>
            <a:br>
              <a:rPr kumimoji="0" lang="en-US" altLang="zh-CN" sz="3000" b="1" i="1" u="sng" strike="noStrike" kern="1200" cap="none" spc="0" normalizeH="0" baseline="0" noProof="0" smtClean="0">
                <a:ln>
                  <a:noFill/>
                </a:ln>
                <a:solidFill>
                  <a:srgbClr val="FF0000"/>
                </a:solidFill>
                <a:effectLst/>
                <a:uLnTx/>
                <a:uFillTx/>
                <a:latin typeface="Bookman Old Style" panose="02050604050505020204" pitchFamily="18" charset="0"/>
                <a:ea typeface="+mj-ea"/>
                <a:cs typeface="+mj-cs"/>
              </a:rPr>
            </a:br>
            <a:r>
              <a:rPr kumimoji="0" lang="en-US" altLang="zh-CN" sz="3000" b="1" i="0" u="sng" strike="noStrike" kern="1200" cap="none" spc="0" normalizeH="0" baseline="0" noProof="0" smtClean="0">
                <a:ln>
                  <a:noFill/>
                </a:ln>
                <a:solidFill>
                  <a:schemeClr val="tx1"/>
                </a:solidFill>
                <a:effectLst/>
                <a:uLnTx/>
                <a:uFillTx/>
                <a:latin typeface="Times New Roman" panose="02020603050405020304" pitchFamily="18" charset="0"/>
                <a:ea typeface="+mj-ea"/>
                <a:cs typeface="+mj-cs"/>
              </a:rPr>
              <a:t>(Centrally Sponsored Scheme) (Central State Ratio 60:40)</a:t>
            </a:r>
            <a:br>
              <a:rPr kumimoji="0" lang="en-US" altLang="zh-CN" sz="3000" b="1" i="0" u="none" strike="noStrike" kern="1200" cap="none" spc="0" normalizeH="0" baseline="0" noProof="0" smtClean="0">
                <a:ln>
                  <a:noFill/>
                </a:ln>
                <a:solidFill>
                  <a:srgbClr val="FF0000"/>
                </a:solidFill>
                <a:effectLst/>
                <a:uLnTx/>
                <a:uFillTx/>
                <a:latin typeface="Times New Roman" panose="02020603050405020304" pitchFamily="18" charset="0"/>
                <a:ea typeface="+mj-ea"/>
                <a:cs typeface="+mj-cs"/>
              </a:rPr>
            </a:br>
            <a:endParaRPr kumimoji="0" lang="en-IN" altLang="en-US" sz="3000" b="1" i="1" u="sng" strike="noStrike" kern="1200" cap="none" spc="0" normalizeH="0" baseline="0" noProof="0" smtClean="0">
              <a:ln>
                <a:noFill/>
              </a:ln>
              <a:solidFill>
                <a:srgbClr val="FF0000"/>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79400" y="1409700"/>
          <a:ext cx="13152438" cy="6546850"/>
        </p:xfrm>
        <a:graphic>
          <a:graphicData uri="http://schemas.openxmlformats.org/drawingml/2006/table">
            <a:tbl>
              <a:tblPr/>
              <a:tblGrid>
                <a:gridCol w="1393825"/>
                <a:gridCol w="3890963"/>
                <a:gridCol w="2236787"/>
                <a:gridCol w="2005013"/>
                <a:gridCol w="1092200"/>
                <a:gridCol w="1436687"/>
                <a:gridCol w="1096963"/>
              </a:tblGrid>
              <a:tr h="1185863">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0988">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Children     of Safai Karmachari</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Scholarship will be admissible to the children/wards of Indian National   irrespective of their religion to one of the following categories:-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 Persons who are Manual Scavengers as defined under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section 2 (1) (g) of Manual Scavengers Act, 2013.</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ii) Tanner sand/or Flayers.</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iii) Waste pickers.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iv) Persons engaged in hazardous cleaning as defined in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section 2 (1) (d) of Manual Scavengers Act 2013.</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8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endParaRPr kumimoji="0" lang="en-US"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Day scholar </a:t>
                      </a:r>
                      <a:r>
                        <a:rPr kumimoji="0" lang="en-US"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10 Months)</a:t>
                      </a:r>
                      <a:endParaRPr kumimoji="0" lang="en-US"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225/- p.m.                                               1</a:t>
                      </a:r>
                      <a:r>
                        <a:rPr kumimoji="0" lang="en-US" sz="18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st</a:t>
                      </a: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Std. to Xth Std.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Hostellers (for 10 Months)</a:t>
                      </a:r>
                      <a:endParaRPr kumimoji="0" lang="en-US"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700/- p.m                                        III Std. to Xth Std</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1065530" rtl="0" eaLnBrk="1" fontAlgn="base" latinLnBrk="0" hangingPunct="1">
                        <a:lnSpc>
                          <a:spcPct val="100000"/>
                        </a:lnSpc>
                        <a:spcBef>
                          <a:spcPct val="0"/>
                        </a:spcBef>
                        <a:spcAft>
                          <a:spcPct val="0"/>
                        </a:spcAft>
                        <a:buClrTx/>
                        <a:buSzTx/>
                        <a:buFontTx/>
                        <a:buNone/>
                      </a:pPr>
                      <a:r>
                        <a:rPr kumimoji="0" lang="en-US"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Additional Ad-hoc Grant</a:t>
                      </a:r>
                      <a:endParaRPr kumimoji="0" lang="en-US"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Rs.750/-p.a to all Day Scholars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Rs.1000/- p.a to all Hostellers </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Bank pass book copy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Mark Sheet</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Aadhaar card copy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Certificate from  the Employer</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0.66 Lakhs</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Rs.02.00 lakhs</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528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Central Scheme</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29" marR="9142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6" name="Slide Number Placeholder 6"/>
          <p:cNvSpPr>
            <a:spLocks noGrp="1"/>
          </p:cNvSpPr>
          <p:nvPr>
            <p:ph type="sldNum" sz="quarter" idx="12"/>
          </p:nvPr>
        </p:nvSpPr>
        <p:spPr>
          <a:xfrm>
            <a:off x="4664075" y="7534275"/>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noChangeArrowheads="1"/>
          </p:cNvSpPr>
          <p:nvPr>
            <p:ph type="title"/>
          </p:nvPr>
        </p:nvSpPr>
        <p:spPr>
          <a:xfrm>
            <a:off x="257175" y="174625"/>
            <a:ext cx="13635038" cy="1557338"/>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40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3.Pre-matric </a:t>
            </a:r>
            <a:r>
              <a:rPr kumimoji="0" lang="en-US" altLang="zh-CN"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Scholarship for the students belonging                                               to </a:t>
            </a:r>
            <a: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Minority </a:t>
            </a:r>
            <a:r>
              <a:rPr kumimoji="0" lang="en-US" altLang="zh-CN" sz="4000" b="1" i="1" u="sng" strike="noStrike" kern="1200" cap="none" spc="0" normalizeH="0" baseline="0" noProof="0" dirty="0" smtClean="0">
                <a:ln>
                  <a:noFill/>
                </a:ln>
                <a:solidFill>
                  <a:srgbClr val="FF0000"/>
                </a:solidFill>
                <a:effectLst/>
                <a:uLnTx/>
                <a:uFillTx/>
                <a:latin typeface="Bookman Old Style" panose="02050604050505020204" pitchFamily="18" charset="0"/>
                <a:ea typeface="+mj-ea"/>
                <a:cs typeface="+mj-cs"/>
              </a:rPr>
              <a:t>Community </a:t>
            </a:r>
            <a:r>
              <a:rPr kumimoji="0" lang="en-US" altLang="zh-CN" sz="27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a:t>
            </a:r>
            <a:r>
              <a:rPr kumimoji="0" lang="en-US" altLang="zh-CN" sz="2700" b="1"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Central </a:t>
            </a:r>
            <a:r>
              <a:rPr kumimoji="0" lang="en-US" altLang="zh-CN" sz="27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Scheme) (</a:t>
            </a:r>
            <a:r>
              <a:rPr kumimoji="0" lang="en-US" altLang="zh-CN" sz="2700" b="1"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Central Ratio 100%)</a:t>
            </a:r>
            <a:br>
              <a:rPr kumimoji="0" lang="en-US" altLang="zh-CN" sz="27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b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br>
            <a:endParaRPr kumimoji="0" lang="en-IN" altLang="en-US" sz="24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92100" y="1147763"/>
          <a:ext cx="13566775" cy="6473825"/>
        </p:xfrm>
        <a:graphic>
          <a:graphicData uri="http://schemas.openxmlformats.org/drawingml/2006/table">
            <a:tbl>
              <a:tblPr/>
              <a:tblGrid>
                <a:gridCol w="1366043"/>
                <a:gridCol w="2381250"/>
                <a:gridCol w="3371850"/>
                <a:gridCol w="2838450"/>
                <a:gridCol w="1162050"/>
                <a:gridCol w="1329552"/>
                <a:gridCol w="1117580"/>
              </a:tblGrid>
              <a:tr h="698853">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Eligibility Criteria</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6184">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Minority Communities consisting of Muslims, Christians,  Sikhs, Parsis, Buddhists.</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scholarship will be awarded to the students securing not less than 50 % mark &amp; Annual income                      of parents should not </a:t>
                      </a:r>
                      <a:r>
                        <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exceed Rs.1.00 lakhs</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1</a:t>
                      </a:r>
                      <a:r>
                        <a:rPr kumimoji="0" lang="en-US" sz="18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st</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Std. to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Xth</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Std. Students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4.Apply Online at                             </a:t>
                      </a:r>
                      <a:endParaRPr kumimoji="0" lang="en-US" sz="1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sz="12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WWW.SCHOLARSHIP.GOV.IN </a:t>
                      </a:r>
                      <a:endParaRPr kumimoji="0" lang="en-US" sz="12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2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1st to 8th std education free in Indi</a:t>
                      </a:r>
                      <a:r>
                        <a:rPr kumimoji="0" lang="en-US" sz="12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a:t>
                      </a:r>
                      <a:endParaRPr kumimoji="0" lang="en-US" sz="12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Rate of Scholarship </a:t>
                      </a:r>
                      <a:endPar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Admission Fees                         </a:t>
                      </a:r>
                      <a:endPar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Class VI &amp; X  Rs. 500/- per annum </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subject to actuals whichever is less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Tuition Fee</a:t>
                      </a:r>
                      <a:endPar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Class VI &amp; X Rs. 350/- per month</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subject to actuals whichever is less</a:t>
                      </a:r>
                      <a:endParaRPr kumimoji="0" lang="en-IN"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Maintenance Allowance  </a:t>
                      </a:r>
                      <a:endParaRPr kumimoji="0" lang="en-IN"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10 months )</a:t>
                      </a:r>
                      <a:endParaRPr kumimoji="0" lang="en-IN" sz="18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1)Class 1st &amp; V  </a:t>
                      </a:r>
                      <a:endParaRPr kumimoji="0" lang="en-IN"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Rs. 100/- per month for Day Scholar</a:t>
                      </a:r>
                      <a:endParaRPr kumimoji="0" lang="en-IN" sz="18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2)Class VI &amp; X </a:t>
                      </a:r>
                      <a:endParaRPr kumimoji="0" lang="en-IN" sz="18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600/- per month Hosteller                                                           Rs. 100/- per month for Day Scholar</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Self attested passport size photograph.</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Birth certificate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3.Baptism/ </a:t>
                      </a:r>
                      <a:r>
                        <a:rPr kumimoji="0" lang="en-IN"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Jamat</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certificate/Affidavit</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Fee receipts.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Bank passbook</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Income certificate from competent Authority </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 Residence certificate /ration card</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 Mark Sheet (last year passing  &amp; percentage 50% and above)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 </a:t>
                      </a:r>
                      <a:r>
                        <a:rPr kumimoji="0" lang="en-IN"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Aadhaar</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card copy  </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Rs.11.00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Online Scheme amount transfer Directly to Students Account</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Central Scheme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4" name="Slide Number Placeholder 7"/>
          <p:cNvSpPr>
            <a:spLocks noGrp="1"/>
          </p:cNvSpPr>
          <p:nvPr>
            <p:ph type="sldNum" sz="quarter" idx="12"/>
          </p:nvPr>
        </p:nvSpPr>
        <p:spPr>
          <a:xfrm>
            <a:off x="4240213" y="7534275"/>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a:blip r:embed="rId1"/>
          <a:stretch>
            <a:fillRect/>
          </a:stretch>
        </p:blipFill>
        <p:spPr>
          <a:xfrm>
            <a:off x="10512425" y="4495800"/>
            <a:ext cx="3227388" cy="30384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3050" y="182563"/>
            <a:ext cx="13501688" cy="762000"/>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100000"/>
              </a:lnSpc>
              <a:spcBef>
                <a:spcPct val="0"/>
              </a:spcBef>
              <a:spcAft>
                <a:spcPts val="0"/>
              </a:spcAft>
              <a:buClrTx/>
              <a:buSzTx/>
              <a:buFontTx/>
              <a:buNone/>
              <a:defRPr/>
            </a:pPr>
            <a:br>
              <a:rPr kumimoji="0" lang="en-IN" altLang="en-US" sz="2900" b="0" i="0" u="none" strike="noStrike" kern="1200" cap="none" spc="0" normalizeH="0" baseline="0" noProof="0" dirty="0">
                <a:ln>
                  <a:noFill/>
                </a:ln>
                <a:solidFill>
                  <a:schemeClr val="tx1"/>
                </a:solidFill>
                <a:effectLst/>
                <a:uLnTx/>
                <a:uFillTx/>
                <a:latin typeface="+mj-lt"/>
                <a:ea typeface="+mj-ea"/>
                <a:cs typeface="+mj-cs"/>
              </a:rPr>
            </a:br>
            <a:r>
              <a:rPr kumimoji="0" lang="en-IN" altLang="en-US" sz="40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4.Merit </a:t>
            </a:r>
            <a:r>
              <a:rPr kumimoji="0" lang="en-IN"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Based Award to </a:t>
            </a:r>
            <a:r>
              <a:rPr kumimoji="0" lang="en-IN" altLang="en-US"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SC &amp; </a:t>
            </a:r>
            <a:r>
              <a:rPr kumimoji="0" lang="en-US" altLang="zh-CN" sz="4000" b="1" i="1" u="sng" strike="noStrike" kern="1200" cap="none" spc="0" normalizeH="0" baseline="0" noProof="0" dirty="0" err="1">
                <a:ln>
                  <a:noFill/>
                </a:ln>
                <a:solidFill>
                  <a:srgbClr val="FF0000"/>
                </a:solidFill>
                <a:effectLst/>
                <a:uLnTx/>
                <a:uFillTx/>
                <a:latin typeface="Bookman Old Style" panose="02050604050505020204" pitchFamily="18" charset="0"/>
                <a:ea typeface="+mj-ea"/>
                <a:cs typeface="+mj-cs"/>
              </a:rPr>
              <a:t>Dhangar</a:t>
            </a:r>
            <a: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 Community </a:t>
            </a:r>
            <a:b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br>
            <a:r>
              <a:rPr kumimoji="0" lang="en-US" altLang="zh-CN"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No.61/35/2015/SC-OBC/SWD/7099 Dated 04/02/2016</a:t>
            </a:r>
            <a:br>
              <a:rPr kumimoji="0" lang="en-IN" altLang="en-US"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endParaRPr kumimoji="0" lang="en-IN" altLang="en-US"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387350" y="1171575"/>
          <a:ext cx="13387388" cy="6445250"/>
        </p:xfrm>
        <a:graphic>
          <a:graphicData uri="http://schemas.openxmlformats.org/drawingml/2006/table">
            <a:tbl>
              <a:tblPr/>
              <a:tblGrid>
                <a:gridCol w="1281769"/>
                <a:gridCol w="2380735"/>
                <a:gridCol w="2306184"/>
                <a:gridCol w="3283723"/>
                <a:gridCol w="1240617"/>
                <a:gridCol w="1465696"/>
                <a:gridCol w="1429084"/>
              </a:tblGrid>
              <a:tr h="705440">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0098">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Scheduled Caste &amp; </a:t>
                      </a:r>
                      <a:r>
                        <a:rPr kumimoji="0" 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Dhangar</a:t>
                      </a: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Community </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 motivate students by giving merit based Award based on the benchmark of the performance and to provide financial incentive to high performing students who are economically weak Students &amp; whose annual family income </a:t>
                      </a:r>
                      <a:r>
                        <a:rPr kumimoji="0" lang="en-US" sz="16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is less than Rs.200000/-</a:t>
                      </a:r>
                      <a:r>
                        <a:rPr kumimoji="0" lang="en-US" sz="1600" b="1" i="1" u="sng"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a:t>
                      </a:r>
                      <a:endParaRPr kumimoji="0" lang="en-IN" sz="16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a)Students securing marks in the range (between 50% to 59.99%) will be given a financial award of </a:t>
                      </a: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Rs.5000/-.</a:t>
                      </a:r>
                      <a:endPar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b)Students securing marks in the range (between 60% to 69.99%) will be given a financial award of </a:t>
                      </a: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Rs.8000/-. </a:t>
                      </a:r>
                      <a:endPar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 Students securing marks in the range (between 70% to 74.9%) will be given a financial award of </a:t>
                      </a: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Rs.10,000/-.</a:t>
                      </a:r>
                      <a:endPar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 Students securing 75% marks and above will be given a financial award of </a:t>
                      </a: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Rs.15000/-.</a:t>
                      </a:r>
                      <a:endPar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1.One copy of the passport size photograph with signatures of the student thereon.</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One attested copy of certificates of educational qualifications.</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An income certificate issued by competent authority showing annual income of the parents/guardians from all sources. Employed parents/guardians may submit income certificate from their employer.</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Birth certificate/proof as </a:t>
                      </a:r>
                      <a:r>
                        <a:rPr kumimoji="0" 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Goan</a:t>
                      </a: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Origin.</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A copy of bank pass book.</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Residence Certificate</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7.Adhaar Card Copy</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Rs.20.99 Lakhs</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25.00 Lakhs</a:t>
                      </a: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 Increase Income </a:t>
                      </a:r>
                      <a:r>
                        <a:rPr kumimoji="0" lang="en-US"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Limit to Rs. 2.50 Lakhs</a:t>
                      </a:r>
                      <a:endParaRPr kumimoji="0" lang="en-IN"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6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9" marR="91449" marT="45115" marB="451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2" name="Slide Number Placeholder 8"/>
          <p:cNvSpPr>
            <a:spLocks noGrp="1"/>
          </p:cNvSpPr>
          <p:nvPr>
            <p:ph type="sldNum" sz="quarter" idx="12"/>
          </p:nvPr>
        </p:nvSpPr>
        <p:spPr>
          <a:xfrm>
            <a:off x="4198938" y="7377113"/>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04788" y="566738"/>
            <a:ext cx="13452475" cy="900113"/>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100000"/>
              </a:lnSpc>
              <a:spcBef>
                <a:spcPct val="0"/>
              </a:spcBef>
              <a:spcAft>
                <a:spcPts val="0"/>
              </a:spcAft>
              <a:buClrTx/>
              <a:buSzTx/>
              <a:buFontTx/>
              <a:buNone/>
              <a:defRPr/>
            </a:pPr>
            <a:br>
              <a:rPr kumimoji="0" lang="en-US" altLang="zh-CN" sz="40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br>
            <a:r>
              <a:rPr kumimoji="0" lang="en-US" altLang="zh-CN" sz="40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5</a:t>
            </a:r>
            <a:r>
              <a:rPr kumimoji="0" lang="en-US" altLang="zh-CN" sz="4000" b="1"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.Post </a:t>
            </a:r>
            <a:r>
              <a:rPr kumimoji="0" lang="en-US" altLang="zh-CN" sz="40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Matric Scholarship for </a:t>
            </a:r>
            <a:r>
              <a:rPr kumimoji="0" lang="en-US" altLang="zh-CN" sz="40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Scheduled Caste</a:t>
            </a:r>
            <a:r>
              <a:rPr kumimoji="0" lang="en-US" altLang="zh-CN" sz="18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t>
            </a:r>
            <a:r>
              <a:rPr kumimoji="0" lang="en-US" altLang="zh-CN" sz="1800"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t>
            </a:r>
            <a:br>
              <a:rPr kumimoji="0" lang="en-US" altLang="zh-CN" sz="1800" b="1" i="0" u="sng"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mj-cs"/>
              </a:rPr>
            </a:br>
            <a:r>
              <a:rPr kumimoji="0" lang="en-US" altLang="zh-CN" sz="1800" b="1" i="0" u="sng"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mj-cs"/>
              </a:rPr>
              <a:t> </a:t>
            </a:r>
            <a:r>
              <a:rPr kumimoji="0" lang="en-US" altLang="zh-CN" sz="27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(Centrally Sponsored Scheme) (Central State Ratio 60:40)</a:t>
            </a:r>
            <a:br>
              <a:rPr kumimoji="0" lang="en-US" altLang="zh-CN" sz="1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US" altLang="zh-CN" sz="1800" b="1" i="0" u="sng"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mj-cs"/>
              </a:rPr>
              <a:t>              </a:t>
            </a:r>
            <a:br>
              <a:rPr kumimoji="0" lang="en-US" altLang="zh-CN" sz="1800"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b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br>
            <a:r>
              <a:rPr kumimoji="0" lang="en-US" altLang="zh-CN"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 </a:t>
            </a:r>
            <a:br>
              <a:rPr kumimoji="0" lang="en-I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br>
            <a:r>
              <a:rPr kumimoji="0" lang="en-IN" alt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 </a:t>
            </a:r>
            <a:endParaRPr kumimoji="0" lang="en-IN" altLang="en-US" sz="32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Content Placeholder 6"/>
          <p:cNvGraphicFramePr>
            <a:graphicFrameLocks noGrp="1"/>
          </p:cNvGraphicFramePr>
          <p:nvPr>
            <p:ph idx="1"/>
          </p:nvPr>
        </p:nvGraphicFramePr>
        <p:xfrm>
          <a:off x="204788" y="1033463"/>
          <a:ext cx="13722350" cy="6826250"/>
        </p:xfrm>
        <a:graphic>
          <a:graphicData uri="http://schemas.openxmlformats.org/drawingml/2006/table">
            <a:tbl>
              <a:tblPr firstRow="1" bandRow="1">
                <a:tableStyleId>{5940675A-B579-460E-94D1-54222C63F5DA}</a:tableStyleId>
              </a:tblPr>
              <a:tblGrid>
                <a:gridCol w="1184385"/>
                <a:gridCol w="2525712"/>
                <a:gridCol w="4067859"/>
                <a:gridCol w="2038350"/>
                <a:gridCol w="1238250"/>
                <a:gridCol w="1404848"/>
                <a:gridCol w="1262151"/>
              </a:tblGrid>
              <a:tr h="731508">
                <a:tc>
                  <a:txBody>
                    <a:bodyPr/>
                    <a:lstStyle/>
                    <a:p>
                      <a:pPr algn="ctr"/>
                      <a:r>
                        <a:rPr lang="en-US" sz="1600" b="1" dirty="0" smtClean="0"/>
                        <a:t>Target Group</a:t>
                      </a:r>
                      <a:endParaRPr lang="en-IN" sz="1600" b="1" dirty="0"/>
                    </a:p>
                  </a:txBody>
                  <a:tcPr marT="45723" marB="45723"/>
                </a:tc>
                <a:tc>
                  <a:txBody>
                    <a:bodyPr/>
                    <a:lstStyle/>
                    <a:p>
                      <a:pPr algn="ctr"/>
                      <a:r>
                        <a:rPr lang="en-US" sz="1600" b="1" dirty="0" smtClean="0"/>
                        <a:t>Eligibility Criteria</a:t>
                      </a:r>
                      <a:endParaRPr lang="en-IN" sz="1600" b="1" dirty="0"/>
                    </a:p>
                  </a:txBody>
                  <a:tcPr marT="45723" marB="45723"/>
                </a:tc>
                <a:tc>
                  <a:txBody>
                    <a:bodyPr/>
                    <a:lstStyle/>
                    <a:p>
                      <a:pPr algn="ctr"/>
                      <a:r>
                        <a:rPr lang="en-US" sz="1600" b="1" dirty="0" smtClean="0"/>
                        <a:t>Amount /Nature</a:t>
                      </a:r>
                      <a:r>
                        <a:rPr lang="en-US" sz="1600" b="1" baseline="0" dirty="0" smtClean="0"/>
                        <a:t> of Support</a:t>
                      </a:r>
                      <a:endParaRPr lang="en-IN" sz="1600" b="1" dirty="0"/>
                    </a:p>
                  </a:txBody>
                  <a:tcPr marT="45723" marB="45723"/>
                </a:tc>
                <a:tc>
                  <a:txBody>
                    <a:bodyPr/>
                    <a:lstStyle/>
                    <a:p>
                      <a:pPr algn="ctr"/>
                      <a:r>
                        <a:rPr lang="en-US" sz="1600" b="1" dirty="0" smtClean="0"/>
                        <a:t>Document</a:t>
                      </a:r>
                      <a:r>
                        <a:rPr lang="en-US" sz="1600" b="1" baseline="0" dirty="0" smtClean="0"/>
                        <a:t> Required</a:t>
                      </a:r>
                      <a:endParaRPr lang="en-IN" sz="1600" b="1" dirty="0"/>
                    </a:p>
                  </a:txBody>
                  <a:tcPr marT="45723" marB="45723"/>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14" marB="45714" horzOverflow="overflow"/>
                </a:tc>
              </a:tr>
              <a:tr h="5882017">
                <a:tc>
                  <a:txBody>
                    <a:bodyPr/>
                    <a:lstStyle/>
                    <a:p>
                      <a:r>
                        <a:rPr lang="en-US" sz="1600" dirty="0" smtClean="0">
                          <a:latin typeface="Times New Roman" panose="02020603050405020304" pitchFamily="18" charset="0"/>
                          <a:cs typeface="Times New Roman" panose="02020603050405020304" pitchFamily="18" charset="0"/>
                        </a:rPr>
                        <a:t>Scheduled Caste  Students</a:t>
                      </a:r>
                      <a:endParaRPr lang="en-IN" sz="1600" dirty="0">
                        <a:latin typeface="Times New Roman" panose="02020603050405020304" pitchFamily="18" charset="0"/>
                        <a:cs typeface="Times New Roman" panose="02020603050405020304" pitchFamily="18" charset="0"/>
                      </a:endParaRPr>
                    </a:p>
                  </a:txBody>
                  <a:tcPr marT="45723" marB="45723"/>
                </a:tc>
                <a:tc>
                  <a:txBody>
                    <a:bodyPr/>
                    <a:lstStyle/>
                    <a:p>
                      <a:pPr algn="just"/>
                      <a:r>
                        <a:rPr lang="en-US" sz="1600" dirty="0" smtClean="0">
                          <a:latin typeface="Times New Roman" panose="02020603050405020304" pitchFamily="18" charset="0"/>
                          <a:cs typeface="Times New Roman" panose="02020603050405020304" pitchFamily="18" charset="0"/>
                        </a:rPr>
                        <a:t>1.To provide financial assistance to students belonging to SC  </a:t>
                      </a:r>
                      <a:endParaRPr lang="en-US" sz="1600" dirty="0" smtClean="0">
                        <a:latin typeface="Times New Roman" panose="02020603050405020304" pitchFamily="18" charset="0"/>
                        <a:cs typeface="Times New Roman" panose="02020603050405020304" pitchFamily="18" charset="0"/>
                      </a:endParaRPr>
                    </a:p>
                    <a:p>
                      <a:r>
                        <a:rPr lang="en-US" sz="1600" b="1" i="1" dirty="0" smtClean="0">
                          <a:latin typeface="Times New Roman" panose="02020603050405020304" pitchFamily="18" charset="0"/>
                          <a:cs typeface="Times New Roman" panose="02020603050405020304" pitchFamily="18" charset="0"/>
                        </a:rPr>
                        <a:t>2.Income</a:t>
                      </a:r>
                      <a:r>
                        <a:rPr lang="en-US" sz="1600" b="1" i="1" baseline="0" dirty="0" smtClean="0">
                          <a:latin typeface="Times New Roman" panose="02020603050405020304" pitchFamily="18" charset="0"/>
                          <a:cs typeface="Times New Roman" panose="02020603050405020304" pitchFamily="18" charset="0"/>
                        </a:rPr>
                        <a:t> Limit Rs.</a:t>
                      </a:r>
                      <a:r>
                        <a:rPr lang="en-US" sz="1600" b="1" i="1" dirty="0" smtClean="0">
                          <a:latin typeface="Times New Roman" panose="02020603050405020304" pitchFamily="18" charset="0"/>
                          <a:cs typeface="Times New Roman" panose="02020603050405020304" pitchFamily="18" charset="0"/>
                        </a:rPr>
                        <a:t>2.50 lakhs p.a.</a:t>
                      </a:r>
                      <a:r>
                        <a:rPr lang="en-US" sz="1600" b="1" i="1" baseline="0" dirty="0" smtClean="0">
                          <a:latin typeface="Times New Roman" panose="02020603050405020304" pitchFamily="18" charset="0"/>
                          <a:cs typeface="Times New Roman" panose="02020603050405020304" pitchFamily="18" charset="0"/>
                        </a:rPr>
                        <a:t>                                                         </a:t>
                      </a:r>
                      <a:endParaRPr lang="en-US" sz="1600" b="1" i="1" baseline="0" dirty="0" smtClean="0">
                        <a:latin typeface="Times New Roman" panose="02020603050405020304" pitchFamily="18" charset="0"/>
                        <a:cs typeface="Times New Roman" panose="02020603050405020304" pitchFamily="18" charset="0"/>
                      </a:endParaRPr>
                    </a:p>
                    <a:p>
                      <a:pPr algn="just"/>
                      <a:r>
                        <a:rPr lang="en-US" sz="1600" baseline="0"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.Scholarship will be given for the study of all recognized post matriculation or post-secondary courses.  </a:t>
                      </a:r>
                      <a:endParaRPr lang="en-US" sz="1600" dirty="0" smtClean="0">
                        <a:latin typeface="Times New Roman" panose="02020603050405020304" pitchFamily="18" charset="0"/>
                        <a:cs typeface="Times New Roman" panose="02020603050405020304" pitchFamily="18" charset="0"/>
                      </a:endParaRPr>
                    </a:p>
                    <a:p>
                      <a:endParaRPr lang="en-US" sz="1600" b="1" i="1" dirty="0" smtClean="0">
                        <a:latin typeface="Times New Roman" panose="02020603050405020304" pitchFamily="18" charset="0"/>
                        <a:cs typeface="Times New Roman" panose="02020603050405020304" pitchFamily="18" charset="0"/>
                      </a:endParaRPr>
                    </a:p>
                    <a:p>
                      <a:r>
                        <a:rPr lang="en-US" sz="1600" b="1" i="1" dirty="0" smtClean="0">
                          <a:latin typeface="Times New Roman" panose="02020603050405020304" pitchFamily="18" charset="0"/>
                          <a:cs typeface="Times New Roman" panose="02020603050405020304" pitchFamily="18" charset="0"/>
                        </a:rPr>
                        <a:t>Apply Online at                             </a:t>
                      </a:r>
                      <a:endParaRPr lang="en-US" sz="1600" b="1" i="1" dirty="0" smtClean="0">
                        <a:latin typeface="Times New Roman" panose="02020603050405020304" pitchFamily="18" charset="0"/>
                        <a:cs typeface="Times New Roman" panose="02020603050405020304" pitchFamily="18" charset="0"/>
                      </a:endParaRPr>
                    </a:p>
                    <a:p>
                      <a:r>
                        <a:rPr lang="en-US" sz="1600" b="1" i="1" dirty="0" smtClean="0">
                          <a:latin typeface="Times New Roman" panose="02020603050405020304" pitchFamily="18" charset="0"/>
                          <a:cs typeface="Times New Roman" panose="02020603050405020304" pitchFamily="18" charset="0"/>
                        </a:rPr>
                        <a:t>:swporatal.goa.gov.in</a:t>
                      </a:r>
                      <a:endParaRPr lang="en-US" sz="1600" b="1" i="1" dirty="0" smtClean="0">
                        <a:latin typeface="Times New Roman" panose="02020603050405020304" pitchFamily="18" charset="0"/>
                        <a:cs typeface="Times New Roman" panose="02020603050405020304" pitchFamily="18" charset="0"/>
                      </a:endParaRPr>
                    </a:p>
                  </a:txBody>
                  <a:tcPr marT="45723" marB="45723"/>
                </a:tc>
                <a:tc>
                  <a:txBody>
                    <a:bodyPr/>
                    <a:lstStyle/>
                    <a:p>
                      <a:pPr algn="just"/>
                      <a:r>
                        <a:rPr lang="en-IN" sz="1600" b="1" u="sng" kern="1200" dirty="0" smtClean="0">
                          <a:solidFill>
                            <a:schemeClr val="tx1"/>
                          </a:solidFill>
                          <a:effectLst/>
                          <a:latin typeface="Times New Roman" panose="02020603050405020304" pitchFamily="18" charset="0"/>
                          <a:ea typeface="+mn-ea"/>
                          <a:cs typeface="Times New Roman" panose="02020603050405020304" pitchFamily="18" charset="0"/>
                        </a:rPr>
                        <a:t>Component</a:t>
                      </a:r>
                      <a:r>
                        <a:rPr lang="en-IN" sz="1600" b="1" u="sng" kern="1200" baseline="0" dirty="0" smtClean="0">
                          <a:solidFill>
                            <a:schemeClr val="tx1"/>
                          </a:solidFill>
                          <a:effectLst/>
                          <a:latin typeface="Times New Roman" panose="02020603050405020304" pitchFamily="18" charset="0"/>
                          <a:ea typeface="+mn-ea"/>
                          <a:cs typeface="Times New Roman" panose="02020603050405020304" pitchFamily="18" charset="0"/>
                        </a:rPr>
                        <a:t> -1 :-</a:t>
                      </a:r>
                      <a:r>
                        <a:rPr lang="en-IN"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IN" sz="1600" kern="1200" dirty="0" smtClean="0">
                          <a:solidFill>
                            <a:schemeClr val="tx1"/>
                          </a:solidFill>
                          <a:effectLst/>
                          <a:latin typeface="Times New Roman" panose="02020603050405020304" pitchFamily="18" charset="0"/>
                          <a:ea typeface="+mn-ea"/>
                          <a:cs typeface="Times New Roman" panose="02020603050405020304" pitchFamily="18" charset="0"/>
                        </a:rPr>
                        <a:t>Reimbursement</a:t>
                      </a:r>
                      <a:r>
                        <a:rPr lang="en-IN" sz="1600" kern="1200" baseline="0" dirty="0" smtClean="0">
                          <a:solidFill>
                            <a:schemeClr val="tx1"/>
                          </a:solidFill>
                          <a:effectLst/>
                          <a:latin typeface="Times New Roman" panose="02020603050405020304" pitchFamily="18" charset="0"/>
                          <a:ea typeface="+mn-ea"/>
                          <a:cs typeface="Times New Roman" panose="02020603050405020304" pitchFamily="18" charset="0"/>
                        </a:rPr>
                        <a:t> of </a:t>
                      </a:r>
                      <a:r>
                        <a:rPr lang="en-IN" sz="1600" kern="1200" dirty="0" smtClean="0">
                          <a:solidFill>
                            <a:schemeClr val="tx1"/>
                          </a:solidFill>
                          <a:effectLst/>
                          <a:latin typeface="Times New Roman" panose="02020603050405020304" pitchFamily="18" charset="0"/>
                          <a:ea typeface="+mn-ea"/>
                          <a:cs typeface="Times New Roman" panose="02020603050405020304" pitchFamily="18" charset="0"/>
                        </a:rPr>
                        <a:t>Compulsory Non-refundable  fees including tuition fees.</a:t>
                      </a:r>
                      <a:endParaRPr lang="en-US" sz="1600" dirty="0" smtClean="0">
                        <a:latin typeface="Times New Roman" panose="02020603050405020304" pitchFamily="18" charset="0"/>
                        <a:cs typeface="Times New Roman" panose="02020603050405020304" pitchFamily="18" charset="0"/>
                      </a:endParaRPr>
                    </a:p>
                    <a:p>
                      <a:pPr algn="just"/>
                      <a:r>
                        <a:rPr lang="en-IN" sz="1600" b="1" u="sng" kern="1200" dirty="0" smtClean="0">
                          <a:solidFill>
                            <a:schemeClr val="tx1"/>
                          </a:solidFill>
                          <a:effectLst/>
                          <a:latin typeface="Times New Roman" panose="02020603050405020304" pitchFamily="18" charset="0"/>
                          <a:ea typeface="+mn-ea"/>
                          <a:cs typeface="Times New Roman" panose="02020603050405020304" pitchFamily="18" charset="0"/>
                        </a:rPr>
                        <a:t>Component</a:t>
                      </a:r>
                      <a:r>
                        <a:rPr lang="en-IN" sz="1600" b="1" u="sng" kern="1200" baseline="0" dirty="0" smtClean="0">
                          <a:solidFill>
                            <a:schemeClr val="tx1"/>
                          </a:solidFill>
                          <a:effectLst/>
                          <a:latin typeface="Times New Roman" panose="02020603050405020304" pitchFamily="18" charset="0"/>
                          <a:ea typeface="+mn-ea"/>
                          <a:cs typeface="Times New Roman" panose="02020603050405020304" pitchFamily="18" charset="0"/>
                        </a:rPr>
                        <a:t> -2:- </a:t>
                      </a:r>
                      <a:r>
                        <a:rPr lang="en-US" sz="1600" b="1" i="1" u="sng" dirty="0" smtClean="0">
                          <a:latin typeface="Times New Roman" panose="02020603050405020304" pitchFamily="18" charset="0"/>
                          <a:cs typeface="Times New Roman" panose="02020603050405020304" pitchFamily="18" charset="0"/>
                        </a:rPr>
                        <a:t>Academic Allowance </a:t>
                      </a:r>
                      <a:endParaRPr lang="en-US" sz="1600" b="1" i="1" u="sng"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Group 1 </a:t>
                      </a:r>
                      <a:r>
                        <a:rPr lang="en-US" sz="1600" dirty="0" smtClean="0">
                          <a:latin typeface="Times New Roman" panose="02020603050405020304" pitchFamily="18" charset="0"/>
                          <a:cs typeface="Times New Roman" panose="02020603050405020304" pitchFamily="18" charset="0"/>
                        </a:rPr>
                        <a:t>:-</a:t>
                      </a:r>
                      <a:r>
                        <a:rPr lang="en-IN" sz="1600" kern="1200" dirty="0" smtClean="0">
                          <a:solidFill>
                            <a:schemeClr val="tx1"/>
                          </a:solidFill>
                          <a:latin typeface="Times New Roman" panose="02020603050405020304" pitchFamily="18" charset="0"/>
                          <a:ea typeface="+mn-ea"/>
                          <a:cs typeface="Times New Roman" panose="02020603050405020304" pitchFamily="18" charset="0"/>
                        </a:rPr>
                        <a:t>Degree and Post Graduate level professional courses</a:t>
                      </a:r>
                      <a:r>
                        <a:rPr lang="en-US" sz="1600" dirty="0" smtClean="0">
                          <a:latin typeface="Times New Roman" panose="02020603050405020304" pitchFamily="18" charset="0"/>
                          <a:cs typeface="Times New Roman" panose="02020603050405020304" pitchFamily="18" charset="0"/>
                        </a:rPr>
                        <a:t> Rs.13500/- </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Hostellers &amp; </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Rs.7000/-</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Day Scholars</a:t>
                      </a:r>
                      <a:endParaRPr lang="en-US" sz="1600" dirty="0" smtClean="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Group 2 </a:t>
                      </a:r>
                      <a:r>
                        <a:rPr lang="en-US" sz="1600" dirty="0" smtClean="0">
                          <a:latin typeface="Times New Roman" panose="02020603050405020304" pitchFamily="18" charset="0"/>
                          <a:cs typeface="Times New Roman" panose="02020603050405020304" pitchFamily="18" charset="0"/>
                        </a:rPr>
                        <a:t>:- </a:t>
                      </a:r>
                      <a:r>
                        <a:rPr lang="en-IN" sz="1600" kern="1200" dirty="0" smtClean="0">
                          <a:solidFill>
                            <a:schemeClr val="tx1"/>
                          </a:solidFill>
                          <a:latin typeface="Times New Roman" panose="02020603050405020304" pitchFamily="18" charset="0"/>
                          <a:ea typeface="+mn-ea"/>
                          <a:cs typeface="Times New Roman" panose="02020603050405020304" pitchFamily="18" charset="0"/>
                        </a:rPr>
                        <a:t>Other Professional Courses leading to Degree, Diploma, Certificate  </a:t>
                      </a:r>
                      <a:r>
                        <a:rPr lang="en-US" sz="1600" dirty="0" smtClean="0">
                          <a:latin typeface="Times New Roman" panose="02020603050405020304" pitchFamily="18" charset="0"/>
                          <a:cs typeface="Times New Roman" panose="02020603050405020304" pitchFamily="18" charset="0"/>
                        </a:rPr>
                        <a:t>Rs.9500/-</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Hostellers  &amp;  Rs.6500/- </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Day Scholars</a:t>
                      </a:r>
                      <a:endParaRPr lang="en-US" sz="1600" dirty="0" smtClean="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Group 3</a:t>
                      </a:r>
                      <a:r>
                        <a:rPr lang="en-US" sz="1600" dirty="0" smtClean="0">
                          <a:latin typeface="Times New Roman" panose="02020603050405020304" pitchFamily="18" charset="0"/>
                          <a:cs typeface="Times New Roman" panose="02020603050405020304" pitchFamily="18" charset="0"/>
                        </a:rPr>
                        <a:t>: </a:t>
                      </a:r>
                      <a:r>
                        <a:rPr lang="en-IN" sz="1600" kern="1200" dirty="0" smtClean="0">
                          <a:solidFill>
                            <a:schemeClr val="tx1"/>
                          </a:solidFill>
                          <a:latin typeface="Times New Roman" panose="02020603050405020304" pitchFamily="18" charset="0"/>
                          <a:ea typeface="+mn-ea"/>
                          <a:cs typeface="Times New Roman" panose="02020603050405020304" pitchFamily="18" charset="0"/>
                        </a:rPr>
                        <a:t>Graduate and Post Graduate courses not covered under Group I &amp; Group II</a:t>
                      </a:r>
                      <a:r>
                        <a:rPr lang="en-US" sz="1600" dirty="0" smtClean="0">
                          <a:latin typeface="Times New Roman" panose="02020603050405020304" pitchFamily="18" charset="0"/>
                          <a:cs typeface="Times New Roman" panose="02020603050405020304" pitchFamily="18" charset="0"/>
                        </a:rPr>
                        <a:t>    Rs.6000/-</a:t>
                      </a:r>
                      <a:r>
                        <a:rPr lang="en-US" sz="1600" baseline="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Hostellers  &amp;  Rs.3000/- </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Day Scholars</a:t>
                      </a:r>
                      <a:endParaRPr lang="en-US" sz="1600" dirty="0" smtClean="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Group</a:t>
                      </a:r>
                      <a:r>
                        <a:rPr lang="en-US" sz="1600" b="1" baseline="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4</a:t>
                      </a:r>
                      <a:r>
                        <a:rPr lang="en-US" sz="1600" dirty="0" smtClean="0">
                          <a:latin typeface="Times New Roman" panose="02020603050405020304" pitchFamily="18" charset="0"/>
                          <a:cs typeface="Times New Roman" panose="02020603050405020304" pitchFamily="18" charset="0"/>
                        </a:rPr>
                        <a:t>:  </a:t>
                      </a:r>
                      <a:r>
                        <a:rPr lang="en-IN" sz="1600" kern="1200" dirty="0" smtClean="0">
                          <a:solidFill>
                            <a:schemeClr val="tx1"/>
                          </a:solidFill>
                          <a:latin typeface="Times New Roman" panose="02020603050405020304" pitchFamily="18" charset="0"/>
                          <a:ea typeface="+mn-ea"/>
                          <a:cs typeface="Times New Roman" panose="02020603050405020304" pitchFamily="18" charset="0"/>
                        </a:rPr>
                        <a:t>All post-matriculation (Post Class X level) non-degree courses  </a:t>
                      </a:r>
                      <a:r>
                        <a:rPr lang="en-US" sz="1600" dirty="0" smtClean="0">
                          <a:latin typeface="Times New Roman" panose="02020603050405020304" pitchFamily="18" charset="0"/>
                          <a:cs typeface="Times New Roman" panose="02020603050405020304" pitchFamily="18" charset="0"/>
                        </a:rPr>
                        <a:t> Rs.4000/-</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Hostellers  &amp;   Rs.2500/- </a:t>
                      </a:r>
                      <a:r>
                        <a:rPr lang="en-US" sz="1600" dirty="0" err="1" smtClean="0">
                          <a:latin typeface="Times New Roman" panose="02020603050405020304" pitchFamily="18" charset="0"/>
                          <a:cs typeface="Times New Roman" panose="02020603050405020304" pitchFamily="18" charset="0"/>
                        </a:rPr>
                        <a:t>p.a</a:t>
                      </a:r>
                      <a:r>
                        <a:rPr lang="en-US" sz="1600" dirty="0" smtClean="0">
                          <a:latin typeface="Times New Roman" panose="02020603050405020304" pitchFamily="18" charset="0"/>
                          <a:cs typeface="Times New Roman" panose="02020603050405020304" pitchFamily="18" charset="0"/>
                        </a:rPr>
                        <a:t>  Day Scholars</a:t>
                      </a:r>
                      <a:endParaRPr lang="en-IN"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T="45723" marB="45723"/>
                </a:tc>
                <a:tc>
                  <a:txBody>
                    <a:bodyPr/>
                    <a:lstStyle/>
                    <a:p>
                      <a:r>
                        <a:rPr lang="en-US" sz="1600" dirty="0" smtClean="0">
                          <a:latin typeface="Times New Roman" panose="02020603050405020304" pitchFamily="18" charset="0"/>
                          <a:cs typeface="Times New Roman" panose="02020603050405020304" pitchFamily="18" charset="0"/>
                        </a:rPr>
                        <a:t>1.Caste certificate,</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2.Income certificate</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3.Marksheet </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4.Fee Receipt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5.Bank Pass Book copy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6.Adhaar Card copy</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7.Residence</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Certificate</a:t>
                      </a:r>
                      <a:endParaRPr lang="en-IN" sz="1600" dirty="0">
                        <a:latin typeface="Times New Roman" panose="02020603050405020304" pitchFamily="18" charset="0"/>
                        <a:cs typeface="Times New Roman" panose="02020603050405020304" pitchFamily="18" charset="0"/>
                      </a:endParaRPr>
                    </a:p>
                  </a:txBody>
                  <a:tcPr marT="45723" marB="45723"/>
                </a:tc>
                <a:tc>
                  <a:txBody>
                    <a:bodyPr/>
                    <a:lstStyle/>
                    <a:p>
                      <a:r>
                        <a:rPr lang="en-US" sz="1600" dirty="0" smtClean="0">
                          <a:latin typeface="Times New Roman" panose="02020603050405020304" pitchFamily="18" charset="0"/>
                          <a:cs typeface="Times New Roman" panose="02020603050405020304" pitchFamily="18" charset="0"/>
                        </a:rPr>
                        <a:t> Rs. 18.03 Lakhs</a:t>
                      </a:r>
                      <a:endParaRPr lang="en-IN"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T="45723" marB="45723"/>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600" dirty="0" smtClean="0">
                          <a:latin typeface="Times New Roman" panose="02020603050405020304" pitchFamily="18" charset="0"/>
                          <a:cs typeface="Times New Roman" panose="02020603050405020304" pitchFamily="18" charset="0"/>
                        </a:rPr>
                        <a:t> Rs. 100.00 Lakhs</a:t>
                      </a: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T="45723" marB="45723"/>
                </a:tc>
                <a:tc>
                  <a:txBody>
                    <a:bodyPr/>
                    <a:lstStyle/>
                    <a:p>
                      <a:r>
                        <a:rPr lang="en-US" sz="1600" dirty="0" smtClean="0">
                          <a:latin typeface="Times New Roman" panose="02020603050405020304" pitchFamily="18" charset="0"/>
                          <a:cs typeface="Times New Roman" panose="02020603050405020304" pitchFamily="18" charset="0"/>
                        </a:rPr>
                        <a:t>Central Scheme</a:t>
                      </a:r>
                      <a:endParaRPr lang="en-IN" sz="1600" dirty="0">
                        <a:latin typeface="Times New Roman" panose="02020603050405020304" pitchFamily="18" charset="0"/>
                        <a:cs typeface="Times New Roman" panose="02020603050405020304" pitchFamily="18" charset="0"/>
                      </a:endParaRPr>
                    </a:p>
                  </a:txBody>
                  <a:tcPr marT="45723" marB="45723"/>
                </a:tc>
              </a:tr>
            </a:tbl>
          </a:graphicData>
        </a:graphic>
      </p:graphicFrame>
      <p:sp>
        <p:nvSpPr>
          <p:cNvPr id="28700" name="Slide Number Placeholder 8"/>
          <p:cNvSpPr>
            <a:spLocks noGrp="1"/>
          </p:cNvSpPr>
          <p:nvPr>
            <p:ph type="sldNum" sz="quarter" idx="12"/>
          </p:nvPr>
        </p:nvSpPr>
        <p:spPr>
          <a:xfrm>
            <a:off x="4697413" y="7426325"/>
            <a:ext cx="2835275" cy="420688"/>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5" name="Picture 4"/>
          <p:cNvPicPr>
            <a:picLocks noChangeAspect="1"/>
          </p:cNvPicPr>
          <p:nvPr/>
        </p:nvPicPr>
        <p:blipFill>
          <a:blip r:embed="rId1" cstate="print"/>
          <a:srcRect/>
          <a:stretch>
            <a:fillRect/>
          </a:stretch>
        </p:blipFill>
        <p:spPr bwMode="auto">
          <a:xfrm>
            <a:off x="203993" y="5372100"/>
            <a:ext cx="3192347" cy="2619375"/>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itle 1"/>
          <p:cNvSpPr>
            <a:spLocks noGrp="1" noChangeArrowheads="1"/>
          </p:cNvSpPr>
          <p:nvPr>
            <p:ph type="title"/>
          </p:nvPr>
        </p:nvSpPr>
        <p:spPr>
          <a:xfrm>
            <a:off x="215900" y="342900"/>
            <a:ext cx="13281025" cy="762000"/>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6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6</a:t>
            </a:r>
            <a:r>
              <a:rPr kumimoji="0" lang="en-US" altLang="zh-CN" sz="3600" b="1" i="1"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.Post </a:t>
            </a:r>
            <a:r>
              <a:rPr kumimoji="0" lang="en-US" altLang="zh-CN" sz="36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Matric Scholarship for </a:t>
            </a:r>
            <a:r>
              <a:rPr kumimoji="0" lang="en-US" altLang="zh-CN" sz="36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Other Backward Classes &amp; </a:t>
            </a:r>
            <a:br>
              <a:rPr kumimoji="0" lang="en-US" altLang="zh-CN" sz="36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IN" altLang="en-US" sz="36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Economical Backward Classes</a:t>
            </a:r>
            <a:r>
              <a:rPr kumimoji="0" lang="en-US" altLang="zh-CN" sz="36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a:t>
            </a:r>
            <a:r>
              <a:rPr kumimoji="0" lang="en-US" altLang="zh-CN" sz="36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(PM </a:t>
            </a:r>
            <a:r>
              <a:rPr kumimoji="0" lang="en-US" altLang="zh-CN" sz="3600" b="1" i="1" u="sng" strike="noStrike" kern="1200" cap="none" spc="0" normalizeH="0" baseline="0" noProof="0" dirty="0" err="1">
                <a:ln>
                  <a:noFill/>
                </a:ln>
                <a:solidFill>
                  <a:schemeClr val="tx1"/>
                </a:solidFill>
                <a:effectLst/>
                <a:uLnTx/>
                <a:uFillTx/>
                <a:latin typeface="Times New Roman" panose="02020603050405020304" pitchFamily="18" charset="0"/>
                <a:ea typeface="+mj-ea"/>
                <a:cs typeface="+mj-cs"/>
              </a:rPr>
              <a:t>yasasvi</a:t>
            </a:r>
            <a:r>
              <a:rPr kumimoji="0" lang="en-US" altLang="zh-CN" sz="3600" b="1" i="1"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 </a:t>
            </a:r>
            <a:br>
              <a:rPr kumimoji="0" lang="en-US" altLang="zh-CN" sz="3600" b="1" i="1"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br>
            <a:r>
              <a:rPr kumimoji="0" lang="en-US" altLang="zh-CN" sz="2700" b="1"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a:t>
            </a:r>
            <a:r>
              <a:rPr kumimoji="0" lang="en-US" altLang="zh-CN" sz="27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Centrally Sponsored Scheme) (Central State Ratio 60:40)</a:t>
            </a:r>
            <a:br>
              <a:rPr kumimoji="0" lang="en-US" altLang="zh-CN" sz="27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endParaRPr kumimoji="0" lang="en-IN" altLang="en-US" sz="27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Content Placeholder 8"/>
          <p:cNvGraphicFramePr>
            <a:graphicFrameLocks noGrp="1"/>
          </p:cNvGraphicFramePr>
          <p:nvPr>
            <p:ph idx="1"/>
          </p:nvPr>
        </p:nvGraphicFramePr>
        <p:xfrm>
          <a:off x="215900" y="1295400"/>
          <a:ext cx="13590588" cy="6551613"/>
        </p:xfrm>
        <a:graphic>
          <a:graphicData uri="http://schemas.openxmlformats.org/drawingml/2006/table">
            <a:tbl>
              <a:tblPr/>
              <a:tblGrid>
                <a:gridCol w="1262063"/>
                <a:gridCol w="2319337"/>
                <a:gridCol w="4310063"/>
                <a:gridCol w="1992312"/>
                <a:gridCol w="1171575"/>
                <a:gridCol w="1195388"/>
                <a:gridCol w="1339850"/>
              </a:tblGrid>
              <a:tr h="762000">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Eligibility Criteria</a:t>
                      </a:r>
                      <a:endParaRPr kumimoji="0" lang="en-IN"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2738">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Students Belonging to Other Backward Classes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1.To provide financial assistance to students belonging to Other Backward Classes</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2.Income Limit Rs.2.50 lakh p.a.</a:t>
                      </a:r>
                      <a:endParaRPr kumimoji="0" lang="en-US" sz="17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3.Scholarship will be given for the study  of all recognized post-matriculation or  post-secondary courses pursued in recognized institutions.</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Apply Online at                             </a:t>
                      </a:r>
                      <a:endParaRPr kumimoji="0" lang="en-US" sz="17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:swporatal.goa.gov.in</a:t>
                      </a:r>
                      <a:endParaRPr kumimoji="0" lang="en-US" sz="17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Group 1 </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Degree and Post Graduate level professional courses</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Rs.10000/- p.a  Academic Allowance &amp;  Rs.7000/-p.a   Tuition Fee.</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endPar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Group 2 </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Other Professional Courses leading to Degree, Diploma, Certificate  </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Rs.8000/-p.a   Academic Allowance   &amp;  Rs.5000/- p.a  Tuition Fee.</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endPar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Group 3</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Graduate and Post Graduate courses not covered under Group I &amp; Group II</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Rs.6000/- p.a  Academic Allowance   &amp;  Rs.2000/- p.a  Tuition Fee.</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endPar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Group 4</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All post-matriculation (Post Class X level) non-degree courses  </a:t>
                      </a: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Rs.5000/-p.a  Academic Allowance  only.   </a:t>
                      </a: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1.Caste certificate for                                   OBC students.</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2.Self Declaration of                                      student belonging to EBC</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3.Income certificate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4.Marksheet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5.Fee Receipt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6.Bank Pass Book Copy  </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7.Adhaar Card Copy</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8.Residence Certificate</a:t>
                      </a: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894.89 Lakhs</a:t>
                      </a: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420.00 Lakhs</a:t>
                      </a:r>
                      <a:endParaRPr kumimoji="0" lang="en-US"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528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Central Scheme</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7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48" name="Slide Number Placeholder 5"/>
          <p:cNvSpPr>
            <a:spLocks noGrp="1"/>
          </p:cNvSpPr>
          <p:nvPr>
            <p:ph type="sldNum" sz="quarter" idx="12"/>
          </p:nvPr>
        </p:nvSpPr>
        <p:spPr>
          <a:xfrm>
            <a:off x="4605338" y="7570788"/>
            <a:ext cx="2835275" cy="420687"/>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le 1"/>
          <p:cNvSpPr>
            <a:spLocks noGrp="1" noChangeArrowheads="1"/>
          </p:cNvSpPr>
          <p:nvPr>
            <p:ph type="title"/>
          </p:nvPr>
        </p:nvSpPr>
        <p:spPr>
          <a:xfrm>
            <a:off x="280988" y="142875"/>
            <a:ext cx="13696950" cy="966788"/>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4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7</a:t>
            </a:r>
            <a:r>
              <a:rPr kumimoji="0" lang="en-US" altLang="zh-CN" sz="34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.Post </a:t>
            </a:r>
            <a:r>
              <a:rPr kumimoji="0" lang="en-US" altLang="zh-CN" sz="34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matric Scholarship for the students </a:t>
            </a:r>
            <a:r>
              <a:rPr kumimoji="0" lang="en-US" altLang="zh-CN" sz="34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belonging </a:t>
            </a:r>
            <a:r>
              <a:rPr kumimoji="0" lang="en-US" altLang="zh-CN" sz="34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to </a:t>
            </a:r>
            <a:r>
              <a:rPr kumimoji="0" lang="en-US" altLang="zh-CN" sz="34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Minority Community </a:t>
            </a:r>
            <a:r>
              <a:rPr kumimoji="0" lang="en-US" altLang="zh-CN" sz="27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(Centrally Sponsored Scheme) (Central Ratio 100%)</a:t>
            </a:r>
            <a:br>
              <a:rPr kumimoji="0" lang="en-US" altLang="zh-CN" sz="27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endParaRPr kumimoji="0" lang="en-IN" altLang="en-US" sz="27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80988" y="1062038"/>
          <a:ext cx="13492163" cy="6645275"/>
        </p:xfrm>
        <a:graphic>
          <a:graphicData uri="http://schemas.openxmlformats.org/drawingml/2006/table">
            <a:tbl>
              <a:tblPr/>
              <a:tblGrid>
                <a:gridCol w="1408112"/>
                <a:gridCol w="2603500"/>
                <a:gridCol w="3544888"/>
                <a:gridCol w="2157412"/>
                <a:gridCol w="1219200"/>
                <a:gridCol w="1504950"/>
                <a:gridCol w="1054100"/>
              </a:tblGrid>
              <a:tr h="860425">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 </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2" marR="91432"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200">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Minorities Communities consisting of Muslims, Christians,  Sikhs, Parsis, Buddhists.</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The scholarship will be awarded to the students securing not less than 50 % marks  in the previous final examination  &amp; Annual income  of parent/guardian from all sources does not </a:t>
                      </a:r>
                      <a:r>
                        <a:rPr kumimoji="0" lang="en-US" sz="1600" b="1"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exceed Rs.2.00 lakhs.   </a:t>
                      </a: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(Applicable after Xth Std. Passed)</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Apply Online at                             </a:t>
                      </a:r>
                      <a:endPar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6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:WWW.SCHOLARSHIP.GOV.IN</a:t>
                      </a:r>
                      <a:endParaRPr kumimoji="0" lang="en-IN" sz="16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IN"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Rate of Scholarship Admission + Tuition Fee</a:t>
                      </a:r>
                      <a:endParaRPr kumimoji="0" lang="en-IN"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Class XI &amp; XII  Rs. 7,000/- per annum </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Technical and Vocational courses of  XI  and XII  level  Rs.10000/- per annum</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UG &amp; PG level  Rs. 3,000/- per annum </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subject to actuals whichever is less</a:t>
                      </a:r>
                      <a:endParaRPr kumimoji="0" lang="en-IN"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1"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Maintenance Allowance </a:t>
                      </a:r>
                      <a:r>
                        <a:rPr kumimoji="0" lang="en-IN"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10 months only)</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1)Class XI &amp; XII including Technical and Vocational courses </a:t>
                      </a:r>
                      <a:endParaRPr kumimoji="0" lang="en-IN" sz="1600" b="0"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380/- per month Hosteller                                                     Rs. 230/- per month for Day Scholar</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Courses other than Technical and Vocational courses at UG &amp; PG level  </a:t>
                      </a:r>
                      <a:endParaRPr kumimoji="0" lang="en-IN" sz="1600" b="0"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570/- per month Hosteller                                                       Rs. 300/- per month for Day Scholar </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M.Phil &amp; Ph.D</a:t>
                      </a:r>
                      <a:r>
                        <a:rPr kumimoji="0" lang="en-IN"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IN" sz="16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1,200/- per month Hosteller                                                           Rs. 550/- per month for Day Scholar</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Self attested passport size photograph.</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Birth certificate</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3.Baptism/jamat  certificate/Affidavit</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Fee receipts.</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 Bank passbook</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 Income certificate from  competent Authority  </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 Residence certificate /ration card</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 Mark Sheet (SSC , XIIth last year passing  &amp; percentage 50% and above)</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 Aadhaar card copy  </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27.00 Lakhs</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Online Scheme amount transfer Directly to Students Account</a:t>
                      </a:r>
                      <a:endPar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528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Central Scheme</a:t>
                      </a: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18" marR="91418" marT="45679" marB="456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6" name="Slide Number Placeholder 7"/>
          <p:cNvSpPr>
            <a:spLocks noGrp="1"/>
          </p:cNvSpPr>
          <p:nvPr>
            <p:ph type="sldNum" sz="quarter" idx="12"/>
          </p:nvPr>
        </p:nvSpPr>
        <p:spPr>
          <a:xfrm>
            <a:off x="2559050" y="7416800"/>
            <a:ext cx="3608388"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1"/>
          <p:cNvSpPr>
            <a:spLocks noGrp="1" noChangeArrowheads="1"/>
          </p:cNvSpPr>
          <p:nvPr>
            <p:ph type="title"/>
          </p:nvPr>
        </p:nvSpPr>
        <p:spPr>
          <a:xfrm>
            <a:off x="0" y="306388"/>
            <a:ext cx="14070013" cy="928688"/>
          </a:xfrm>
        </p:spPr>
        <p:txBody>
          <a:bodyPr vert="horz" wrap="square" lIns="91440" tIns="45720" rIns="91440" bIns="45720" numCol="1" rtlCol="0" anchor="ctr" anchorCtr="0" compatLnSpc="1">
            <a:normAutofit fontScale="90000"/>
          </a:bodyPr>
          <a:lstStyle/>
          <a:p>
            <a:pPr marL="0" marR="0" lvl="0" indent="0" algn="l" defTabSz="1052830" rtl="0" eaLnBrk="1" fontAlgn="auto" latinLnBrk="0" hangingPunct="1">
              <a:lnSpc>
                <a:spcPct val="90000"/>
              </a:lnSpc>
              <a:spcBef>
                <a:spcPct val="0"/>
              </a:spcBef>
              <a:spcAft>
                <a:spcPts val="0"/>
              </a:spcAft>
              <a:buClrTx/>
              <a:buSzTx/>
              <a:buFontTx/>
              <a:buNone/>
              <a:defRPr/>
            </a:pP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8</a:t>
            </a:r>
            <a:r>
              <a:rPr kumimoji="0" lang="en-US" altLang="zh-CN" sz="36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a:t>
            </a:r>
            <a:r>
              <a:rPr kumimoji="0" lang="en-US" altLang="zh-CN" sz="3600" b="1" i="1" u="sng" strike="noStrike" kern="1200" cap="none" spc="0" normalizeH="0" baseline="0" noProof="0" dirty="0" smtClean="0">
                <a:ln>
                  <a:noFill/>
                </a:ln>
                <a:solidFill>
                  <a:srgbClr val="FF0000"/>
                </a:solidFill>
                <a:effectLst/>
                <a:uLnTx/>
                <a:uFillTx/>
                <a:latin typeface="Bookman Old Style" panose="02050604050505020204" pitchFamily="18" charset="0"/>
                <a:ea typeface="+mj-ea"/>
                <a:cs typeface="+mj-cs"/>
              </a:rPr>
              <a:t>Merit-cum-Means </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Scholarship for </a:t>
            </a:r>
            <a:r>
              <a:rPr kumimoji="0" lang="en-US" altLang="zh-CN" sz="36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the students belonging</a:t>
            </a:r>
            <a:br>
              <a:rPr kumimoji="0" lang="en-US" altLang="zh-CN" sz="36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br>
            <a:r>
              <a:rPr kumimoji="0" lang="en-US" altLang="zh-CN" sz="36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 </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to Minority Community</a:t>
            </a:r>
            <a:r>
              <a:rPr kumimoji="0" lang="en-US" altLang="zh-CN" sz="3600" b="1" i="0" u="none"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r>
              <a:rPr kumimoji="0" lang="en-US" altLang="zh-CN" sz="3100" b="1" i="0" u="none"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(Central  Scheme) </a:t>
            </a:r>
            <a:r>
              <a:rPr kumimoji="0" lang="en-US" altLang="zh-CN" sz="3100" b="1"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a:t>
            </a:r>
            <a:r>
              <a:rPr kumimoji="0" lang="en-US" altLang="zh-CN" sz="31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Central Ratio 100%)</a:t>
            </a:r>
            <a:br>
              <a:rPr kumimoji="0" lang="en-US" altLang="zh-CN" sz="31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endPar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06375" y="1073150"/>
          <a:ext cx="13562013" cy="6578600"/>
        </p:xfrm>
        <a:graphic>
          <a:graphicData uri="http://schemas.openxmlformats.org/drawingml/2006/table">
            <a:tbl>
              <a:tblPr/>
              <a:tblGrid>
                <a:gridCol w="1427872"/>
                <a:gridCol w="2743039"/>
                <a:gridCol w="3143066"/>
                <a:gridCol w="2419208"/>
                <a:gridCol w="1238177"/>
                <a:gridCol w="1447715"/>
                <a:gridCol w="1142934"/>
              </a:tblGrid>
              <a:tr h="883026">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Amount /  Nature of Support</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3662">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Minoritiy Communities consisting of Muslims, Christians,  Sikhs, Parsis, Buddhists.</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scholarship will be awarded to the students securing not less than 50 % marks  in the previous final examination for pursing Technical &amp; Professional Courses.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Annual income  of parent/guardian from all sources does not exceed </a:t>
                      </a:r>
                      <a:r>
                        <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Rs.2.50 lakhs. </a:t>
                      </a:r>
                      <a:endPar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Apply Online at                             </a:t>
                      </a:r>
                      <a:endParaRPr kumimoji="0" 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:WWW.SCHOLARSHIP.GOV.IN</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Rate of Scholarship</a:t>
                      </a:r>
                      <a:endPar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Course Fees Rs.20,000/- per annum                                   </a:t>
                      </a: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both Hosteller &amp; Day scholar )</a:t>
                      </a:r>
                      <a:endPar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subject to actuals whichever is less.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endPar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Maintenance Allowance</a:t>
                      </a:r>
                      <a:endParaRPr kumimoji="0" lang="en-US" sz="18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Rs.1,000/- p.m. Hosteller</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Rs.500/- p.m. Day scholar</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(for 10 months only) </a:t>
                      </a:r>
                      <a:endPar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Note:-</a:t>
                      </a:r>
                      <a:endPar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Full course fees is reimbursed for 85 listed Institutes.</a:t>
                      </a:r>
                      <a:endPar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Self attested passport size photograph.</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Birth certificate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3.Baptism/</a:t>
                      </a:r>
                      <a:r>
                        <a:rPr kumimoji="0" lang="en-IN"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jamat</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certificate/              Affidavit</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Fee receipts.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Bank pass book copy</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Income certificate from Competent  Authority                                               7. Residence certificate /                      ration card</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 Mark sheet                                               (SSC , </a:t>
                      </a:r>
                      <a:r>
                        <a:rPr kumimoji="0" lang="en-IN"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XIIth</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last year passing  &amp; percentage 50% and above)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 </a:t>
                      </a:r>
                      <a:r>
                        <a:rPr kumimoji="0" lang="en-IN"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Aadhaar</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card copy  </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13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auto" latinLnBrk="0" hangingPunct="1">
                        <a:lnSpc>
                          <a:spcPct val="100000"/>
                        </a:lnSpc>
                        <a:spcBef>
                          <a:spcPts val="0"/>
                        </a:spcBef>
                        <a:spcAft>
                          <a:spcPts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Online Scheme amount transfer Directly to Students Account</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Central Scheme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7" marR="91447"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4" name="Slide Number Placeholder 7"/>
          <p:cNvSpPr>
            <a:spLocks noGrp="1"/>
          </p:cNvSpPr>
          <p:nvPr>
            <p:ph type="sldNum" sz="quarter" idx="12"/>
          </p:nvPr>
        </p:nvSpPr>
        <p:spPr>
          <a:xfrm>
            <a:off x="5489575" y="7167563"/>
            <a:ext cx="1155700"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426067" y="2179698"/>
            <a:ext cx="13059985" cy="4461307"/>
          </a:xfrm>
          <a:ln>
            <a:miter lim="800000"/>
          </a:ln>
          <a:effectLst/>
          <a:scene3d>
            <a:camera prst="orthographicFront"/>
            <a:lightRig rig="balanced" dir="t"/>
          </a:scene3d>
          <a:sp3d prstMaterial="plastic"/>
        </p:spPr>
        <p:txBody>
          <a:bodyPr vert="horz" wrap="square" lIns="91440" tIns="45720" rIns="91440" bIns="45720" numCol="1" rtlCol="0" anchor="ctr" anchorCtr="0" compatLnSpc="1">
            <a:prstTxWarp prst="textPlain">
              <a:avLst/>
            </a:prstTxWarp>
            <a:normAutofit fontScale="90000"/>
          </a:bodyPr>
          <a:lstStyle/>
          <a:p>
            <a:pPr marL="0" marR="0" lvl="0" indent="0" algn="ctr" defTabSz="1065530" rtl="0" eaLnBrk="1" fontAlgn="auto" latinLnBrk="0" hangingPunct="1">
              <a:lnSpc>
                <a:spcPct val="90000"/>
              </a:lnSpc>
              <a:spcBef>
                <a:spcPct val="0"/>
              </a:spcBef>
              <a:spcAft>
                <a:spcPts val="0"/>
              </a:spcAft>
              <a:buClrTx/>
              <a:buSzTx/>
              <a:buFontTx/>
              <a:buNone/>
              <a:defRPr/>
            </a:pPr>
            <a:r>
              <a:rPr kumimoji="0" lang="en-IN" sz="5125" b="1" i="0" u="none" strike="noStrike" kern="1200" cap="none" spc="0" normalizeH="0" baseline="0" noProof="1" smtClean="0">
                <a:ln>
                  <a:noFill/>
                </a:ln>
                <a:solidFill>
                  <a:schemeClr val="tx1"/>
                </a:solidFill>
                <a:effectLst/>
                <a:uLnTx/>
                <a:uFillTx/>
                <a:latin typeface="Arial" panose="020B0604020202020204" pitchFamily="34" charset="0"/>
                <a:ea typeface="+mj-ea"/>
                <a:cs typeface="Arial" panose="020B0604020202020204" pitchFamily="34" charset="0"/>
              </a:rPr>
              <a:t>            </a:t>
            </a:r>
            <a:br>
              <a:rPr kumimoji="0" lang="en-IN" sz="5125"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US" altLang="en-IN" sz="5530"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Directorate of Social Welfare</a:t>
            </a:r>
            <a:br>
              <a:rPr kumimoji="0" lang="en-US" altLang="en-IN" sz="5530" b="0" i="0" u="none" strike="noStrike" kern="1200" cap="none" spc="0" normalizeH="0" baseline="0" noProof="0" dirty="0">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r>
              <a:rPr kumimoji="0" lang="en-US" altLang="en-IN" sz="5530"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Government of Goa</a:t>
            </a:r>
            <a:br>
              <a:rPr kumimoji="0" lang="en-US" altLang="en-IN" sz="5530"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br>
              <a:rPr kumimoji="0" lang="en-US" altLang="en-IN" sz="5530" b="0" i="0" u="none" strike="noStrike" kern="1200" cap="none" spc="0" normalizeH="0" baseline="0" noProof="0" dirty="0">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r>
              <a:rPr kumimoji="0" lang="en-IN" sz="460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18</a:t>
            </a:r>
            <a:r>
              <a:rPr kumimoji="0" lang="en-IN" sz="4605" b="0" i="0" u="none" strike="noStrike" kern="1200" cap="none" spc="0" normalizeH="0" baseline="3000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th</a:t>
            </a:r>
            <a:r>
              <a:rPr kumimoji="0" lang="en-IN" sz="460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 June Road,Panjim –Goa </a:t>
            </a:r>
            <a:r>
              <a:rPr kumimoji="0" 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a:t>
            </a:r>
            <a:r>
              <a:rPr kumimoji="0" lang="en-IN" sz="322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Email:Socialwelfaregoa@rediffmail.com</a:t>
            </a:r>
            <a:r>
              <a:rPr kumimoji="0" 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 </a:t>
            </a:r>
            <a:br>
              <a:rPr kumimoji="0" 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br>
              <a:rPr kumimoji="0" 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r>
              <a:rPr kumimoji="0" lang="en-US" alt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District Welfare Office, Margao-Goa</a:t>
            </a:r>
            <a:br>
              <a:rPr kumimoji="0" lang="en-US" alt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r>
              <a:rPr kumimoji="0" lang="en-US" altLang="en-IN" sz="3685" b="0" i="0" u="none" strike="noStrike" kern="1200" cap="none" spc="0" normalizeH="0" baseline="0" noProof="1">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t>(Email:dwosouth18@gmail.com)</a:t>
            </a:r>
            <a:br>
              <a:rPr kumimoji="0" lang="en-IN" sz="5530" b="0" i="0" u="none" strike="noStrike" kern="1200" cap="none" spc="0" normalizeH="0" baseline="0" noProof="0" dirty="0">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Bookman Old Style" panose="02050604050505020204" pitchFamily="18" charset="0"/>
              </a:rPr>
            </a:br>
            <a:br>
              <a:rPr kumimoji="0" lang="en-IN" sz="5125" b="0" i="0" u="none" strike="noStrike" kern="1200" cap="none" spc="0" normalizeH="0" baseline="0" noProof="0" dirty="0">
                <a:ln w="0"/>
                <a:solidFill>
                  <a:schemeClr val="tx1"/>
                </a:solidFill>
                <a:effectLst>
                  <a:glow rad="101600">
                    <a:schemeClr val="accent4">
                      <a:satMod val="175000"/>
                      <a:alpha val="40000"/>
                    </a:schemeClr>
                  </a:glow>
                  <a:outerShdw blurRad="63500" sx="102000" sy="102000" algn="ctr" rotWithShape="0">
                    <a:prstClr val="black">
                      <a:alpha val="40000"/>
                    </a:prstClr>
                  </a:outerShdw>
                </a:effectLst>
                <a:uLnTx/>
                <a:uFillTx/>
                <a:latin typeface="Bookman Old Style" panose="02050604050505020204" pitchFamily="18" charset="0"/>
                <a:ea typeface="+mj-ea"/>
                <a:cs typeface="Times New Roman" panose="02020603050405020304" pitchFamily="18" charset="0"/>
              </a:rPr>
            </a:br>
            <a:br>
              <a:rPr kumimoji="0" lang="en-US" altLang="en-IN" sz="5125" b="1" i="0" u="none" strike="noStrike" kern="1200" cap="none" spc="0" normalizeH="0" baseline="0" noProof="0" dirty="0" smtClean="0">
                <a:ln>
                  <a:noFill/>
                </a:ln>
                <a:solidFill>
                  <a:schemeClr val="tx1"/>
                </a:solidFill>
                <a:effectLst>
                  <a:outerShdw blurRad="63500" sx="102000" sy="102000" algn="ctr" rotWithShape="0">
                    <a:prstClr val="black">
                      <a:alpha val="40000"/>
                    </a:prstClr>
                  </a:outerShdw>
                </a:effectLst>
                <a:uLnTx/>
                <a:uFillTx/>
                <a:latin typeface="Arial" panose="020B0604020202020204" pitchFamily="34" charset="0"/>
                <a:ea typeface="+mj-ea"/>
                <a:cs typeface="Arial" panose="020B0604020202020204" pitchFamily="34" charset="0"/>
              </a:rPr>
            </a:br>
            <a:r>
              <a:rPr kumimoji="0" lang="en-US" altLang="en-IN" sz="3685" b="1" i="0" u="none" strike="noStrike" kern="1200" cap="none" spc="0" normalizeH="0" baseline="0" noProof="1">
                <a:ln>
                  <a:noFill/>
                </a:ln>
                <a:solidFill>
                  <a:schemeClr val="tx1"/>
                </a:solidFill>
                <a:effectLst/>
                <a:uLnTx/>
                <a:uFillTx/>
                <a:latin typeface="Arial" panose="020B0604020202020204" pitchFamily="34" charset="0"/>
                <a:ea typeface="+mj-ea"/>
                <a:cs typeface="Arial" panose="020B0604020202020204" pitchFamily="34" charset="0"/>
              </a:rPr>
              <a:t> </a:t>
            </a:r>
            <a:endParaRPr kumimoji="0" lang="en-US" altLang="en-IN" sz="3685" b="1" i="0" u="none" strike="noStrike" kern="1200" cap="none" spc="0" normalizeH="0" baseline="0" noProof="1">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122" name="Slide Number Placeholder 7"/>
          <p:cNvSpPr>
            <a:spLocks noGrp="1"/>
          </p:cNvSpPr>
          <p:nvPr>
            <p:ph type="sldNum" sz="quarter" idx="12"/>
          </p:nvPr>
        </p:nvSpPr>
        <p:spPr>
          <a:xfrm>
            <a:off x="3983038" y="7216775"/>
            <a:ext cx="3198812" cy="425450"/>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5123" name="Picture 2" descr="Gov logo"/>
          <p:cNvPicPr/>
          <p:nvPr/>
        </p:nvPicPr>
        <p:blipFill>
          <a:blip r:embed="rId1"/>
          <a:stretch>
            <a:fillRect/>
          </a:stretch>
        </p:blipFill>
        <p:spPr>
          <a:xfrm>
            <a:off x="5773738" y="512763"/>
            <a:ext cx="1781175" cy="1446212"/>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0488" y="0"/>
            <a:ext cx="13849350" cy="1190625"/>
          </a:xfrm>
        </p:spPr>
        <p:txBody>
          <a:bodyPr vert="horz" wrap="square" lIns="91440" tIns="45720" rIns="91440" bIns="45720" numCol="1" rtlCol="0" anchor="t" anchorCtr="0" compatLnSpc="1">
            <a:noAutofit/>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9</a:t>
            </a:r>
            <a:r>
              <a:rPr kumimoji="0" lang="en-US" altLang="zh-CN" sz="32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.The </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Scheme </a:t>
            </a:r>
            <a:r>
              <a:rPr kumimoji="0" lang="en-US" altLang="zh-CN" sz="32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for Stipend &amp; </a:t>
            </a:r>
            <a:r>
              <a:rPr kumimoji="0" lang="en-US" altLang="zh-CN" sz="3200" b="1" i="1" u="sng" strike="noStrike" kern="1200" cap="none" spc="0" normalizeH="0" baseline="0" noProof="0" dirty="0">
                <a:ln>
                  <a:noFill/>
                </a:ln>
                <a:solidFill>
                  <a:srgbClr val="FF0000"/>
                </a:solidFill>
                <a:effectLst>
                  <a:outerShdw blurRad="38100" dist="38100" dir="2700000" algn="tl">
                    <a:srgbClr val="C0C0C0"/>
                  </a:outerShdw>
                </a:effectLst>
                <a:uLnTx/>
                <a:uFillTx/>
                <a:latin typeface="Bookman Old Style" panose="02050604050505020204" pitchFamily="18" charset="0"/>
                <a:ea typeface="+mj-ea"/>
                <a:cs typeface="+mj-cs"/>
              </a:rPr>
              <a:t>Scholarship</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to the  Students </a:t>
            </a:r>
            <a:b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of Person with Disabilities </a:t>
            </a:r>
            <a:b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28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No.50-289-96-97-HC/VOL-I/PART</a:t>
            </a:r>
            <a:br>
              <a:rPr kumimoji="0" lang="en-US" altLang="zh-CN" sz="18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br>
            <a:endParaRPr kumimoji="0" lang="en-IN" altLang="en-US" sz="18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76225" y="1449388"/>
          <a:ext cx="13435013" cy="6248400"/>
        </p:xfrm>
        <a:graphic>
          <a:graphicData uri="http://schemas.openxmlformats.org/drawingml/2006/table">
            <a:tbl>
              <a:tblPr/>
              <a:tblGrid>
                <a:gridCol w="1011238"/>
                <a:gridCol w="3624262"/>
                <a:gridCol w="2420938"/>
                <a:gridCol w="2568575"/>
                <a:gridCol w="1239837"/>
                <a:gridCol w="1173163"/>
                <a:gridCol w="1397000"/>
              </a:tblGrid>
              <a:tr h="731838">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528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1052830" rtl="0" eaLnBrk="1" fontAlgn="base" latinLnBrk="0" hangingPunct="1">
                        <a:lnSpc>
                          <a:spcPct val="100000"/>
                        </a:lnSpc>
                        <a:spcBef>
                          <a:spcPct val="0"/>
                        </a:spcBef>
                        <a:spcAft>
                          <a:spcPct val="0"/>
                        </a:spcAft>
                        <a:buClrTx/>
                        <a:buSzTx/>
                        <a:buFontTx/>
                        <a:buNone/>
                      </a:pP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0813">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Students /Persons with Disabilities                 </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 The applicant must be a bonafide resident of the State Goa  by birth or by a continuous domicile of 15 years in Goa  to apply  for Scholarship under this Scheme.</a:t>
                      </a:r>
                      <a:endPar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ii)  Scholarship will be provided to all categories of  Person with Disabilities. iii)  (a) Educational Requirements:- A Persons with Disabilities will be eligible for the award for Scholarship for study from  IXth Standard onwards. The Candidate should have secured at least 45% marks at the previous annual Examination iv) Income: No Scholarship will be admissible if the combined </a:t>
                      </a:r>
                      <a:r>
                        <a:rPr kumimoji="0" 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income of the parents/ guardian of the candidate is more </a:t>
                      </a:r>
                      <a:r>
                        <a:rPr kumimoji="0" lang="en-US"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than Rs.1,50,000/- p.a.</a:t>
                      </a:r>
                      <a:endParaRPr kumimoji="0" lang="en-US" sz="16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Std. IXth to XIIth Rs.500/- p.m.</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BA/B.Com/B.Sc. 650/- p.m.</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M.A./M.Com /M.Sc &amp; Other Professional Courses                   Rs.900/- p.m.</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Person with Disability Student</a:t>
                      </a:r>
                      <a:endParaRPr kumimoji="0" lang="en-IN"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Std. 1st to IVth Rs.200/-p.m.</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 Std. Vth to VIIIth   Rs.200/-p.m.</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Persons with Disability Certificate issued by Medical Board</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Income Certificate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Identity Card Issued by DSW</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Statement of Marks obtained during the previous annual examination self attested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 Recommendation by the Head of the Institution in which the candidate is Studying.</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 Bank Pass book copy</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7)Aadhaar Card Copy</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30.60 Lakhs</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35.00 Lakhs</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528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To Increase Income </a:t>
                      </a:r>
                      <a:r>
                        <a:rPr kumimoji="0" lang="en-US"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Limit to Rs. 2.50 Lakhs</a:t>
                      </a:r>
                      <a:endParaRPr kumimoji="0" lang="en-IN" sz="1800" b="1"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2" name="Slide Number Placeholder 8"/>
          <p:cNvSpPr>
            <a:spLocks noGrp="1"/>
          </p:cNvSpPr>
          <p:nvPr>
            <p:ph type="sldNum" sz="quarter" idx="12"/>
          </p:nvPr>
        </p:nvSpPr>
        <p:spPr>
          <a:xfrm>
            <a:off x="4176713" y="7392988"/>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itle 1"/>
          <p:cNvSpPr>
            <a:spLocks noGrp="1" noChangeArrowheads="1"/>
          </p:cNvSpPr>
          <p:nvPr>
            <p:ph type="title"/>
          </p:nvPr>
        </p:nvSpPr>
        <p:spPr>
          <a:xfrm>
            <a:off x="347663" y="0"/>
            <a:ext cx="12558713" cy="1173163"/>
          </a:xfrm>
        </p:spPr>
        <p:txBody>
          <a:bodyPr vert="horz" wrap="square" lIns="91440" tIns="45720" rIns="91440" bIns="45720" numCol="1" rtlCol="0" anchor="t" anchorCtr="0" compatLnSpc="1">
            <a:normAutofit/>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IN" altLang="en-US" sz="4545" b="1" i="0"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10.Scholarship </a:t>
            </a:r>
            <a:r>
              <a:rPr kumimoji="0" lang="en-IN" altLang="en-US" sz="4545"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to </a:t>
            </a:r>
            <a:r>
              <a:rPr kumimoji="0" lang="en-IN" altLang="en-US" sz="4545"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Nursing students</a:t>
            </a:r>
            <a:br>
              <a:rPr kumimoji="0" lang="en-IN" altLang="en-US" sz="4545"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r>
              <a:rPr kumimoji="0" lang="en-IN" altLang="en-US" sz="28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Notification No. 83/3/2010-11/SDB-2/4020 Dated 15/09/20210</a:t>
            </a:r>
            <a:endParaRPr kumimoji="0" lang="en-IN" altLang="en-US" sz="28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endParaRPr>
          </a:p>
        </p:txBody>
      </p:sp>
      <p:graphicFrame>
        <p:nvGraphicFramePr>
          <p:cNvPr id="4" name="Content Placeholder 3"/>
          <p:cNvGraphicFramePr>
            <a:graphicFrameLocks noGrp="1"/>
          </p:cNvGraphicFramePr>
          <p:nvPr>
            <p:ph idx="1"/>
          </p:nvPr>
        </p:nvGraphicFramePr>
        <p:xfrm>
          <a:off x="346075" y="1190625"/>
          <a:ext cx="13350875" cy="6383338"/>
        </p:xfrm>
        <a:graphic>
          <a:graphicData uri="http://schemas.openxmlformats.org/drawingml/2006/table">
            <a:tbl>
              <a:tblPr firstRow="1" bandRow="1">
                <a:tableStyleId>{5940675A-B579-460E-94D1-54222C63F5DA}</a:tableStyleId>
              </a:tblPr>
              <a:tblGrid>
                <a:gridCol w="1072941"/>
                <a:gridCol w="1594403"/>
                <a:gridCol w="4719432"/>
                <a:gridCol w="1955801"/>
                <a:gridCol w="1260832"/>
                <a:gridCol w="1236467"/>
                <a:gridCol w="1510595"/>
              </a:tblGrid>
              <a:tr h="822982">
                <a:tc>
                  <a:txBody>
                    <a:bodyPr/>
                    <a:lstStyle/>
                    <a:p>
                      <a:pPr algn="ctr"/>
                      <a:r>
                        <a:rPr lang="en-US" sz="1600" b="1" dirty="0" smtClean="0">
                          <a:latin typeface="Times New Roman" panose="02020603050405020304" pitchFamily="18" charset="0"/>
                          <a:cs typeface="Times New Roman" panose="02020603050405020304" pitchFamily="18" charset="0"/>
                        </a:rPr>
                        <a:t>Target Group</a:t>
                      </a:r>
                      <a:endParaRPr lang="en-IN" sz="1600" b="1" dirty="0">
                        <a:latin typeface="Times New Roman" panose="02020603050405020304" pitchFamily="18" charset="0"/>
                        <a:cs typeface="Times New Roman" panose="02020603050405020304" pitchFamily="18" charset="0"/>
                      </a:endParaRPr>
                    </a:p>
                  </a:txBody>
                  <a:tcPr marL="91447" marR="91447" marT="45731" marB="45731"/>
                </a:tc>
                <a:tc>
                  <a:txBody>
                    <a:bodyPr/>
                    <a:lstStyle/>
                    <a:p>
                      <a:pPr algn="ctr"/>
                      <a:r>
                        <a:rPr lang="en-US" sz="1600" b="1" dirty="0" smtClean="0">
                          <a:latin typeface="Times New Roman" panose="02020603050405020304" pitchFamily="18" charset="0"/>
                          <a:cs typeface="Times New Roman" panose="02020603050405020304" pitchFamily="18" charset="0"/>
                        </a:rPr>
                        <a:t>Objectives &amp; Eligibility Criteria</a:t>
                      </a:r>
                      <a:endParaRPr lang="en-IN" sz="1600" b="1" dirty="0">
                        <a:latin typeface="Times New Roman" panose="02020603050405020304" pitchFamily="18" charset="0"/>
                        <a:cs typeface="Times New Roman" panose="02020603050405020304" pitchFamily="18" charset="0"/>
                      </a:endParaRPr>
                    </a:p>
                  </a:txBody>
                  <a:tcPr marL="91447" marR="91447" marT="45731" marB="45731"/>
                </a:tc>
                <a:tc>
                  <a:txBody>
                    <a:bodyPr/>
                    <a:lstStyle/>
                    <a:p>
                      <a:pPr algn="ctr"/>
                      <a:r>
                        <a:rPr lang="en-US" sz="1600" b="1" dirty="0" smtClean="0">
                          <a:latin typeface="Times New Roman" panose="02020603050405020304" pitchFamily="18" charset="0"/>
                          <a:cs typeface="Times New Roman" panose="02020603050405020304" pitchFamily="18" charset="0"/>
                        </a:rPr>
                        <a:t>Amount /Nature</a:t>
                      </a:r>
                      <a:r>
                        <a:rPr lang="en-US" sz="1600" b="1" baseline="0" dirty="0" smtClean="0">
                          <a:latin typeface="Times New Roman" panose="02020603050405020304" pitchFamily="18" charset="0"/>
                          <a:cs typeface="Times New Roman" panose="02020603050405020304" pitchFamily="18" charset="0"/>
                        </a:rPr>
                        <a:t> of Support</a:t>
                      </a:r>
                      <a:endParaRPr lang="en-IN" sz="1600" b="1" dirty="0">
                        <a:latin typeface="Times New Roman" panose="02020603050405020304" pitchFamily="18" charset="0"/>
                        <a:cs typeface="Times New Roman" panose="02020603050405020304" pitchFamily="18" charset="0"/>
                      </a:endParaRPr>
                    </a:p>
                  </a:txBody>
                  <a:tcPr marL="91447" marR="91447" marT="45731" marB="45731"/>
                </a:tc>
                <a:tc>
                  <a:txBody>
                    <a:bodyPr/>
                    <a:lstStyle/>
                    <a:p>
                      <a:pPr algn="ctr"/>
                      <a:r>
                        <a:rPr lang="en-US" sz="1600" b="1" dirty="0" smtClean="0">
                          <a:latin typeface="Times New Roman" panose="02020603050405020304" pitchFamily="18" charset="0"/>
                          <a:cs typeface="Times New Roman" panose="02020603050405020304" pitchFamily="18" charset="0"/>
                        </a:rPr>
                        <a:t>Document</a:t>
                      </a:r>
                      <a:r>
                        <a:rPr lang="en-US" sz="1600" b="1" baseline="0" dirty="0" smtClean="0">
                          <a:latin typeface="Times New Roman" panose="02020603050405020304" pitchFamily="18" charset="0"/>
                          <a:cs typeface="Times New Roman" panose="02020603050405020304" pitchFamily="18" charset="0"/>
                        </a:rPr>
                        <a:t> Required</a:t>
                      </a:r>
                      <a:endParaRPr lang="en-IN" sz="1600" b="1" dirty="0">
                        <a:latin typeface="Times New Roman" panose="02020603050405020304" pitchFamily="18" charset="0"/>
                        <a:cs typeface="Times New Roman" panose="02020603050405020304" pitchFamily="18" charset="0"/>
                      </a:endParaRPr>
                    </a:p>
                  </a:txBody>
                  <a:tcPr marL="91447" marR="91447" marT="45731" marB="45731"/>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algn="ctr"/>
                      <a:r>
                        <a:rPr lang="en-US" sz="1600" b="1" dirty="0" smtClean="0">
                          <a:latin typeface="Times New Roman" panose="02020603050405020304" pitchFamily="18" charset="0"/>
                          <a:cs typeface="Times New Roman" panose="02020603050405020304" pitchFamily="18" charset="0"/>
                        </a:rPr>
                        <a:t>Proposal</a:t>
                      </a:r>
                      <a:endParaRPr lang="en-IN" sz="1600" b="1" dirty="0">
                        <a:latin typeface="Times New Roman" panose="02020603050405020304" pitchFamily="18" charset="0"/>
                        <a:cs typeface="Times New Roman" panose="02020603050405020304" pitchFamily="18" charset="0"/>
                      </a:endParaRPr>
                    </a:p>
                  </a:txBody>
                  <a:tcPr marL="91447" marR="91447" marT="45731" marB="45731"/>
                </a:tc>
              </a:tr>
              <a:tr h="5438118">
                <a:tc>
                  <a:txBody>
                    <a:bodyPr/>
                    <a:lstStyle/>
                    <a:p>
                      <a:r>
                        <a:rPr lang="en-US" sz="1800" dirty="0" smtClean="0"/>
                        <a:t>Nursing</a:t>
                      </a:r>
                      <a:r>
                        <a:rPr lang="en-US" sz="1800" baseline="0" dirty="0" smtClean="0"/>
                        <a:t> Students</a:t>
                      </a:r>
                      <a:endParaRPr lang="en-IN" sz="1800" dirty="0"/>
                    </a:p>
                  </a:txBody>
                  <a:tcPr marL="91447" marR="91447" marT="45731" marB="45731"/>
                </a:tc>
                <a:tc>
                  <a:txBody>
                    <a:bodyPr/>
                    <a:lstStyle/>
                    <a:p>
                      <a:r>
                        <a:rPr lang="en-US" sz="1800" dirty="0" smtClean="0">
                          <a:latin typeface="Times New Roman" panose="02020603050405020304" pitchFamily="18" charset="0"/>
                          <a:cs typeface="Times New Roman" panose="02020603050405020304" pitchFamily="18" charset="0"/>
                        </a:rPr>
                        <a:t>To pursue nursing education     </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b="1" i="1" u="sng" dirty="0" smtClean="0">
                          <a:latin typeface="Times New Roman" panose="02020603050405020304" pitchFamily="18" charset="0"/>
                          <a:cs typeface="Times New Roman" panose="02020603050405020304" pitchFamily="18" charset="0"/>
                        </a:rPr>
                        <a:t>Income limit Rs.1.50 lakh p.a.</a:t>
                      </a:r>
                      <a:endParaRPr lang="en-US" sz="1800" b="1" i="1" u="sng"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47" marR="91447" marT="45731" marB="45731"/>
                </a:tc>
                <a:tc>
                  <a:txBody>
                    <a:bodyPr/>
                    <a:lstStyle/>
                    <a:p>
                      <a:r>
                        <a:rPr lang="en-US" sz="1800" dirty="0" smtClean="0">
                          <a:latin typeface="Times New Roman" panose="02020603050405020304" pitchFamily="18" charset="0"/>
                          <a:cs typeface="Times New Roman" panose="02020603050405020304" pitchFamily="18" charset="0"/>
                        </a:rPr>
                        <a:t>1.Certificate course for six months</a:t>
                      </a:r>
                      <a:r>
                        <a:rPr lang="en-US" sz="1800" baseline="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fees Rs.3500/- actual or whichever is less</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2. Diploma course for one year or more fees Rs.5000/- actual or whichever is less</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 Degree nursing course for three years fees Rs.10000/- actual or whichever is less</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4. Health worker course duration for one year or more Rs.3500/-actual or whichever is less</a:t>
                      </a:r>
                      <a:endParaRPr lang="en-US" sz="1800" dirty="0" smtClean="0">
                        <a:latin typeface="Times New Roman" panose="02020603050405020304" pitchFamily="18" charset="0"/>
                        <a:cs typeface="Times New Roman" panose="02020603050405020304" pitchFamily="18" charset="0"/>
                      </a:endParaRPr>
                    </a:p>
                    <a:p>
                      <a:pPr algn="ctr"/>
                      <a:r>
                        <a:rPr lang="en-US" sz="1800" b="1" i="1" u="sng" dirty="0" smtClean="0">
                          <a:latin typeface="Times New Roman" panose="02020603050405020304" pitchFamily="18" charset="0"/>
                          <a:cs typeface="Times New Roman" panose="02020603050405020304" pitchFamily="18" charset="0"/>
                        </a:rPr>
                        <a:t>One time additional  amount for Books, Uniform &amp; stationery etc.</a:t>
                      </a:r>
                      <a:endParaRPr lang="en-US" sz="1800" b="1" i="1" u="sng"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Rs.1000/- for six months course</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Rs.2000/- for one year diploma course</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Rs.3000/- for degree course for three years</a:t>
                      </a:r>
                      <a:endParaRPr lang="en-US" sz="1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Rs.2000/-Health worker course 1 year &amp; more </a:t>
                      </a:r>
                      <a:endParaRPr lang="en-US" sz="1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IN" sz="1600" b="1" i="1" u="sng" kern="1200" dirty="0" smtClean="0">
                          <a:solidFill>
                            <a:schemeClr val="tx1"/>
                          </a:solidFill>
                          <a:effectLst/>
                          <a:latin typeface="Times New Roman" panose="02020603050405020304" pitchFamily="18" charset="0"/>
                          <a:ea typeface="+mn-ea"/>
                          <a:cs typeface="Times New Roman" panose="02020603050405020304" pitchFamily="18" charset="0"/>
                        </a:rPr>
                        <a:t>Maintenance Allowance</a:t>
                      </a:r>
                      <a:endParaRPr lang="en-US" sz="1600" u="sng"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For Day Scholar:- Rs.500 (SC) p.m. &amp;</a:t>
                      </a:r>
                      <a:r>
                        <a:rPr lang="en-US" sz="1800" baseline="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Rs.300(Others) p.m.</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For Hosteller:- Rs.800 (SC) p.m. &amp;  Rs.600 (Others) p.m. </a:t>
                      </a:r>
                      <a:endParaRPr lang="en-IN" sz="1800" dirty="0">
                        <a:latin typeface="Times New Roman" panose="02020603050405020304" pitchFamily="18" charset="0"/>
                        <a:cs typeface="Times New Roman" panose="02020603050405020304" pitchFamily="18" charset="0"/>
                      </a:endParaRPr>
                    </a:p>
                  </a:txBody>
                  <a:tcPr marL="91447" marR="91447" marT="45731" marB="45731"/>
                </a:tc>
                <a:tc>
                  <a:txBody>
                    <a:bodyPr/>
                    <a:lstStyle/>
                    <a:p>
                      <a:r>
                        <a:rPr lang="en-IN" sz="1800" dirty="0" smtClean="0">
                          <a:latin typeface="Times New Roman" panose="02020603050405020304" pitchFamily="18" charset="0"/>
                          <a:cs typeface="Times New Roman" panose="02020603050405020304" pitchFamily="18" charset="0"/>
                        </a:rPr>
                        <a:t>1. Residence Certificate</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2. Caste Certificate.</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3.Income Certificate</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4.Mark</a:t>
                      </a:r>
                      <a:r>
                        <a:rPr lang="en-IN" sz="1800" baseline="0" dirty="0" smtClean="0">
                          <a:latin typeface="Times New Roman" panose="02020603050405020304" pitchFamily="18" charset="0"/>
                          <a:cs typeface="Times New Roman" panose="02020603050405020304" pitchFamily="18" charset="0"/>
                        </a:rPr>
                        <a:t> sheet</a:t>
                      </a:r>
                      <a:r>
                        <a:rPr lang="en-IN" sz="1800" dirty="0" smtClean="0">
                          <a:latin typeface="Times New Roman" panose="02020603050405020304" pitchFamily="18" charset="0"/>
                          <a:cs typeface="Times New Roman" panose="02020603050405020304" pitchFamily="18" charset="0"/>
                        </a:rPr>
                        <a:t> </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5.Qualification Certificate.</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6.Fee receipt</a:t>
                      </a:r>
                      <a:endParaRPr lang="en-IN"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7.Aadhaar Card Copy</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47" marR="91447" marT="45731" marB="45731"/>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 6.85 lakhs</a:t>
                      </a:r>
                      <a:endParaRPr lang="en-US" sz="1800" dirty="0" smtClean="0">
                        <a:latin typeface="Times New Roman" panose="02020603050405020304" pitchFamily="18" charset="0"/>
                        <a:cs typeface="Times New Roman" panose="02020603050405020304" pitchFamily="18" charset="0"/>
                      </a:endParaRPr>
                    </a:p>
                    <a:p>
                      <a:pPr marL="0" marR="0" indent="0" algn="l" defTabSz="1065530" rtl="0" eaLnBrk="1" fontAlgn="auto" latinLnBrk="0" hangingPunct="1">
                        <a:lnSpc>
                          <a:spcPct val="100000"/>
                        </a:lnSpc>
                        <a:spcBef>
                          <a:spcPts val="0"/>
                        </a:spcBef>
                        <a:spcAft>
                          <a:spcPts val="0"/>
                        </a:spcAft>
                        <a:buClrTx/>
                        <a:buSzTx/>
                        <a:buFontTx/>
                        <a:buNone/>
                        <a:defRPr/>
                      </a:pPr>
                      <a:endParaRPr lang="en-US" sz="1800" dirty="0" smtClean="0">
                        <a:latin typeface="Times New Roman" panose="02020603050405020304" pitchFamily="18" charset="0"/>
                        <a:cs typeface="Times New Roman" panose="02020603050405020304" pitchFamily="18" charset="0"/>
                      </a:endParaRPr>
                    </a:p>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  </a:t>
                      </a:r>
                      <a:endParaRPr lang="en-IN"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47" marR="91447" marT="45731" marB="45731"/>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Rs.20.00 Lakhs</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47" marR="91447" marT="45731" marB="45731"/>
                </a:tc>
                <a:tc>
                  <a:txBody>
                    <a:bodyPr/>
                    <a:lstStyle/>
                    <a:p>
                      <a:r>
                        <a:rPr lang="en-US" sz="1800" b="0" i="1" dirty="0" smtClean="0">
                          <a:latin typeface="Times New Roman" panose="02020603050405020304" pitchFamily="18" charset="0"/>
                          <a:cs typeface="Times New Roman" panose="02020603050405020304" pitchFamily="18" charset="0"/>
                        </a:rPr>
                        <a:t>To Increase Income </a:t>
                      </a:r>
                      <a:r>
                        <a:rPr lang="en-US" sz="1800" b="1" i="0" u="sng" dirty="0" smtClean="0">
                          <a:latin typeface="Times New Roman" panose="02020603050405020304" pitchFamily="18" charset="0"/>
                          <a:cs typeface="Times New Roman" panose="02020603050405020304" pitchFamily="18" charset="0"/>
                        </a:rPr>
                        <a:t>Limit to Rs. 2.50 Lakhs</a:t>
                      </a:r>
                      <a:endParaRPr lang="en-IN" sz="1800" b="1" i="0" u="sng" dirty="0">
                        <a:latin typeface="Times New Roman" panose="02020603050405020304" pitchFamily="18" charset="0"/>
                        <a:cs typeface="Times New Roman" panose="02020603050405020304" pitchFamily="18" charset="0"/>
                      </a:endParaRPr>
                    </a:p>
                  </a:txBody>
                  <a:tcPr marL="91447" marR="91447" marT="45731" marB="45731"/>
                </a:tc>
              </a:tr>
            </a:tbl>
          </a:graphicData>
        </a:graphic>
      </p:graphicFrame>
      <p:sp>
        <p:nvSpPr>
          <p:cNvPr id="38940" name="Slide Number Placeholder 7"/>
          <p:cNvSpPr>
            <a:spLocks noGrp="1"/>
          </p:cNvSpPr>
          <p:nvPr>
            <p:ph type="sldNum" sz="quarter" idx="12"/>
          </p:nvPr>
        </p:nvSpPr>
        <p:spPr>
          <a:xfrm>
            <a:off x="4014788" y="7566025"/>
            <a:ext cx="3198812" cy="425450"/>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itle 1"/>
          <p:cNvSpPr>
            <a:spLocks noGrp="1"/>
          </p:cNvSpPr>
          <p:nvPr>
            <p:ph type="title"/>
          </p:nvPr>
        </p:nvSpPr>
        <p:spPr>
          <a:xfrm>
            <a:off x="274638" y="149225"/>
            <a:ext cx="13341350" cy="1279525"/>
          </a:xfrm>
          <a:ln/>
        </p:spPr>
        <p:txBody>
          <a:bodyPr vert="horz" wrap="square" lIns="91440" tIns="45720" rIns="91440" bIns="45720" anchor="t" anchorCtr="0"/>
          <a:p>
            <a:pPr eaLnBrk="1" hangingPunct="1"/>
            <a:r>
              <a:rPr lang="en-IN" altLang="en-US" sz="4000" b="1" i="1" u="sng" dirty="0">
                <a:latin typeface="Bookman Old Style" panose="02050604050505020204" pitchFamily="18" charset="0"/>
              </a:rPr>
              <a:t>11.Kanya Dhan for </a:t>
            </a:r>
            <a:r>
              <a:rPr lang="en-IN" altLang="en-US" sz="4000" b="1" i="1" u="sng" dirty="0">
                <a:solidFill>
                  <a:srgbClr val="FF0000"/>
                </a:solidFill>
                <a:latin typeface="Bookman Old Style" panose="02050604050505020204" pitchFamily="18" charset="0"/>
              </a:rPr>
              <a:t>Scheduled Caste </a:t>
            </a:r>
            <a:r>
              <a:rPr lang="en-IN" altLang="en-US" sz="4000" b="1" i="1" u="sng" dirty="0">
                <a:latin typeface="Bookman Old Style" panose="02050604050505020204" pitchFamily="18" charset="0"/>
              </a:rPr>
              <a:t>(SC)  </a:t>
            </a:r>
            <a:br>
              <a:rPr lang="en-IN" altLang="en-US" sz="4000" b="1" i="1" u="sng" dirty="0">
                <a:latin typeface="Bookman Old Style" panose="02050604050505020204" pitchFamily="18" charset="0"/>
              </a:rPr>
            </a:br>
            <a:r>
              <a:rPr lang="en-IN" altLang="en-US" sz="3100" b="1" i="1" u="sng" dirty="0">
                <a:latin typeface="Bookman Old Style" panose="02050604050505020204" pitchFamily="18" charset="0"/>
              </a:rPr>
              <a:t>Notified No.59/10/200506/BC Dated 16/06/2016 </a:t>
            </a:r>
            <a:endParaRPr lang="en-IN" altLang="en-US" sz="3100" b="1" i="1" u="sng" dirty="0">
              <a:latin typeface="Bookman Old Style" panose="02050604050505020204" pitchFamily="18" charset="0"/>
            </a:endParaRPr>
          </a:p>
        </p:txBody>
      </p:sp>
      <p:graphicFrame>
        <p:nvGraphicFramePr>
          <p:cNvPr id="4" name="Content Placeholder 3"/>
          <p:cNvGraphicFramePr>
            <a:graphicFrameLocks noGrp="1"/>
          </p:cNvGraphicFramePr>
          <p:nvPr>
            <p:ph idx="1"/>
          </p:nvPr>
        </p:nvGraphicFramePr>
        <p:xfrm>
          <a:off x="273050" y="1428750"/>
          <a:ext cx="13341350" cy="5181600"/>
        </p:xfrm>
        <a:graphic>
          <a:graphicData uri="http://schemas.openxmlformats.org/drawingml/2006/table">
            <a:tbl>
              <a:tblPr firstRow="1" bandRow="1">
                <a:tableStyleId>{5940675A-B579-460E-94D1-54222C63F5DA}</a:tableStyleId>
              </a:tblPr>
              <a:tblGrid>
                <a:gridCol w="1569147"/>
                <a:gridCol w="2762087"/>
                <a:gridCol w="2555029"/>
                <a:gridCol w="2016701"/>
                <a:gridCol w="1123884"/>
                <a:gridCol w="1142932"/>
                <a:gridCol w="2171571"/>
              </a:tblGrid>
              <a:tr h="1022976">
                <a:tc>
                  <a:txBody>
                    <a:bodyPr/>
                    <a:lstStyle/>
                    <a:p>
                      <a:pPr algn="ctr"/>
                      <a:r>
                        <a:rPr lang="en-US" sz="1800" b="1" dirty="0" smtClean="0">
                          <a:latin typeface="Times New Roman" panose="02020603050405020304" pitchFamily="18" charset="0"/>
                          <a:cs typeface="Times New Roman" panose="02020603050405020304" pitchFamily="18" charset="0"/>
                        </a:rPr>
                        <a:t>Target Group</a:t>
                      </a:r>
                      <a:endParaRPr lang="en-IN" sz="1800" b="1" dirty="0">
                        <a:latin typeface="Times New Roman" panose="02020603050405020304" pitchFamily="18" charset="0"/>
                        <a:cs typeface="Times New Roman" panose="02020603050405020304" pitchFamily="18" charset="0"/>
                      </a:endParaRPr>
                    </a:p>
                  </a:txBody>
                  <a:tcPr marL="91428" marR="91428" marT="45685" marB="45685"/>
                </a:tc>
                <a:tc>
                  <a:txBody>
                    <a:bodyPr/>
                    <a:lstStyle/>
                    <a:p>
                      <a:pPr algn="ctr"/>
                      <a:r>
                        <a:rPr lang="en-US" sz="1800" b="1" dirty="0" smtClean="0">
                          <a:latin typeface="Times New Roman" panose="02020603050405020304" pitchFamily="18" charset="0"/>
                          <a:cs typeface="Times New Roman" panose="02020603050405020304" pitchFamily="18" charset="0"/>
                        </a:rPr>
                        <a:t>Objectives &amp; Eligibility Criteria </a:t>
                      </a:r>
                      <a:endParaRPr lang="en-IN" sz="1800" b="1" dirty="0">
                        <a:latin typeface="Times New Roman" panose="02020603050405020304" pitchFamily="18" charset="0"/>
                        <a:cs typeface="Times New Roman" panose="02020603050405020304" pitchFamily="18" charset="0"/>
                      </a:endParaRPr>
                    </a:p>
                  </a:txBody>
                  <a:tcPr marL="91428" marR="91428" marT="45685" marB="45685"/>
                </a:tc>
                <a:tc>
                  <a:txBody>
                    <a:bodyPr/>
                    <a:lstStyle/>
                    <a:p>
                      <a:pPr algn="ctr"/>
                      <a:r>
                        <a:rPr lang="en-US" sz="1800" b="1" dirty="0" smtClean="0">
                          <a:latin typeface="Times New Roman" panose="02020603050405020304" pitchFamily="18" charset="0"/>
                          <a:cs typeface="Times New Roman" panose="02020603050405020304" pitchFamily="18" charset="0"/>
                        </a:rPr>
                        <a:t>Amount /Nature</a:t>
                      </a:r>
                      <a:r>
                        <a:rPr lang="en-US" sz="1800" b="1" baseline="0" dirty="0" smtClean="0">
                          <a:latin typeface="Times New Roman" panose="02020603050405020304" pitchFamily="18" charset="0"/>
                          <a:cs typeface="Times New Roman" panose="02020603050405020304" pitchFamily="18" charset="0"/>
                        </a:rPr>
                        <a:t> of Support</a:t>
                      </a:r>
                      <a:endParaRPr lang="en-IN" sz="1800" b="1" dirty="0">
                        <a:latin typeface="Times New Roman" panose="02020603050405020304" pitchFamily="18" charset="0"/>
                        <a:cs typeface="Times New Roman" panose="02020603050405020304" pitchFamily="18" charset="0"/>
                      </a:endParaRPr>
                    </a:p>
                  </a:txBody>
                  <a:tcPr marL="91428" marR="91428" marT="45685" marB="45685"/>
                </a:tc>
                <a:tc>
                  <a:txBody>
                    <a:bodyPr/>
                    <a:lstStyle/>
                    <a:p>
                      <a:pPr algn="ctr"/>
                      <a:r>
                        <a:rPr lang="en-US" sz="1800" b="1" dirty="0" smtClean="0">
                          <a:latin typeface="Times New Roman" panose="02020603050405020304" pitchFamily="18" charset="0"/>
                          <a:cs typeface="Times New Roman" panose="02020603050405020304" pitchFamily="18" charset="0"/>
                        </a:rPr>
                        <a:t>Document</a:t>
                      </a:r>
                      <a:r>
                        <a:rPr lang="en-US" sz="1800" b="1" baseline="0" dirty="0" smtClean="0">
                          <a:latin typeface="Times New Roman" panose="02020603050405020304" pitchFamily="18" charset="0"/>
                          <a:cs typeface="Times New Roman" panose="02020603050405020304" pitchFamily="18" charset="0"/>
                        </a:rPr>
                        <a:t> Required</a:t>
                      </a:r>
                      <a:endParaRPr lang="en-IN" sz="1800" b="1" dirty="0">
                        <a:latin typeface="Times New Roman" panose="02020603050405020304" pitchFamily="18" charset="0"/>
                        <a:cs typeface="Times New Roman" panose="02020603050405020304" pitchFamily="18" charset="0"/>
                      </a:endParaRPr>
                    </a:p>
                  </a:txBody>
                  <a:tcPr marL="91428" marR="91428" marT="45685" marB="45685"/>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algn="ctr"/>
                      <a:r>
                        <a:rPr lang="en-US" sz="1800" b="1" dirty="0" smtClean="0">
                          <a:latin typeface="Times New Roman" panose="02020603050405020304" pitchFamily="18" charset="0"/>
                          <a:cs typeface="Times New Roman" panose="02020603050405020304" pitchFamily="18" charset="0"/>
                        </a:rPr>
                        <a:t>Proposal</a:t>
                      </a:r>
                      <a:endParaRPr lang="en-IN" sz="1800" b="1" dirty="0">
                        <a:latin typeface="Times New Roman" panose="02020603050405020304" pitchFamily="18" charset="0"/>
                        <a:cs typeface="Times New Roman" panose="02020603050405020304" pitchFamily="18" charset="0"/>
                      </a:endParaRPr>
                    </a:p>
                  </a:txBody>
                  <a:tcPr marL="91428" marR="91428" marT="45685" marB="45685"/>
                </a:tc>
              </a:tr>
              <a:tr h="4023686">
                <a:tc>
                  <a:txBody>
                    <a:bodyPr/>
                    <a:lstStyle/>
                    <a:p>
                      <a:r>
                        <a:rPr lang="en-US" sz="1800" dirty="0" smtClean="0">
                          <a:latin typeface="Times New Roman" panose="02020603050405020304" pitchFamily="18" charset="0"/>
                          <a:cs typeface="Times New Roman" panose="02020603050405020304" pitchFamily="18" charset="0"/>
                        </a:rPr>
                        <a:t>Girl</a:t>
                      </a:r>
                      <a:r>
                        <a:rPr lang="en-US" sz="1800" baseline="0" dirty="0" smtClean="0">
                          <a:latin typeface="Times New Roman" panose="02020603050405020304" pitchFamily="18" charset="0"/>
                          <a:cs typeface="Times New Roman" panose="02020603050405020304" pitchFamily="18" charset="0"/>
                        </a:rPr>
                        <a:t> Child Belonging to Scheduled Caste Community</a:t>
                      </a:r>
                      <a:endParaRPr lang="en-IN" sz="1800" dirty="0">
                        <a:latin typeface="Times New Roman" panose="02020603050405020304" pitchFamily="18" charset="0"/>
                        <a:cs typeface="Times New Roman" panose="02020603050405020304" pitchFamily="18" charset="0"/>
                      </a:endParaRPr>
                    </a:p>
                  </a:txBody>
                  <a:tcPr marL="91428" marR="91428" marT="45685" marB="45685"/>
                </a:tc>
                <a:tc>
                  <a:txBody>
                    <a:bodyPr/>
                    <a:lstStyle/>
                    <a:p>
                      <a:r>
                        <a:rPr lang="en-US" sz="1800" dirty="0" smtClean="0">
                          <a:latin typeface="Times New Roman" panose="02020603050405020304" pitchFamily="18" charset="0"/>
                          <a:cs typeface="Times New Roman" panose="02020603050405020304" pitchFamily="18" charset="0"/>
                        </a:rPr>
                        <a:t>To promote Educational  status of SC- girl child </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Only for SC students  who passed </a:t>
                      </a:r>
                      <a:r>
                        <a:rPr lang="en-US" sz="1800" dirty="0" err="1" smtClean="0">
                          <a:latin typeface="Times New Roman" panose="02020603050405020304" pitchFamily="18" charset="0"/>
                          <a:cs typeface="Times New Roman" panose="02020603050405020304" pitchFamily="18" charset="0"/>
                        </a:rPr>
                        <a:t>Xth</a:t>
                      </a:r>
                      <a:r>
                        <a:rPr lang="en-US" sz="1800" dirty="0" smtClean="0">
                          <a:latin typeface="Times New Roman" panose="02020603050405020304" pitchFamily="18" charset="0"/>
                          <a:cs typeface="Times New Roman" panose="02020603050405020304" pitchFamily="18" charset="0"/>
                        </a:rPr>
                        <a:t> Std. and taken admission in </a:t>
                      </a:r>
                      <a:r>
                        <a:rPr lang="en-US" sz="1800" dirty="0" err="1" smtClean="0">
                          <a:latin typeface="Times New Roman" panose="02020603050405020304" pitchFamily="18" charset="0"/>
                          <a:cs typeface="Times New Roman" panose="02020603050405020304" pitchFamily="18" charset="0"/>
                        </a:rPr>
                        <a:t>XIth</a:t>
                      </a:r>
                      <a:r>
                        <a:rPr lang="en-US" sz="1800" dirty="0" smtClean="0">
                          <a:latin typeface="Times New Roman" panose="02020603050405020304" pitchFamily="18" charset="0"/>
                          <a:cs typeface="Times New Roman" panose="02020603050405020304" pitchFamily="18" charset="0"/>
                        </a:rPr>
                        <a:t> Std. and whose </a:t>
                      </a:r>
                      <a:r>
                        <a:rPr lang="en-US" sz="1800" b="1" dirty="0" smtClean="0">
                          <a:latin typeface="Times New Roman" panose="02020603050405020304" pitchFamily="18" charset="0"/>
                          <a:cs typeface="Times New Roman" panose="02020603050405020304" pitchFamily="18" charset="0"/>
                        </a:rPr>
                        <a:t>income does not exceed </a:t>
                      </a:r>
                      <a:r>
                        <a:rPr lang="en-US" sz="1800" b="1" i="1" u="sng" dirty="0" smtClean="0">
                          <a:latin typeface="Times New Roman" panose="02020603050405020304" pitchFamily="18" charset="0"/>
                          <a:cs typeface="Times New Roman" panose="02020603050405020304" pitchFamily="18" charset="0"/>
                        </a:rPr>
                        <a:t>to Rs.1,20,000 </a:t>
                      </a:r>
                      <a:r>
                        <a:rPr lang="en-US" sz="1800" b="1" i="1" u="sng" dirty="0" err="1" smtClean="0">
                          <a:latin typeface="Times New Roman" panose="02020603050405020304" pitchFamily="18" charset="0"/>
                          <a:cs typeface="Times New Roman" panose="02020603050405020304" pitchFamily="18" charset="0"/>
                        </a:rPr>
                        <a:t>p.a</a:t>
                      </a:r>
                      <a:endParaRPr lang="en-IN" sz="1800" b="1" i="1" u="sng" dirty="0">
                        <a:latin typeface="Times New Roman" panose="02020603050405020304" pitchFamily="18" charset="0"/>
                        <a:cs typeface="Times New Roman" panose="02020603050405020304" pitchFamily="18" charset="0"/>
                      </a:endParaRPr>
                    </a:p>
                  </a:txBody>
                  <a:tcPr marL="91428" marR="91428" marT="45685" marB="45685"/>
                </a:tc>
                <a:tc>
                  <a:txBody>
                    <a:bodyPr/>
                    <a:lstStyle/>
                    <a:p>
                      <a:pPr algn="just"/>
                      <a:r>
                        <a:rPr lang="en-IN" sz="1800" dirty="0" smtClean="0">
                          <a:latin typeface="Times New Roman" panose="02020603050405020304" pitchFamily="18" charset="0"/>
                          <a:cs typeface="Times New Roman" panose="02020603050405020304" pitchFamily="18" charset="0"/>
                        </a:rPr>
                        <a:t>Rs.25000/-  fixed deposit which will be given after passing </a:t>
                      </a:r>
                      <a:r>
                        <a:rPr lang="en-IN" sz="1800" dirty="0" err="1" smtClean="0">
                          <a:latin typeface="Times New Roman" panose="02020603050405020304" pitchFamily="18" charset="0"/>
                          <a:cs typeface="Times New Roman" panose="02020603050405020304" pitchFamily="18" charset="0"/>
                        </a:rPr>
                        <a:t>XIIth</a:t>
                      </a:r>
                      <a:r>
                        <a:rPr lang="en-IN" sz="1800" baseline="0" dirty="0" smtClean="0">
                          <a:latin typeface="Times New Roman" panose="02020603050405020304" pitchFamily="18" charset="0"/>
                          <a:cs typeface="Times New Roman" panose="02020603050405020304" pitchFamily="18" charset="0"/>
                        </a:rPr>
                        <a:t> Std. with in one year.</a:t>
                      </a:r>
                      <a:endParaRPr lang="en-IN" sz="1800" dirty="0">
                        <a:latin typeface="Times New Roman" panose="02020603050405020304" pitchFamily="18" charset="0"/>
                        <a:cs typeface="Times New Roman" panose="02020603050405020304" pitchFamily="18" charset="0"/>
                      </a:endParaRPr>
                    </a:p>
                  </a:txBody>
                  <a:tcPr marL="91428" marR="91428" marT="45685" marB="45685"/>
                </a:tc>
                <a:tc>
                  <a:txBody>
                    <a:bodyPr/>
                    <a:lstStyle/>
                    <a:p>
                      <a:r>
                        <a:rPr lang="en-IN" sz="1800" dirty="0" smtClean="0">
                          <a:latin typeface="Times New Roman" panose="02020603050405020304" pitchFamily="18" charset="0"/>
                          <a:cs typeface="Times New Roman" panose="02020603050405020304" pitchFamily="18" charset="0"/>
                        </a:rPr>
                        <a:t>1.Caste Certificate</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2.Income Certificate</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3.Application in prescribed Form</a:t>
                      </a:r>
                      <a:endParaRPr lang="en-IN" sz="1800"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4.Adhaar Card copy</a:t>
                      </a:r>
                      <a:endParaRPr lang="en-IN" sz="1800" dirty="0">
                        <a:latin typeface="Times New Roman" panose="02020603050405020304" pitchFamily="18" charset="0"/>
                        <a:cs typeface="Times New Roman" panose="02020603050405020304" pitchFamily="18" charset="0"/>
                      </a:endParaRPr>
                    </a:p>
                  </a:txBody>
                  <a:tcPr marL="91428" marR="91428" marT="45685" marB="45685"/>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 6.25 Lakhs</a:t>
                      </a:r>
                      <a:endParaRPr lang="en-IN"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28" marR="91428" marT="45685" marB="45685"/>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Rs.20.00 Lakhs</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28" marR="91428" marT="45685" marB="45685"/>
                </a:tc>
                <a:tc>
                  <a:txBody>
                    <a:bodyPr/>
                    <a:lstStyle/>
                    <a:p>
                      <a:r>
                        <a:rPr lang="en-US" sz="1800" dirty="0" smtClean="0">
                          <a:latin typeface="Times New Roman" panose="02020603050405020304" pitchFamily="18" charset="0"/>
                          <a:cs typeface="Times New Roman" panose="02020603050405020304" pitchFamily="18" charset="0"/>
                        </a:rPr>
                        <a:t>To Increase Income </a:t>
                      </a:r>
                      <a:r>
                        <a:rPr lang="en-US" sz="1800" b="1" u="sng" dirty="0" smtClean="0">
                          <a:latin typeface="Times New Roman" panose="02020603050405020304" pitchFamily="18" charset="0"/>
                          <a:cs typeface="Times New Roman" panose="02020603050405020304" pitchFamily="18" charset="0"/>
                        </a:rPr>
                        <a:t>Limit to Rs.2.50 Lakhs</a:t>
                      </a:r>
                      <a:endParaRPr lang="en-IN" sz="1800" b="1" u="sng" dirty="0">
                        <a:latin typeface="Times New Roman" panose="02020603050405020304" pitchFamily="18" charset="0"/>
                        <a:cs typeface="Times New Roman" panose="02020603050405020304" pitchFamily="18" charset="0"/>
                      </a:endParaRPr>
                    </a:p>
                  </a:txBody>
                  <a:tcPr marL="91428" marR="91428" marT="45685" marB="45685"/>
                </a:tc>
              </a:tr>
            </a:tbl>
          </a:graphicData>
        </a:graphic>
      </p:graphicFrame>
      <p:sp>
        <p:nvSpPr>
          <p:cNvPr id="40988" name="Slide Number Placeholder 7"/>
          <p:cNvSpPr>
            <a:spLocks noGrp="1"/>
          </p:cNvSpPr>
          <p:nvPr>
            <p:ph type="sldNum" sz="quarter" idx="12"/>
          </p:nvPr>
        </p:nvSpPr>
        <p:spPr>
          <a:xfrm>
            <a:off x="4991100" y="7361238"/>
            <a:ext cx="2833688"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a:blip r:embed="rId1" cstate="print"/>
          <a:stretch>
            <a:fillRect/>
          </a:stretch>
        </p:blipFill>
        <p:spPr>
          <a:xfrm>
            <a:off x="658468" y="4950616"/>
            <a:ext cx="10258347" cy="2410622"/>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itle 1"/>
          <p:cNvSpPr>
            <a:spLocks noGrp="1" noChangeArrowheads="1"/>
          </p:cNvSpPr>
          <p:nvPr>
            <p:ph type="title"/>
          </p:nvPr>
        </p:nvSpPr>
        <p:spPr>
          <a:xfrm>
            <a:off x="300038" y="438150"/>
            <a:ext cx="13563600" cy="712788"/>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s-ES" altLang="en-US" sz="4000" b="1" i="1" u="sng" strike="noStrike" kern="1200" cap="none" spc="0" normalizeH="0" baseline="0" noProof="0" dirty="0" smtClean="0">
                <a:ln>
                  <a:noFill/>
                </a:ln>
                <a:solidFill>
                  <a:srgbClr val="FF0000"/>
                </a:solidFill>
                <a:effectLst/>
                <a:uLnTx/>
                <a:uFillTx/>
                <a:latin typeface="Bookman Old Style" panose="02050604050505020204" pitchFamily="18" charset="0"/>
                <a:ea typeface="+mj-ea"/>
                <a:cs typeface="+mj-cs"/>
              </a:rPr>
              <a:t>12.Gagan </a:t>
            </a:r>
            <a:r>
              <a:rPr kumimoji="0" lang="es-ES" altLang="en-US" sz="4000" b="1" i="1" u="sng" strike="noStrike" kern="1200" cap="none" spc="0" normalizeH="0" baseline="0" noProof="0" dirty="0" err="1">
                <a:ln>
                  <a:noFill/>
                </a:ln>
                <a:solidFill>
                  <a:srgbClr val="FF0000"/>
                </a:solidFill>
                <a:effectLst/>
                <a:uLnTx/>
                <a:uFillTx/>
                <a:latin typeface="Bookman Old Style" panose="02050604050505020204" pitchFamily="18" charset="0"/>
                <a:ea typeface="+mj-ea"/>
                <a:cs typeface="+mj-cs"/>
              </a:rPr>
              <a:t>Bharari</a:t>
            </a:r>
            <a:r>
              <a:rPr kumimoji="0" lang="es-ES" altLang="en-US"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 </a:t>
            </a:r>
            <a:r>
              <a:rPr kumimoji="0" lang="es-ES" altLang="en-US" sz="4000" b="1" i="1" u="sng" strike="noStrike" kern="1200" cap="none" spc="0" normalizeH="0" baseline="0" noProof="0" dirty="0" err="1">
                <a:ln>
                  <a:noFill/>
                </a:ln>
                <a:solidFill>
                  <a:srgbClr val="FF0000"/>
                </a:solidFill>
                <a:effectLst/>
                <a:uLnTx/>
                <a:uFillTx/>
                <a:latin typeface="Bookman Old Style" panose="02050604050505020204" pitchFamily="18" charset="0"/>
                <a:ea typeface="+mj-ea"/>
                <a:cs typeface="+mj-cs"/>
              </a:rPr>
              <a:t>Shiksha</a:t>
            </a:r>
            <a:r>
              <a:rPr kumimoji="0" lang="es-ES" altLang="en-US"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 </a:t>
            </a:r>
            <a:r>
              <a:rPr kumimoji="0" lang="es-ES" altLang="en-US" sz="40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Yojana</a:t>
            </a:r>
            <a:r>
              <a:rPr kumimoji="0" lang="es-ES"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r>
              <a:rPr kumimoji="0" lang="es-ES" altLang="en-US" sz="40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to</a:t>
            </a:r>
            <a:r>
              <a:rPr kumimoji="0" lang="es-ES"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SC/ </a:t>
            </a:r>
            <a:r>
              <a:rPr kumimoji="0" lang="es-ES" altLang="en-US" sz="40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Dhangar</a:t>
            </a:r>
            <a:r>
              <a:rPr kumimoji="0" lang="es-ES"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r>
              <a:rPr kumimoji="0" lang="es-ES" altLang="en-US" sz="40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Community</a:t>
            </a:r>
            <a:r>
              <a:rPr kumimoji="0" lang="es-ES"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br>
              <a:rPr kumimoji="0" lang="es-ES"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s-ES" altLang="en-US" sz="2900" b="1" i="0"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Notificatión</a:t>
            </a:r>
            <a:r>
              <a:rPr kumimoji="0" lang="es-ES" altLang="en-US" sz="2900" b="1" i="0"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No. 61/32/2015/SC-OBC/SWD/7097 </a:t>
            </a:r>
            <a:r>
              <a:rPr kumimoji="0" lang="es-ES" altLang="en-US" sz="2900" b="1" i="0"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Dated</a:t>
            </a:r>
            <a:r>
              <a:rPr kumimoji="0" lang="es-ES" altLang="en-US" sz="2900" b="1" i="0"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04/02/2016 </a:t>
            </a:r>
            <a:endParaRPr kumimoji="0" lang="en-IN" altLang="en-US" sz="2900" b="1" i="0"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449263" y="1562100"/>
          <a:ext cx="13281025" cy="6296025"/>
        </p:xfrm>
        <a:graphic>
          <a:graphicData uri="http://schemas.openxmlformats.org/drawingml/2006/table">
            <a:tbl>
              <a:tblPr/>
              <a:tblGrid>
                <a:gridCol w="1324346"/>
                <a:gridCol w="2314174"/>
                <a:gridCol w="2325944"/>
                <a:gridCol w="3087209"/>
                <a:gridCol w="1435335"/>
                <a:gridCol w="1399591"/>
                <a:gridCol w="1394425"/>
              </a:tblGrid>
              <a:tr h="731519">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1781">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Scheduled Caste &amp; Dhangar Community </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Any Scheduled Caste/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Dhangar</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students whose family income is less </a:t>
                      </a:r>
                      <a:r>
                        <a:rPr kumimoji="0" lang="en-US"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than 2.00 lakhs </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and pursuing Post Matric Course is covered irrespective of percentage of Marks scored in the exam</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1)Additional Maintenance allowance of Rs. 750/- p.m. for Day Scholar  (for 10 months) &amp;</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Rs. 1500/- p.m. for those staying in Hostel during the academic year.     (for 10 months)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AutoNum type="alphaLcPeriod"/>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Additional  disability allowance of Rs. 750/- p.m. during the academic year (for a period of ten months) is given.</a:t>
                      </a:r>
                      <a:endParaRPr kumimoji="0" lang="en-US" sz="18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Caste Certificate (Provisional Certificate valid for 3 years from the date of issue)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Income Certificate. (Income Certificate valid for 3 years from the date of issue)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Attested copies of mark sheet certificate.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Attested copy of fees paid.</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 Hostel certificate (If applicable).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 Copy of Aadhaar Card.</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 Copy of Bank Account of student.</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 Pre-Receipt duly signed by the student/countersigned by Head of the Department.</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12.02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Rs.20.00 Lakhs </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 Increase Income </a:t>
                      </a:r>
                      <a:r>
                        <a:rPr kumimoji="0" lang="en-US"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Limit to Rs.2.50 Lakhs</a:t>
                      </a:r>
                      <a:endPar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51" marR="9145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6" name="Slide Number Placeholder 7"/>
          <p:cNvSpPr>
            <a:spLocks noGrp="1"/>
          </p:cNvSpPr>
          <p:nvPr>
            <p:ph type="sldNum" sz="quarter" idx="12"/>
          </p:nvPr>
        </p:nvSpPr>
        <p:spPr>
          <a:xfrm>
            <a:off x="5124450" y="7416800"/>
            <a:ext cx="2835275" cy="420688"/>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1851818" y="931867"/>
            <a:ext cx="10515600" cy="4765675"/>
          </a:xfrm>
          <a:ln>
            <a:miter lim="800000"/>
          </a:ln>
          <a:effectLst/>
          <a:scene3d>
            <a:camera prst="orthographicFront"/>
            <a:lightRig rig="balanced" dir="t"/>
          </a:scene3d>
          <a:sp3d prstMaterial="plastic"/>
        </p:spPr>
        <p:txBody>
          <a:bodyPr vert="horz" wrap="square" lIns="91440" tIns="45720" rIns="91440" bIns="45720" numCol="1" rtlCol="0" anchor="ctr" anchorCtr="0" compatLnSpc="1">
            <a:normAutofit/>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sz="6000" b="1" i="0" u="none" strike="noStrike" kern="1200" cap="none" spc="0" normalizeH="0" baseline="0" noProof="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effectLst>
                <a:uLnTx/>
                <a:uFillTx/>
                <a:latin typeface="Bookman Old Style" panose="02050604050505020204" pitchFamily="18" charset="0"/>
                <a:ea typeface="+mj-ea"/>
                <a:cs typeface="+mj-cs"/>
              </a:rPr>
              <a:t> Social Justice Schemes</a:t>
            </a:r>
            <a:endParaRPr kumimoji="0" lang="en-IN" sz="6000" b="1" i="0" u="none" strike="noStrike" kern="1200" cap="none" spc="0" normalizeH="0" baseline="0" noProof="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effectLst>
              <a:uLnTx/>
              <a:uFillTx/>
              <a:latin typeface="Bookman Old Style" panose="02050604050505020204" pitchFamily="18" charset="0"/>
              <a:ea typeface="+mj-ea"/>
              <a:cs typeface="+mj-cs"/>
            </a:endParaRPr>
          </a:p>
        </p:txBody>
      </p:sp>
      <p:sp>
        <p:nvSpPr>
          <p:cNvPr id="45058" name="Slide Number Placeholder 6"/>
          <p:cNvSpPr>
            <a:spLocks noGrp="1"/>
          </p:cNvSpPr>
          <p:nvPr>
            <p:ph type="sldNum" sz="quarter" idx="12"/>
          </p:nvPr>
        </p:nvSpPr>
        <p:spPr>
          <a:xfrm>
            <a:off x="6607175" y="7377113"/>
            <a:ext cx="84772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itle 1"/>
          <p:cNvSpPr>
            <a:spLocks noGrp="1" noChangeArrowheads="1"/>
          </p:cNvSpPr>
          <p:nvPr>
            <p:ph type="title"/>
          </p:nvPr>
        </p:nvSpPr>
        <p:spPr>
          <a:xfrm>
            <a:off x="952500" y="257175"/>
            <a:ext cx="12252325" cy="1158875"/>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1.Support to </a:t>
            </a:r>
            <a: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Orphan Child/Children of a widow of SC &amp; </a:t>
            </a:r>
            <a:r>
              <a:rPr kumimoji="0" lang="en-US" altLang="zh-CN" sz="4000" b="1" i="1" u="sng" strike="noStrike" kern="1200" cap="none" spc="0" normalizeH="0" baseline="0" noProof="0" dirty="0" err="1">
                <a:ln>
                  <a:noFill/>
                </a:ln>
                <a:solidFill>
                  <a:srgbClr val="FF0000"/>
                </a:solidFill>
                <a:effectLst/>
                <a:uLnTx/>
                <a:uFillTx/>
                <a:latin typeface="Bookman Old Style" panose="02050604050505020204" pitchFamily="18" charset="0"/>
                <a:ea typeface="+mj-ea"/>
                <a:cs typeface="+mj-cs"/>
              </a:rPr>
              <a:t>Dhangar</a:t>
            </a:r>
            <a: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 Community </a:t>
            </a:r>
            <a:b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br>
            <a:r>
              <a:rPr kumimoji="0" lang="en-US" altLang="zh-CN"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No.61-36-2015/SC-OBC/SWD/4102 Dated 04/02/2016</a:t>
            </a:r>
            <a:endParaRPr kumimoji="0" lang="en-IN" altLang="en-US"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457200" y="1608138"/>
          <a:ext cx="13296900" cy="5859463"/>
        </p:xfrm>
        <a:graphic>
          <a:graphicData uri="http://schemas.openxmlformats.org/drawingml/2006/table">
            <a:tbl>
              <a:tblPr/>
              <a:tblGrid>
                <a:gridCol w="1409714"/>
                <a:gridCol w="3683909"/>
                <a:gridCol w="2746658"/>
                <a:gridCol w="2413729"/>
                <a:gridCol w="1587329"/>
                <a:gridCol w="1455575"/>
              </a:tblGrid>
              <a:tr h="836678">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14833">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Scheduled Caste &amp; Dhangar Community </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Any Widow who is a DSSS beneficiary belonging to SC Community and having minor children is eligible, subject to the benefit being limited to 2 Children.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Any orphan who is under the care of a guardian, viz. grandparents or near relatives or in a protective home/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Dharmasala</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etc</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up to the age of 18 years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Fixed maintenance allowance of Rs. 1500/- per month, per child of a widow.</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Fixed maintenance allowance of Rs. 2000/- per month, per child who is an orphan.</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Marriage Certificate of the applicant</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Death Certificate of the Husband of the applicant.</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SC Community Certificate issued by the competent authority</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Income Certificate.</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DSSS Beneficiary evidence</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6.Adhaar Card copy</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Rs.16.36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.25.00 Lakhs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05" name="Slide Number Placeholder 7"/>
          <p:cNvSpPr>
            <a:spLocks noGrp="1"/>
          </p:cNvSpPr>
          <p:nvPr>
            <p:ph type="sldNum" sz="quarter" idx="12"/>
          </p:nvPr>
        </p:nvSpPr>
        <p:spPr>
          <a:xfrm>
            <a:off x="4565650" y="7359650"/>
            <a:ext cx="2835275" cy="420688"/>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a:blip r:embed="rId1" cstate="print"/>
          <a:stretch>
            <a:fillRect/>
          </a:stretch>
        </p:blipFill>
        <p:spPr>
          <a:xfrm>
            <a:off x="297974" y="5906770"/>
            <a:ext cx="7409111" cy="145288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Title 1"/>
          <p:cNvSpPr>
            <a:spLocks noGrp="1"/>
          </p:cNvSpPr>
          <p:nvPr>
            <p:ph type="title"/>
          </p:nvPr>
        </p:nvSpPr>
        <p:spPr>
          <a:xfrm>
            <a:off x="319088" y="179388"/>
            <a:ext cx="13582650" cy="2190750"/>
          </a:xfrm>
          <a:ln/>
        </p:spPr>
        <p:txBody>
          <a:bodyPr vert="horz" wrap="square" lIns="91440" tIns="45720" rIns="91440" bIns="45720" anchor="t" anchorCtr="0"/>
          <a:p>
            <a:pPr eaLnBrk="1" hangingPunct="1"/>
            <a:r>
              <a:rPr lang="" altLang="x-none" sz="4000" b="1" i="1" u="sng" dirty="0">
                <a:latin typeface="Bookman Old Style" panose="02050604050505020204" pitchFamily="18" charset="0"/>
              </a:rPr>
              <a:t>2.Antya Sanskar Sahay Yojana  for                             </a:t>
            </a:r>
            <a:r>
              <a:rPr lang="" altLang="x-none" sz="4000" b="1" i="1" u="sng" dirty="0">
                <a:solidFill>
                  <a:srgbClr val="FF0000"/>
                </a:solidFill>
                <a:latin typeface="Bookman Old Style" panose="02050604050505020204" pitchFamily="18" charset="0"/>
              </a:rPr>
              <a:t>Scheduled Caste &amp; Dhangar Community</a:t>
            </a:r>
            <a:br>
              <a:rPr lang="" altLang="x-none" sz="4000" b="1" i="1" u="sng" dirty="0">
                <a:solidFill>
                  <a:srgbClr val="FF0000"/>
                </a:solidFill>
                <a:latin typeface="Bookman Old Style" panose="02050604050505020204" pitchFamily="18" charset="0"/>
              </a:rPr>
            </a:br>
            <a:r>
              <a:rPr lang="" altLang="x-none" sz="2800" b="1" i="1" u="sng" dirty="0">
                <a:latin typeface="Bookman Old Style" panose="02050604050505020204" pitchFamily="18" charset="0"/>
              </a:rPr>
              <a:t>Notification No.61-30-2015/SC-OBC/ASSY/SWD/7091 Dated 04/02/2016</a:t>
            </a:r>
            <a:endParaRPr lang="" altLang="x-none" sz="2800" b="1" i="1" u="sng" dirty="0">
              <a:latin typeface="Bookman Old Style" panose="02050604050505020204" pitchFamily="18" charset="0"/>
            </a:endParaRPr>
          </a:p>
        </p:txBody>
      </p:sp>
      <p:graphicFrame>
        <p:nvGraphicFramePr>
          <p:cNvPr id="4" name="Content Placeholder 3"/>
          <p:cNvGraphicFramePr>
            <a:graphicFrameLocks noGrp="1"/>
          </p:cNvGraphicFramePr>
          <p:nvPr>
            <p:ph idx="1"/>
          </p:nvPr>
        </p:nvGraphicFramePr>
        <p:xfrm>
          <a:off x="319088" y="1830388"/>
          <a:ext cx="13006388" cy="5073650"/>
        </p:xfrm>
        <a:graphic>
          <a:graphicData uri="http://schemas.openxmlformats.org/drawingml/2006/table">
            <a:tbl>
              <a:tblPr firstRow="1" bandRow="1">
                <a:tableStyleId>{5940675A-B579-460E-94D1-54222C63F5DA}</a:tableStyleId>
              </a:tblPr>
              <a:tblGrid>
                <a:gridCol w="2495549"/>
                <a:gridCol w="2616573"/>
                <a:gridCol w="1847462"/>
                <a:gridCol w="2351314"/>
                <a:gridCol w="1940767"/>
                <a:gridCol w="1754155"/>
              </a:tblGrid>
              <a:tr h="731497">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37" marR="91437" marT="45718" marB="45718"/>
                </a:tc>
                <a:tc>
                  <a:txBody>
                    <a:bodyPr/>
                    <a:lstStyle/>
                    <a:p>
                      <a:pPr algn="ct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37" marR="91437" marT="45718" marB="45718"/>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37" marR="91437" marT="45718" marB="45718"/>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37" marR="91437" marT="45718" marB="45718"/>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4342153">
                <a:tc>
                  <a:txBody>
                    <a:bodyPr/>
                    <a:lstStyle/>
                    <a:p>
                      <a:r>
                        <a:rPr lang="en-US" sz="1800" dirty="0" smtClean="0">
                          <a:latin typeface="Times New Roman" panose="02020603050405020304" pitchFamily="18" charset="0"/>
                          <a:cs typeface="Times New Roman" panose="02020603050405020304" pitchFamily="18" charset="0"/>
                        </a:rPr>
                        <a:t>Scheduled</a:t>
                      </a:r>
                      <a:r>
                        <a:rPr lang="en-US" sz="1800" baseline="0" dirty="0" smtClean="0">
                          <a:latin typeface="Times New Roman" panose="02020603050405020304" pitchFamily="18" charset="0"/>
                          <a:cs typeface="Times New Roman" panose="02020603050405020304" pitchFamily="18" charset="0"/>
                        </a:rPr>
                        <a:t> Caste &amp;                                   </a:t>
                      </a:r>
                      <a:r>
                        <a:rPr lang="en-US" sz="1800" baseline="0" dirty="0" err="1" smtClean="0">
                          <a:latin typeface="Times New Roman" panose="02020603050405020304" pitchFamily="18" charset="0"/>
                          <a:cs typeface="Times New Roman" panose="02020603050405020304" pitchFamily="18" charset="0"/>
                        </a:rPr>
                        <a:t>Dhangar</a:t>
                      </a:r>
                      <a:r>
                        <a:rPr lang="en-US" sz="1800" baseline="0" dirty="0" smtClean="0">
                          <a:latin typeface="Times New Roman" panose="02020603050405020304" pitchFamily="18" charset="0"/>
                          <a:cs typeface="Times New Roman" panose="02020603050405020304" pitchFamily="18" charset="0"/>
                        </a:rPr>
                        <a:t> Community families</a:t>
                      </a:r>
                      <a:endParaRPr lang="en-IN" sz="1800" dirty="0">
                        <a:latin typeface="Times New Roman" panose="02020603050405020304" pitchFamily="18" charset="0"/>
                        <a:cs typeface="Times New Roman" panose="02020603050405020304" pitchFamily="18" charset="0"/>
                      </a:endParaRPr>
                    </a:p>
                  </a:txBody>
                  <a:tcPr marL="91437" marR="91437" marT="45718" marB="45718"/>
                </a:tc>
                <a:tc>
                  <a:txBody>
                    <a:bodyPr/>
                    <a:lstStyle/>
                    <a:p>
                      <a:r>
                        <a:rPr lang="en-US" sz="1800" dirty="0" smtClean="0">
                          <a:latin typeface="Times New Roman" panose="02020603050405020304" pitchFamily="18" charset="0"/>
                          <a:cs typeface="Times New Roman" panose="02020603050405020304" pitchFamily="18" charset="0"/>
                        </a:rPr>
                        <a:t>To have funeral in decent manner</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Any SC</a:t>
                      </a:r>
                      <a:r>
                        <a:rPr lang="en-US" sz="1800" baseline="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Dhangar</a:t>
                      </a:r>
                      <a:r>
                        <a:rPr lang="en-US" sz="1800" dirty="0" smtClean="0">
                          <a:latin typeface="Times New Roman" panose="02020603050405020304" pitchFamily="18" charset="0"/>
                          <a:cs typeface="Times New Roman" panose="02020603050405020304" pitchFamily="18" charset="0"/>
                        </a:rPr>
                        <a:t> family whose income is less than Rs.3.00 Lakhs per annum  can apply</a:t>
                      </a:r>
                      <a:endParaRPr lang="en-IN" sz="1800" dirty="0">
                        <a:latin typeface="Times New Roman" panose="02020603050405020304" pitchFamily="18" charset="0"/>
                        <a:cs typeface="Times New Roman" panose="02020603050405020304" pitchFamily="18" charset="0"/>
                      </a:endParaRPr>
                    </a:p>
                  </a:txBody>
                  <a:tcPr marL="91437" marR="91437" marT="45718" marB="45718"/>
                </a:tc>
                <a:tc>
                  <a:txBody>
                    <a:bodyPr/>
                    <a:lstStyle/>
                    <a:p>
                      <a:pPr algn="just"/>
                      <a:r>
                        <a:rPr lang="en-US" sz="1800" dirty="0" smtClean="0">
                          <a:latin typeface="Times New Roman" panose="02020603050405020304" pitchFamily="18" charset="0"/>
                          <a:cs typeface="Times New Roman" panose="02020603050405020304" pitchFamily="18" charset="0"/>
                        </a:rPr>
                        <a:t>Maximum financial assistance under this scheme for Funeral is Rs.20,000/-</a:t>
                      </a:r>
                      <a:endParaRPr lang="en-IN" sz="1800" dirty="0">
                        <a:latin typeface="Times New Roman" panose="02020603050405020304" pitchFamily="18" charset="0"/>
                        <a:cs typeface="Times New Roman" panose="02020603050405020304" pitchFamily="18" charset="0"/>
                      </a:endParaRPr>
                    </a:p>
                  </a:txBody>
                  <a:tcPr marL="91437" marR="91437" marT="45718" marB="45718"/>
                </a:tc>
                <a:tc>
                  <a:txBody>
                    <a:bodyPr/>
                    <a:lstStyle/>
                    <a:p>
                      <a:r>
                        <a:rPr lang="en-US" sz="1800" dirty="0" smtClean="0">
                          <a:latin typeface="Times New Roman" panose="02020603050405020304" pitchFamily="18" charset="0"/>
                          <a:cs typeface="Times New Roman" panose="02020603050405020304" pitchFamily="18" charset="0"/>
                        </a:rPr>
                        <a:t>1. Caste Certificate issued by competent authority </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2. Income Certificate issued by the </a:t>
                      </a:r>
                      <a:r>
                        <a:rPr lang="en-US" sz="1800" dirty="0" err="1" smtClean="0">
                          <a:latin typeface="Times New Roman" panose="02020603050405020304" pitchFamily="18" charset="0"/>
                          <a:cs typeface="Times New Roman" panose="02020603050405020304" pitchFamily="18" charset="0"/>
                        </a:rPr>
                        <a:t>Mamlatdar</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 Death Certificate of the Deceased.</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4. Receipt of bills/Proof of  expenditure</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5.Adhaar Card copy</a:t>
                      </a:r>
                      <a:endParaRPr lang="en-IN" sz="1800" dirty="0">
                        <a:latin typeface="Times New Roman" panose="02020603050405020304" pitchFamily="18" charset="0"/>
                        <a:cs typeface="Times New Roman" panose="02020603050405020304" pitchFamily="18" charset="0"/>
                      </a:endParaRPr>
                    </a:p>
                  </a:txBody>
                  <a:tcPr marL="91437" marR="91437" marT="45718" marB="45718"/>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 4.00 Lakhs</a:t>
                      </a:r>
                      <a:endParaRPr lang="en-IN"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7" marR="91437" marT="45718" marB="45718"/>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Rs.10.00 Lakhs</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7" marR="91437" marT="45718" marB="45718"/>
                </a:tc>
              </a:tr>
            </a:tbl>
          </a:graphicData>
        </a:graphic>
      </p:graphicFrame>
      <p:sp>
        <p:nvSpPr>
          <p:cNvPr id="48153" name="Slide Number Placeholder 9"/>
          <p:cNvSpPr>
            <a:spLocks noGrp="1"/>
          </p:cNvSpPr>
          <p:nvPr>
            <p:ph type="sldNum" sz="quarter" idx="12"/>
          </p:nvPr>
        </p:nvSpPr>
        <p:spPr>
          <a:xfrm>
            <a:off x="4713288" y="7165975"/>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rotWithShape="1">
          <a:blip r:embed="rId1" cstate="print"/>
          <a:srcRect b="8975"/>
          <a:stretch>
            <a:fillRect/>
          </a:stretch>
        </p:blipFill>
        <p:spPr>
          <a:xfrm>
            <a:off x="459251" y="5203709"/>
            <a:ext cx="5866902" cy="2384542"/>
          </a:xfrm>
          <a:prstGeom prst="rect">
            <a:avLst/>
          </a:prstGeom>
          <a:ln w="228600" cap="sq" cmpd="thickThin">
            <a:solidFill>
              <a:srgbClr val="000000"/>
            </a:solidFill>
            <a:prstDash val="solid"/>
            <a:miter lim="800000"/>
            <a:headEnd/>
            <a:tailEnd/>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itle 1"/>
          <p:cNvSpPr>
            <a:spLocks noGrp="1" noChangeArrowheads="1"/>
          </p:cNvSpPr>
          <p:nvPr>
            <p:ph type="title"/>
          </p:nvPr>
        </p:nvSpPr>
        <p:spPr>
          <a:xfrm>
            <a:off x="257175" y="163513"/>
            <a:ext cx="13625513" cy="1055688"/>
          </a:xfrm>
        </p:spPr>
        <p:txBody>
          <a:bodyPr vert="horz" wrap="square" lIns="91440" tIns="45720" rIns="91440" bIns="45720" numCol="1" rtlCol="0" anchor="ctr" anchorCtr="0" compatLnSpc="1">
            <a:normAutofit/>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4545"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3.Awards for </a:t>
            </a:r>
            <a:r>
              <a:rPr kumimoji="0" lang="en-US" altLang="zh-CN" sz="4545" b="1" i="1" u="sng" strike="noStrike" kern="1200" cap="none" spc="0" normalizeH="0" baseline="0" noProof="0" dirty="0" err="1">
                <a:ln>
                  <a:noFill/>
                </a:ln>
                <a:solidFill>
                  <a:srgbClr val="FF0000"/>
                </a:solidFill>
                <a:effectLst/>
                <a:uLnTx/>
                <a:uFillTx/>
                <a:latin typeface="Times New Roman" panose="02020603050405020304" pitchFamily="18" charset="0"/>
                <a:ea typeface="+mj-ea"/>
                <a:cs typeface="+mj-cs"/>
              </a:rPr>
              <a:t>Intercaste</a:t>
            </a:r>
            <a:r>
              <a:rPr kumimoji="0" lang="en-US" altLang="zh-CN" sz="4545"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 Marriages for SC </a:t>
            </a:r>
            <a:br>
              <a:rPr kumimoji="0" lang="en-US" altLang="zh-CN" sz="4545"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b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(Centrally Sponsored Scheme</a:t>
            </a:r>
            <a:r>
              <a:rPr kumimoji="0" lang="en-US" altLang="zh-CN"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 (Central State Ratio 50:50)</a:t>
            </a:r>
            <a:endParaRPr kumimoji="0" lang="en-IN" alt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0178" name="Content Placeholder 2"/>
          <p:cNvSpPr>
            <a:spLocks noGrp="1"/>
          </p:cNvSpPr>
          <p:nvPr>
            <p:ph idx="1"/>
          </p:nvPr>
        </p:nvSpPr>
        <p:spPr>
          <a:xfrm>
            <a:off x="1758950" y="2968625"/>
            <a:ext cx="10515600" cy="4351338"/>
          </a:xfrm>
          <a:ln/>
        </p:spPr>
        <p:txBody>
          <a:bodyPr vert="horz" wrap="square" lIns="91440" tIns="45720" rIns="91440" bIns="45720" anchor="t" anchorCtr="0"/>
          <a:p>
            <a:pPr marL="234950" indent="-234950" defTabSz="944880" eaLnBrk="1" hangingPunct="1">
              <a:spcBef>
                <a:spcPts val="1040"/>
              </a:spcBef>
            </a:pPr>
            <a:endParaRPr lang="en-US" altLang="zh-CN" sz="2800" dirty="0">
              <a:ea typeface="SimSun" panose="02010600030101010101" pitchFamily="2" charset="-122"/>
            </a:endParaRPr>
          </a:p>
          <a:p>
            <a:pPr marL="234950" indent="-234950" defTabSz="944880" eaLnBrk="1" hangingPunct="1">
              <a:spcBef>
                <a:spcPts val="1040"/>
              </a:spcBef>
            </a:pPr>
            <a:endParaRPr lang="en-IN" altLang="en-US" sz="2800" dirty="0"/>
          </a:p>
        </p:txBody>
      </p:sp>
      <p:sp>
        <p:nvSpPr>
          <p:cNvPr id="50179" name="Slide Number Placeholder 7"/>
          <p:cNvSpPr>
            <a:spLocks noGrp="1"/>
          </p:cNvSpPr>
          <p:nvPr>
            <p:ph type="sldNum" sz="quarter" idx="12"/>
          </p:nvPr>
        </p:nvSpPr>
        <p:spPr>
          <a:xfrm>
            <a:off x="6248400" y="7377113"/>
            <a:ext cx="1290638"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graphicFrame>
        <p:nvGraphicFramePr>
          <p:cNvPr id="5" name="Table 4"/>
          <p:cNvGraphicFramePr>
            <a:graphicFrameLocks noGrp="1"/>
          </p:cNvGraphicFramePr>
          <p:nvPr/>
        </p:nvGraphicFramePr>
        <p:xfrm>
          <a:off x="257175" y="1349375"/>
          <a:ext cx="13320713" cy="5376863"/>
        </p:xfrm>
        <a:graphic>
          <a:graphicData uri="http://schemas.openxmlformats.org/drawingml/2006/table">
            <a:tbl>
              <a:tblPr firstRow="1" bandRow="1">
                <a:tableStyleId>{5940675A-B579-460E-94D1-54222C63F5DA}</a:tableStyleId>
              </a:tblPr>
              <a:tblGrid>
                <a:gridCol w="2081878"/>
                <a:gridCol w="3225165"/>
                <a:gridCol w="1965863"/>
                <a:gridCol w="2837498"/>
                <a:gridCol w="1591154"/>
                <a:gridCol w="1619155"/>
              </a:tblGrid>
              <a:tr h="837359">
                <a:tc>
                  <a:txBody>
                    <a:bodyPr/>
                    <a:lstStyle/>
                    <a:p>
                      <a:pPr algn="ctr"/>
                      <a:r>
                        <a:rPr lang="en-US" sz="1800" b="1" dirty="0" smtClean="0">
                          <a:latin typeface="Times New Roman" panose="02020603050405020304" pitchFamily="18" charset="0"/>
                          <a:cs typeface="Times New Roman" panose="02020603050405020304" pitchFamily="18" charset="0"/>
                        </a:rPr>
                        <a:t>Target Group</a:t>
                      </a:r>
                      <a:endParaRPr lang="en-IN" sz="1800" b="1" dirty="0">
                        <a:latin typeface="Times New Roman" panose="02020603050405020304" pitchFamily="18" charset="0"/>
                        <a:cs typeface="Times New Roman" panose="02020603050405020304" pitchFamily="18" charset="0"/>
                      </a:endParaRPr>
                    </a:p>
                  </a:txBody>
                  <a:tcPr marL="91419" marR="91419" marT="45715" marB="45715"/>
                </a:tc>
                <a:tc>
                  <a:txBody>
                    <a:bodyPr/>
                    <a:lstStyle/>
                    <a:p>
                      <a:pPr algn="ctr"/>
                      <a:r>
                        <a:rPr lang="en-US" sz="1800" b="1" dirty="0" smtClean="0">
                          <a:latin typeface="Times New Roman" panose="02020603050405020304" pitchFamily="18" charset="0"/>
                          <a:cs typeface="Times New Roman" panose="02020603050405020304" pitchFamily="18" charset="0"/>
                        </a:rPr>
                        <a:t>Objectives</a:t>
                      </a:r>
                      <a:r>
                        <a:rPr lang="en-US" sz="1800" b="1" baseline="0" dirty="0" smtClean="0">
                          <a:latin typeface="Times New Roman" panose="02020603050405020304" pitchFamily="18" charset="0"/>
                          <a:cs typeface="Times New Roman" panose="02020603050405020304" pitchFamily="18" charset="0"/>
                        </a:rPr>
                        <a:t> &amp; </a:t>
                      </a:r>
                      <a:r>
                        <a:rPr lang="en-US" sz="1800" b="1" dirty="0" smtClean="0">
                          <a:latin typeface="Times New Roman" panose="02020603050405020304" pitchFamily="18" charset="0"/>
                          <a:cs typeface="Times New Roman" panose="02020603050405020304" pitchFamily="18" charset="0"/>
                        </a:rPr>
                        <a:t>Eligibility Criteria</a:t>
                      </a:r>
                      <a:endParaRPr lang="en-IN" sz="1800" b="1" dirty="0">
                        <a:latin typeface="Times New Roman" panose="02020603050405020304" pitchFamily="18" charset="0"/>
                        <a:cs typeface="Times New Roman" panose="02020603050405020304" pitchFamily="18" charset="0"/>
                      </a:endParaRPr>
                    </a:p>
                  </a:txBody>
                  <a:tcPr marL="91419" marR="91419" marT="45715" marB="45715"/>
                </a:tc>
                <a:tc>
                  <a:txBody>
                    <a:bodyPr/>
                    <a:lstStyle/>
                    <a:p>
                      <a:pPr algn="ctr"/>
                      <a:r>
                        <a:rPr lang="en-US" sz="1800" b="1" dirty="0" smtClean="0">
                          <a:latin typeface="Times New Roman" panose="02020603050405020304" pitchFamily="18" charset="0"/>
                          <a:cs typeface="Times New Roman" panose="02020603050405020304" pitchFamily="18" charset="0"/>
                        </a:rPr>
                        <a:t>Amount /Nature</a:t>
                      </a:r>
                      <a:r>
                        <a:rPr lang="en-US" sz="1800" b="1" baseline="0" dirty="0" smtClean="0">
                          <a:latin typeface="Times New Roman" panose="02020603050405020304" pitchFamily="18" charset="0"/>
                          <a:cs typeface="Times New Roman" panose="02020603050405020304" pitchFamily="18" charset="0"/>
                        </a:rPr>
                        <a:t> of Support</a:t>
                      </a:r>
                      <a:endParaRPr lang="en-IN" sz="1800" b="1" dirty="0">
                        <a:latin typeface="Times New Roman" panose="02020603050405020304" pitchFamily="18" charset="0"/>
                        <a:cs typeface="Times New Roman" panose="02020603050405020304" pitchFamily="18" charset="0"/>
                      </a:endParaRPr>
                    </a:p>
                  </a:txBody>
                  <a:tcPr marL="91419" marR="91419" marT="45715" marB="45715"/>
                </a:tc>
                <a:tc>
                  <a:txBody>
                    <a:bodyPr/>
                    <a:lstStyle/>
                    <a:p>
                      <a:pPr algn="ctr"/>
                      <a:r>
                        <a:rPr lang="en-US" sz="1800" b="1" dirty="0" smtClean="0">
                          <a:latin typeface="Times New Roman" panose="02020603050405020304" pitchFamily="18" charset="0"/>
                          <a:cs typeface="Times New Roman" panose="02020603050405020304" pitchFamily="18" charset="0"/>
                        </a:rPr>
                        <a:t>Document</a:t>
                      </a:r>
                      <a:r>
                        <a:rPr lang="en-US" sz="1800" b="1" baseline="0" dirty="0" smtClean="0">
                          <a:latin typeface="Times New Roman" panose="02020603050405020304" pitchFamily="18" charset="0"/>
                          <a:cs typeface="Times New Roman" panose="02020603050405020304" pitchFamily="18" charset="0"/>
                        </a:rPr>
                        <a:t> Required</a:t>
                      </a:r>
                      <a:endParaRPr lang="en-IN" sz="1800" b="1" dirty="0">
                        <a:latin typeface="Times New Roman" panose="02020603050405020304" pitchFamily="18" charset="0"/>
                        <a:cs typeface="Times New Roman" panose="02020603050405020304" pitchFamily="18" charset="0"/>
                      </a:endParaRPr>
                    </a:p>
                  </a:txBody>
                  <a:tcPr marL="91419" marR="91419" marT="45715" marB="45715"/>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4431554">
                <a:tc>
                  <a:txBody>
                    <a:bodyPr/>
                    <a:lstStyle/>
                    <a:p>
                      <a:r>
                        <a:rPr lang="en-US" sz="1800" dirty="0" smtClean="0">
                          <a:latin typeface="Times New Roman" panose="02020603050405020304" pitchFamily="18" charset="0"/>
                          <a:cs typeface="Times New Roman" panose="02020603050405020304" pitchFamily="18" charset="0"/>
                        </a:rPr>
                        <a:t>Families</a:t>
                      </a:r>
                      <a:r>
                        <a:rPr lang="en-US" sz="1800" baseline="0" dirty="0" smtClean="0">
                          <a:latin typeface="Times New Roman" panose="02020603050405020304" pitchFamily="18" charset="0"/>
                          <a:cs typeface="Times New Roman" panose="02020603050405020304" pitchFamily="18" charset="0"/>
                        </a:rPr>
                        <a:t> Belonging to Scheduled Caste</a:t>
                      </a:r>
                      <a:endParaRPr lang="en-IN" sz="1800" dirty="0">
                        <a:latin typeface="Times New Roman" panose="02020603050405020304" pitchFamily="18" charset="0"/>
                        <a:cs typeface="Times New Roman" panose="02020603050405020304" pitchFamily="18" charset="0"/>
                      </a:endParaRPr>
                    </a:p>
                  </a:txBody>
                  <a:tcPr marL="91419" marR="91419" marT="45715" marB="45715"/>
                </a:tc>
                <a:tc>
                  <a:txBody>
                    <a:bodyPr/>
                    <a:lstStyle/>
                    <a:p>
                      <a:pPr algn="just"/>
                      <a:r>
                        <a:rPr lang="en-US" sz="1800" dirty="0" smtClean="0">
                          <a:latin typeface="Times New Roman" panose="02020603050405020304" pitchFamily="18" charset="0"/>
                          <a:cs typeface="Times New Roman" panose="02020603050405020304" pitchFamily="18" charset="0"/>
                        </a:rPr>
                        <a:t>1. The applicant should be a </a:t>
                      </a:r>
                      <a:r>
                        <a:rPr lang="en-US" sz="1800" dirty="0" err="1" smtClean="0">
                          <a:latin typeface="Times New Roman" panose="02020603050405020304" pitchFamily="18" charset="0"/>
                          <a:cs typeface="Times New Roman" panose="02020603050405020304" pitchFamily="18" charset="0"/>
                        </a:rPr>
                        <a:t>Bonafide</a:t>
                      </a:r>
                      <a:r>
                        <a:rPr lang="en-US" sz="1800" dirty="0" smtClean="0">
                          <a:latin typeface="Times New Roman" panose="02020603050405020304" pitchFamily="18" charset="0"/>
                          <a:cs typeface="Times New Roman" panose="02020603050405020304" pitchFamily="18" charset="0"/>
                        </a:rPr>
                        <a:t> resident of the state of Goa. </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2. Both the husband and wife should live together for more than 1 year and within 3 years of their marriage.</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3. one of the spouse should be Scheduled</a:t>
                      </a:r>
                      <a:r>
                        <a:rPr lang="en-US" sz="1800" baseline="0" dirty="0" smtClean="0">
                          <a:latin typeface="Times New Roman" panose="02020603050405020304" pitchFamily="18" charset="0"/>
                          <a:cs typeface="Times New Roman" panose="02020603050405020304" pitchFamily="18" charset="0"/>
                        </a:rPr>
                        <a:t> Caste</a:t>
                      </a:r>
                      <a:endParaRPr lang="en-IN" sz="1800" dirty="0">
                        <a:latin typeface="Times New Roman" panose="02020603050405020304" pitchFamily="18" charset="0"/>
                        <a:cs typeface="Times New Roman" panose="02020603050405020304" pitchFamily="18" charset="0"/>
                      </a:endParaRPr>
                    </a:p>
                  </a:txBody>
                  <a:tcPr marL="91419" marR="91419" marT="45715" marB="45715"/>
                </a:tc>
                <a:tc>
                  <a:txBody>
                    <a:bodyPr/>
                    <a:lstStyle/>
                    <a:p>
                      <a:r>
                        <a:rPr lang="en-US" sz="1800" dirty="0" smtClean="0">
                          <a:latin typeface="Times New Roman" panose="02020603050405020304" pitchFamily="18" charset="0"/>
                          <a:cs typeface="Times New Roman" panose="02020603050405020304" pitchFamily="18" charset="0"/>
                        </a:rPr>
                        <a:t>in form of fixed deposit for period of 3 years</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(Grants of .</a:t>
                      </a:r>
                      <a:r>
                        <a:rPr lang="en-US" sz="1800" baseline="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Rs. 2.50 lakhs )</a:t>
                      </a:r>
                      <a:endParaRPr lang="en-IN" sz="1800" dirty="0">
                        <a:latin typeface="Times New Roman" panose="02020603050405020304" pitchFamily="18" charset="0"/>
                        <a:cs typeface="Times New Roman" panose="02020603050405020304" pitchFamily="18" charset="0"/>
                      </a:endParaRPr>
                    </a:p>
                  </a:txBody>
                  <a:tcPr marL="91419" marR="91419" marT="45715" marB="45715"/>
                </a:tc>
                <a:tc>
                  <a:txBody>
                    <a:bodyPr/>
                    <a:lstStyle/>
                    <a:p>
                      <a:r>
                        <a:rPr lang="en-US" sz="1800" dirty="0" smtClean="0">
                          <a:latin typeface="Times New Roman" panose="02020603050405020304" pitchFamily="18" charset="0"/>
                          <a:cs typeface="Times New Roman" panose="02020603050405020304" pitchFamily="18" charset="0"/>
                        </a:rPr>
                        <a:t>1.Caste  certificate Both</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2.Marriage certificate</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3.Residence certificate Both</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4.To be applied after 1 year of marriage &amp; within 3 years</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5.Adhaar Card copy</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6.Marriage Photograph</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7.Bank</a:t>
                      </a:r>
                      <a:r>
                        <a:rPr lang="en-US" sz="1800" baseline="0" dirty="0" smtClean="0">
                          <a:latin typeface="Times New Roman" panose="02020603050405020304" pitchFamily="18" charset="0"/>
                          <a:cs typeface="Times New Roman" panose="02020603050405020304" pitchFamily="18" charset="0"/>
                        </a:rPr>
                        <a:t> Passbook Copy</a:t>
                      </a:r>
                      <a:endParaRPr lang="en-IN" sz="1800" dirty="0">
                        <a:latin typeface="Times New Roman" panose="02020603050405020304" pitchFamily="18" charset="0"/>
                        <a:cs typeface="Times New Roman" panose="02020603050405020304" pitchFamily="18" charset="0"/>
                      </a:endParaRPr>
                    </a:p>
                  </a:txBody>
                  <a:tcPr marL="91419" marR="91419" marT="45715" marB="45715"/>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 7.50 Lakhs</a:t>
                      </a:r>
                      <a:endParaRPr lang="en-IN"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19" marR="91419" marT="45715" marB="45715"/>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Rs.140.00 Lakhs</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19" marR="91419" marT="45715" marB="45715"/>
                </a:tc>
              </a:tr>
            </a:tbl>
          </a:graphicData>
        </a:graphic>
      </p:graphicFrame>
      <p:pic>
        <p:nvPicPr>
          <p:cNvPr id="6" name="Picture 5"/>
          <p:cNvPicPr/>
          <p:nvPr/>
        </p:nvPicPr>
        <p:blipFill>
          <a:blip r:embed="rId1" cstate="print"/>
          <a:srcRect/>
          <a:stretch>
            <a:fillRect/>
          </a:stretch>
        </p:blipFill>
        <p:spPr bwMode="auto">
          <a:xfrm>
            <a:off x="89694" y="5516376"/>
            <a:ext cx="7600950" cy="24750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1851819" y="931867"/>
            <a:ext cx="10515600" cy="5641975"/>
          </a:xfrm>
          <a:ln>
            <a:miter lim="800000"/>
          </a:ln>
          <a:effectLst/>
          <a:sp3d prstMaterial="plastic"/>
        </p:spPr>
        <p:txBody>
          <a:bodyPr vert="horz" wrap="square" lIns="91440" tIns="45720" rIns="91440" bIns="45720" numCol="1" rtlCol="0" anchor="ctr" anchorCtr="0" compatLnSpc="1">
            <a:normAutofit/>
            <a:scene3d>
              <a:camera prst="orthographicFront"/>
              <a:lightRig rig="threePt" dir="t"/>
            </a:scene3d>
            <a:sp3d extrusionH="57150">
              <a:bevelT w="69850" h="38100" prst="cross"/>
            </a:sp3d>
          </a:bodyPr>
          <a:lstStyle/>
          <a:p>
            <a:pPr marL="0" marR="0" lvl="0" indent="0" algn="ctr" defTabSz="944880" rtl="0" eaLnBrk="1" fontAlgn="auto" latinLnBrk="0" hangingPunct="1">
              <a:lnSpc>
                <a:spcPct val="90000"/>
              </a:lnSpc>
              <a:spcBef>
                <a:spcPct val="0"/>
              </a:spcBef>
              <a:spcAft>
                <a:spcPts val="0"/>
              </a:spcAft>
              <a:buClrTx/>
              <a:buSzTx/>
              <a:buFontTx/>
              <a:buNone/>
              <a:defRPr/>
            </a:pPr>
            <a:r>
              <a:rPr kumimoji="0" lang="en-US" sz="7200" b="1" i="0" u="none" strike="noStrike" kern="1200" cap="none" spc="0" normalizeH="0" baseline="0" noProof="1">
                <a:ln w="9525">
                  <a:solidFill>
                    <a:schemeClr val="bg1"/>
                  </a:solidFill>
                  <a:prstDash val="solid"/>
                </a:ln>
                <a:solidFill>
                  <a:schemeClr val="tx1"/>
                </a:solidFill>
                <a:effectLst>
                  <a:glow rad="139700">
                    <a:schemeClr val="accent4">
                      <a:satMod val="175000"/>
                      <a:alpha val="40000"/>
                    </a:schemeClr>
                  </a:glow>
                  <a:outerShdw blurRad="50800" dist="38100" dir="2700000" algn="tl" rotWithShape="0">
                    <a:prstClr val="black">
                      <a:alpha val="40000"/>
                    </a:prstClr>
                  </a:outerShdw>
                </a:effectLst>
                <a:uLnTx/>
                <a:uFillTx/>
                <a:latin typeface="Bookman Old Style" panose="02050604050505020204" pitchFamily="18" charset="0"/>
                <a:ea typeface="+mj-ea"/>
                <a:cs typeface="+mj-cs"/>
              </a:rPr>
              <a:t>Housing Schemes</a:t>
            </a:r>
            <a:endParaRPr kumimoji="0" lang="en-IN" sz="7200" b="1" i="0" u="none" strike="noStrike" kern="1200" cap="none" spc="0" normalizeH="0" baseline="0" noProof="1">
              <a:ln w="9525">
                <a:solidFill>
                  <a:schemeClr val="bg1"/>
                </a:solidFill>
                <a:prstDash val="solid"/>
              </a:ln>
              <a:solidFill>
                <a:schemeClr val="tx1"/>
              </a:solidFill>
              <a:effectLst>
                <a:glow rad="139700">
                  <a:schemeClr val="accent4">
                    <a:satMod val="175000"/>
                    <a:alpha val="40000"/>
                  </a:schemeClr>
                </a:glow>
                <a:outerShdw blurRad="50800" dist="38100" dir="2700000" algn="tl" rotWithShape="0">
                  <a:prstClr val="black">
                    <a:alpha val="40000"/>
                  </a:prstClr>
                </a:outerShdw>
              </a:effectLst>
              <a:uLnTx/>
              <a:uFillTx/>
              <a:latin typeface="Bookman Old Style" panose="02050604050505020204" pitchFamily="18" charset="0"/>
              <a:ea typeface="+mj-ea"/>
              <a:cs typeface="+mj-cs"/>
            </a:endParaRPr>
          </a:p>
        </p:txBody>
      </p:sp>
      <p:sp>
        <p:nvSpPr>
          <p:cNvPr id="51202" name="Slide Number Placeholder 6"/>
          <p:cNvSpPr>
            <a:spLocks noGrp="1"/>
          </p:cNvSpPr>
          <p:nvPr>
            <p:ph type="sldNum" sz="quarter" idx="12"/>
          </p:nvPr>
        </p:nvSpPr>
        <p:spPr>
          <a:xfrm>
            <a:off x="5692775" y="7377113"/>
            <a:ext cx="13239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Title 1"/>
          <p:cNvSpPr>
            <a:spLocks noGrp="1"/>
          </p:cNvSpPr>
          <p:nvPr>
            <p:ph type="title"/>
          </p:nvPr>
        </p:nvSpPr>
        <p:spPr>
          <a:xfrm>
            <a:off x="242888" y="0"/>
            <a:ext cx="12879387" cy="1208088"/>
          </a:xfrm>
          <a:ln/>
        </p:spPr>
        <p:txBody>
          <a:bodyPr vert="horz" wrap="square" lIns="91440" tIns="45720" rIns="91440" bIns="45720" anchor="ctr" anchorCtr="0"/>
          <a:p>
            <a:pPr eaLnBrk="1" hangingPunct="1"/>
            <a:r>
              <a:rPr lang="en-IN" altLang="x-none" sz="3600" b="1" i="1" u="sng" dirty="0">
                <a:latin typeface="Bookman Old Style" panose="02050604050505020204" pitchFamily="18" charset="0"/>
              </a:rPr>
              <a:t>1.Atal Asra Yojana  for </a:t>
            </a:r>
            <a:r>
              <a:rPr lang="en-IN" altLang="x-none" sz="3600" b="1" i="1" u="sng" dirty="0">
                <a:solidFill>
                  <a:srgbClr val="FF0000"/>
                </a:solidFill>
                <a:latin typeface="Bookman Old Style" panose="02050604050505020204" pitchFamily="18" charset="0"/>
              </a:rPr>
              <a:t>SC/OBC/EWS</a:t>
            </a:r>
            <a:br>
              <a:rPr lang="en-IN" altLang="x-none" sz="3600" b="1" i="1" u="sng" dirty="0">
                <a:solidFill>
                  <a:srgbClr val="FF0000"/>
                </a:solidFill>
                <a:latin typeface="Bookman Old Style" panose="02050604050505020204" pitchFamily="18" charset="0"/>
              </a:rPr>
            </a:br>
            <a:r>
              <a:rPr lang="en-IN" altLang="x-none" sz="3100" b="1" i="1" u="sng" dirty="0">
                <a:latin typeface="Bookman Old Style" panose="02050604050505020204" pitchFamily="18" charset="0"/>
              </a:rPr>
              <a:t>Notification No.61-22-2017-BC-DSW Dated 12/10/2017</a:t>
            </a:r>
            <a:endParaRPr lang="en-IN" altLang="x-none" sz="3100" b="1" i="1" u="sng" dirty="0">
              <a:latin typeface="Bookman Old Style" panose="02050604050505020204" pitchFamily="18" charset="0"/>
            </a:endParaRPr>
          </a:p>
        </p:txBody>
      </p:sp>
      <p:graphicFrame>
        <p:nvGraphicFramePr>
          <p:cNvPr id="4" name="Content Placeholder 3"/>
          <p:cNvGraphicFramePr>
            <a:graphicFrameLocks noGrp="1"/>
          </p:cNvGraphicFramePr>
          <p:nvPr>
            <p:ph idx="1"/>
          </p:nvPr>
        </p:nvGraphicFramePr>
        <p:xfrm>
          <a:off x="242888" y="1208088"/>
          <a:ext cx="13619163" cy="6542088"/>
        </p:xfrm>
        <a:graphic>
          <a:graphicData uri="http://schemas.openxmlformats.org/drawingml/2006/table">
            <a:tbl>
              <a:tblPr firstRow="1" bandRow="1">
                <a:tableStyleId>{5940675A-B579-460E-94D1-54222C63F5DA}</a:tableStyleId>
              </a:tblPr>
              <a:tblGrid>
                <a:gridCol w="1097868"/>
                <a:gridCol w="2317637"/>
                <a:gridCol w="2418715"/>
                <a:gridCol w="4991735"/>
                <a:gridCol w="1412320"/>
                <a:gridCol w="1380888"/>
              </a:tblGrid>
              <a:tr h="967584">
                <a:tc>
                  <a:txBody>
                    <a:bodyPr/>
                    <a:lstStyle/>
                    <a:p>
                      <a:pPr algn="ctr"/>
                      <a:r>
                        <a:rPr lang="en-US" sz="1600" b="1" dirty="0" smtClean="0">
                          <a:latin typeface="Times New Roman" panose="02020603050405020304" pitchFamily="18" charset="0"/>
                          <a:cs typeface="Times New Roman" panose="02020603050405020304" pitchFamily="18" charset="0"/>
                        </a:rPr>
                        <a:t>Target Group</a:t>
                      </a:r>
                      <a:endParaRPr lang="en-IN" sz="1600" b="1" dirty="0">
                        <a:latin typeface="Times New Roman" panose="02020603050405020304" pitchFamily="18" charset="0"/>
                        <a:cs typeface="Times New Roman" panose="02020603050405020304" pitchFamily="18" charset="0"/>
                      </a:endParaRPr>
                    </a:p>
                  </a:txBody>
                  <a:tcPr marL="91450" marR="91450" marT="45736" marB="45736"/>
                </a:tc>
                <a:tc>
                  <a:txBody>
                    <a:bodyPr/>
                    <a:lstStyle/>
                    <a:p>
                      <a:pPr algn="ctr"/>
                      <a:r>
                        <a:rPr lang="en-US" sz="1600" b="1" dirty="0" smtClean="0">
                          <a:latin typeface="Times New Roman" panose="02020603050405020304" pitchFamily="18" charset="0"/>
                          <a:cs typeface="Times New Roman" panose="02020603050405020304" pitchFamily="18" charset="0"/>
                        </a:rPr>
                        <a:t>Eligibility Criteria</a:t>
                      </a:r>
                      <a:endParaRPr lang="en-IN" sz="1600" b="1" dirty="0">
                        <a:latin typeface="Times New Roman" panose="02020603050405020304" pitchFamily="18" charset="0"/>
                        <a:cs typeface="Times New Roman" panose="02020603050405020304" pitchFamily="18" charset="0"/>
                      </a:endParaRPr>
                    </a:p>
                  </a:txBody>
                  <a:tcPr marL="91450" marR="91450" marT="45736" marB="45736"/>
                </a:tc>
                <a:tc>
                  <a:txBody>
                    <a:bodyPr/>
                    <a:lstStyle/>
                    <a:p>
                      <a:pPr algn="ctr"/>
                      <a:r>
                        <a:rPr lang="en-US" sz="1600" b="1" dirty="0" smtClean="0">
                          <a:latin typeface="Times New Roman" panose="02020603050405020304" pitchFamily="18" charset="0"/>
                          <a:cs typeface="Times New Roman" panose="02020603050405020304" pitchFamily="18" charset="0"/>
                        </a:rPr>
                        <a:t>Amount /Nature</a:t>
                      </a:r>
                      <a:r>
                        <a:rPr lang="en-US" sz="1600" b="1" baseline="0" dirty="0" smtClean="0">
                          <a:latin typeface="Times New Roman" panose="02020603050405020304" pitchFamily="18" charset="0"/>
                          <a:cs typeface="Times New Roman" panose="02020603050405020304" pitchFamily="18" charset="0"/>
                        </a:rPr>
                        <a:t> of Support</a:t>
                      </a:r>
                      <a:endParaRPr lang="en-IN" sz="1600" b="1" dirty="0">
                        <a:latin typeface="Times New Roman" panose="02020603050405020304" pitchFamily="18" charset="0"/>
                        <a:cs typeface="Times New Roman" panose="02020603050405020304" pitchFamily="18" charset="0"/>
                      </a:endParaRPr>
                    </a:p>
                  </a:txBody>
                  <a:tcPr marL="91450" marR="91450" marT="45736" marB="45736"/>
                </a:tc>
                <a:tc>
                  <a:txBody>
                    <a:bodyPr/>
                    <a:lstStyle/>
                    <a:p>
                      <a:pPr algn="ctr"/>
                      <a:r>
                        <a:rPr lang="en-US" sz="1600" b="1" dirty="0" smtClean="0">
                          <a:latin typeface="Times New Roman" panose="02020603050405020304" pitchFamily="18" charset="0"/>
                          <a:cs typeface="Times New Roman" panose="02020603050405020304" pitchFamily="18" charset="0"/>
                        </a:rPr>
                        <a:t>Document</a:t>
                      </a:r>
                      <a:r>
                        <a:rPr lang="en-US" sz="1600" b="1" baseline="0" dirty="0" smtClean="0">
                          <a:latin typeface="Times New Roman" panose="02020603050405020304" pitchFamily="18" charset="0"/>
                          <a:cs typeface="Times New Roman" panose="02020603050405020304" pitchFamily="18" charset="0"/>
                        </a:rPr>
                        <a:t> Required</a:t>
                      </a:r>
                      <a:endParaRPr lang="en-IN" sz="1600" b="1" dirty="0">
                        <a:latin typeface="Times New Roman" panose="02020603050405020304" pitchFamily="18" charset="0"/>
                        <a:cs typeface="Times New Roman" panose="02020603050405020304" pitchFamily="18" charset="0"/>
                      </a:endParaRPr>
                    </a:p>
                  </a:txBody>
                  <a:tcPr marL="91450" marR="91450" marT="45736" marB="45736"/>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574503">
                <a:tc>
                  <a:txBody>
                    <a:bodyPr/>
                    <a:lstStyle/>
                    <a:p>
                      <a:r>
                        <a:rPr lang="en-IN" sz="1600" dirty="0" smtClean="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SC/ OBC/ EWS</a:t>
                      </a:r>
                      <a:endParaRPr lang="en-IN" sz="1600" b="1" dirty="0">
                        <a:latin typeface="Times New Roman" panose="02020603050405020304" pitchFamily="18" charset="0"/>
                        <a:cs typeface="Times New Roman" panose="02020603050405020304" pitchFamily="18" charset="0"/>
                      </a:endParaRPr>
                    </a:p>
                  </a:txBody>
                  <a:tcPr marL="91450" marR="91450" marT="45736" marB="45736"/>
                </a:tc>
                <a:tc>
                  <a:txBody>
                    <a:bodyPr/>
                    <a:lstStyle/>
                    <a:p>
                      <a:pPr algn="just"/>
                      <a:r>
                        <a:rPr lang="en-US" sz="1600" dirty="0" smtClean="0">
                          <a:latin typeface="Times New Roman" panose="02020603050405020304" pitchFamily="18" charset="0"/>
                          <a:cs typeface="Times New Roman" panose="02020603050405020304" pitchFamily="18" charset="0"/>
                        </a:rPr>
                        <a:t>Any </a:t>
                      </a:r>
                      <a:r>
                        <a:rPr lang="en-US" sz="1600" b="1" i="1" dirty="0" smtClean="0">
                          <a:latin typeface="Times New Roman" panose="02020603050405020304" pitchFamily="18" charset="0"/>
                          <a:cs typeface="Times New Roman" panose="02020603050405020304" pitchFamily="18" charset="0"/>
                        </a:rPr>
                        <a:t>Scheduled Caste /Other Backward Classes /Economically</a:t>
                      </a:r>
                      <a:r>
                        <a:rPr lang="en-US" sz="1600" b="1" i="1" baseline="0" dirty="0" smtClean="0">
                          <a:latin typeface="Times New Roman" panose="02020603050405020304" pitchFamily="18" charset="0"/>
                          <a:cs typeface="Times New Roman" panose="02020603050405020304" pitchFamily="18" charset="0"/>
                        </a:rPr>
                        <a:t> Weaker </a:t>
                      </a:r>
                      <a:r>
                        <a:rPr lang="en-US" sz="1600" b="1" baseline="0" dirty="0" smtClean="0">
                          <a:latin typeface="Times New Roman" panose="02020603050405020304" pitchFamily="18" charset="0"/>
                          <a:cs typeface="Times New Roman" panose="02020603050405020304" pitchFamily="18" charset="0"/>
                        </a:rPr>
                        <a:t>Section</a:t>
                      </a:r>
                      <a:r>
                        <a:rPr lang="en-US" sz="1600" b="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family whose income is less than </a:t>
                      </a:r>
                      <a:r>
                        <a:rPr lang="en-US" sz="1600" b="1" dirty="0" smtClean="0">
                          <a:latin typeface="Times New Roman" panose="02020603050405020304" pitchFamily="18" charset="0"/>
                          <a:cs typeface="Times New Roman" panose="02020603050405020304" pitchFamily="18" charset="0"/>
                        </a:rPr>
                        <a:t>Rs..3.00 Lakhs per annum </a:t>
                      </a:r>
                      <a:endParaRPr lang="en-US" sz="1600" b="1" dirty="0" smtClean="0">
                        <a:latin typeface="Times New Roman" panose="02020603050405020304" pitchFamily="18" charset="0"/>
                        <a:cs typeface="Times New Roman" panose="02020603050405020304" pitchFamily="18" charset="0"/>
                      </a:endParaRPr>
                    </a:p>
                  </a:txBody>
                  <a:tcPr marL="91450" marR="91450" marT="45736" marB="45736"/>
                </a:tc>
                <a:tc>
                  <a:txBody>
                    <a:bodyPr/>
                    <a:lstStyle/>
                    <a:p>
                      <a:pPr algn="just"/>
                      <a:r>
                        <a:rPr lang="en-US" sz="1600" dirty="0" smtClean="0">
                          <a:latin typeface="Times New Roman" panose="02020603050405020304" pitchFamily="18" charset="0"/>
                          <a:cs typeface="Times New Roman" panose="02020603050405020304" pitchFamily="18" charset="0"/>
                        </a:rPr>
                        <a:t>Maximum financial assistance under this scheme for construction  of New House is up to Rs.3,00,000/-   and </a:t>
                      </a: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for repair of existing house is up to  Rs 1,50,00/-including  </a:t>
                      </a:r>
                      <a:endParaRPr lang="en-IN" sz="1600" dirty="0">
                        <a:latin typeface="Times New Roman" panose="02020603050405020304" pitchFamily="18" charset="0"/>
                        <a:cs typeface="Times New Roman" panose="02020603050405020304" pitchFamily="18" charset="0"/>
                      </a:endParaRPr>
                    </a:p>
                  </a:txBody>
                  <a:tcPr marL="91450" marR="91450" marT="45736" marB="45736"/>
                </a:tc>
                <a:tc>
                  <a:txBody>
                    <a:bodyPr/>
                    <a:lstStyle/>
                    <a:p>
                      <a:r>
                        <a:rPr lang="en-US" sz="1600" dirty="0" smtClean="0">
                          <a:latin typeface="Times New Roman" panose="02020603050405020304" pitchFamily="18" charset="0"/>
                          <a:cs typeface="Times New Roman" panose="02020603050405020304" pitchFamily="18" charset="0"/>
                        </a:rPr>
                        <a:t>For construction of New House</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1. Affidavit  in prescribed format                                                                                                          2. Detailed Estimate of Chartered Engineer/Architect                                                              3. Form I&amp;XIV of the land in which house is to be constructed.                                                                                 4. Ownership document of the land                                                            5. </a:t>
                      </a:r>
                      <a:r>
                        <a:rPr lang="en-US" sz="1600" dirty="0" err="1" smtClean="0">
                          <a:latin typeface="Times New Roman" panose="02020603050405020304" pitchFamily="18" charset="0"/>
                          <a:cs typeface="Times New Roman" panose="02020603050405020304" pitchFamily="18" charset="0"/>
                        </a:rPr>
                        <a:t>Mundkar</a:t>
                      </a:r>
                      <a:r>
                        <a:rPr lang="en-US" sz="1600" dirty="0" smtClean="0">
                          <a:latin typeface="Times New Roman" panose="02020603050405020304" pitchFamily="18" charset="0"/>
                          <a:cs typeface="Times New Roman" panose="02020603050405020304" pitchFamily="18" charset="0"/>
                        </a:rPr>
                        <a:t> order issued by the </a:t>
                      </a:r>
                      <a:r>
                        <a:rPr lang="en-US" sz="1600" dirty="0" err="1" smtClean="0">
                          <a:latin typeface="Times New Roman" panose="02020603050405020304" pitchFamily="18" charset="0"/>
                          <a:cs typeface="Times New Roman" panose="02020603050405020304" pitchFamily="18" charset="0"/>
                        </a:rPr>
                        <a:t>Mamlatdar</a:t>
                      </a:r>
                      <a:r>
                        <a:rPr lang="en-US" sz="1600" dirty="0" smtClean="0">
                          <a:latin typeface="Times New Roman" panose="02020603050405020304" pitchFamily="18" charset="0"/>
                          <a:cs typeface="Times New Roman" panose="02020603050405020304" pitchFamily="18" charset="0"/>
                        </a:rPr>
                        <a:t> or Panchayat Re-construction license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6. Any other Evidence for its acceptance by committee</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7. Income certificate                                                                      8. Caste certificate  11. </a:t>
                      </a:r>
                      <a:r>
                        <a:rPr lang="en-US" sz="1600" dirty="0" err="1" smtClean="0">
                          <a:latin typeface="Times New Roman" panose="02020603050405020304" pitchFamily="18" charset="0"/>
                          <a:cs typeface="Times New Roman" panose="02020603050405020304" pitchFamily="18" charset="0"/>
                        </a:rPr>
                        <a:t>Aadhaar</a:t>
                      </a:r>
                      <a:r>
                        <a:rPr lang="en-US" sz="1600" dirty="0" smtClean="0">
                          <a:latin typeface="Times New Roman" panose="02020603050405020304" pitchFamily="18" charset="0"/>
                          <a:cs typeface="Times New Roman" panose="02020603050405020304" pitchFamily="18" charset="0"/>
                        </a:rPr>
                        <a:t> Card Copy  12. EPIC                         9 . Copy of Ration card  14.Bank Pass Book Copy                          </a:t>
                      </a:r>
                      <a:endParaRPr lang="en-US" sz="1600" dirty="0" smtClean="0">
                        <a:latin typeface="Times New Roman" panose="02020603050405020304" pitchFamily="18" charset="0"/>
                        <a:cs typeface="Times New Roman" panose="02020603050405020304" pitchFamily="18" charset="0"/>
                      </a:endParaRPr>
                    </a:p>
                    <a:p>
                      <a:endParaRPr lang="en-US" sz="1600" b="0"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For Repair for existing house</a:t>
                      </a:r>
                      <a:r>
                        <a:rPr lang="en-US" sz="1600" b="1" baseline="0"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Besides all the above documents.                                                           1.Panchayat repair License or House Tax Receipt or any other evidence for acceptance.</a:t>
                      </a:r>
                      <a:endParaRPr lang="en-IN" sz="1600" dirty="0">
                        <a:latin typeface="Times New Roman" panose="02020603050405020304" pitchFamily="18" charset="0"/>
                        <a:cs typeface="Times New Roman" panose="02020603050405020304" pitchFamily="18" charset="0"/>
                      </a:endParaRPr>
                    </a:p>
                  </a:txBody>
                  <a:tcPr marL="91450" marR="91450" marT="45736" marB="45736"/>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600" dirty="0" smtClean="0">
                          <a:latin typeface="Times New Roman" panose="02020603050405020304" pitchFamily="18" charset="0"/>
                          <a:cs typeface="Times New Roman" panose="02020603050405020304" pitchFamily="18" charset="0"/>
                        </a:rPr>
                        <a:t>Rs. 1041.55 Lakhs</a:t>
                      </a:r>
                      <a:endParaRPr lang="en-IN"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50" marR="91450" marT="45736" marB="45736"/>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600" dirty="0" smtClean="0">
                          <a:latin typeface="Times New Roman" panose="02020603050405020304" pitchFamily="18" charset="0"/>
                          <a:cs typeface="Times New Roman" panose="02020603050405020304" pitchFamily="18" charset="0"/>
                        </a:rPr>
                        <a:t>Rs.2000.00</a:t>
                      </a:r>
                      <a:r>
                        <a:rPr lang="en-US" sz="1600" baseline="0" dirty="0" smtClean="0">
                          <a:latin typeface="Times New Roman" panose="02020603050405020304" pitchFamily="18" charset="0"/>
                          <a:cs typeface="Times New Roman" panose="02020603050405020304" pitchFamily="18" charset="0"/>
                        </a:rPr>
                        <a:t> Lakhs</a:t>
                      </a:r>
                      <a:endParaRPr lang="en-US" sz="1600" baseline="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50" marR="91450" marT="45736" marB="45736"/>
                </a:tc>
              </a:tr>
            </a:tbl>
          </a:graphicData>
        </a:graphic>
      </p:graphicFrame>
      <p:sp>
        <p:nvSpPr>
          <p:cNvPr id="53273" name="Slide Number Placeholder 8"/>
          <p:cNvSpPr>
            <a:spLocks noGrp="1"/>
          </p:cNvSpPr>
          <p:nvPr>
            <p:ph type="sldNum" sz="quarter" idx="12"/>
          </p:nvPr>
        </p:nvSpPr>
        <p:spPr>
          <a:xfrm>
            <a:off x="4765675" y="7327900"/>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a:blip r:embed="rId1" cstate="print"/>
          <a:stretch>
            <a:fillRect/>
          </a:stretch>
        </p:blipFill>
        <p:spPr>
          <a:xfrm>
            <a:off x="242095" y="4719349"/>
            <a:ext cx="4341059" cy="1414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38138" y="466725"/>
            <a:ext cx="13792200" cy="1262063"/>
          </a:xfrm>
        </p:spPr>
        <p:txBody>
          <a:bodyPr vert="horz" wrap="square" lIns="91440" tIns="45720" rIns="91440" bIns="45720" numCol="1" rtlCol="0" anchor="ctr" anchorCtr="0" compatLnSpc="1">
            <a:noAutofit/>
          </a:bodyPr>
          <a:lstStyle/>
          <a:p>
            <a:pPr marL="0" marR="0" lvl="0" indent="0" algn="l" defTabSz="1065530" rtl="0" eaLnBrk="1" fontAlgn="auto" latinLnBrk="0" hangingPunct="1">
              <a:lnSpc>
                <a:spcPct val="90000"/>
              </a:lnSpc>
              <a:spcBef>
                <a:spcPct val="0"/>
              </a:spcBef>
              <a:spcAft>
                <a:spcPts val="0"/>
              </a:spcAft>
              <a:buClrTx/>
              <a:buSzTx/>
              <a:buFontTx/>
              <a:buNone/>
              <a:defRPr/>
            </a:pPr>
            <a:r>
              <a:rPr kumimoji="0" lang="en-US" altLang="zh-CN" sz="2765" b="1" i="0" u="none" strike="noStrike" kern="1200" cap="none" spc="0" normalizeH="0" baseline="0" noProof="0">
                <a:ln>
                  <a:noFill/>
                </a:ln>
                <a:solidFill>
                  <a:schemeClr val="tx1"/>
                </a:solidFill>
                <a:effectLst>
                  <a:outerShdw blurRad="38100" dist="38100" dir="2700000" algn="tl">
                    <a:srgbClr val="C0C0C0"/>
                  </a:outerShdw>
                </a:effectLst>
                <a:uLnTx/>
                <a:uFillTx/>
                <a:latin typeface="Bookman Old Style" panose="02050604050505020204" pitchFamily="18" charset="0"/>
                <a:ea typeface="+mj-ea"/>
                <a:cs typeface="+mj-cs"/>
              </a:rPr>
              <a:t>Directorate of Social Welfare is implementing various schemes for the welfare of the people of Goa for supporting Education, Business, Schemes for Senior Citizens and NGOs  for</a:t>
            </a:r>
            <a:br>
              <a:rPr kumimoji="0" lang="en-US" altLang="zh-CN" sz="2765" b="1" i="0" u="none" strike="noStrike" kern="1200" cap="none" spc="0" normalizeH="0" baseline="0" noProof="0">
                <a:ln>
                  <a:noFill/>
                </a:ln>
                <a:solidFill>
                  <a:schemeClr val="tx1"/>
                </a:solidFill>
                <a:effectLst>
                  <a:outerShdw blurRad="38100" dist="38100" dir="2700000" algn="tl">
                    <a:srgbClr val="C0C0C0"/>
                  </a:outerShdw>
                </a:effectLst>
                <a:uLnTx/>
                <a:uFillTx/>
                <a:latin typeface="Bookman Old Style" panose="02050604050505020204" pitchFamily="18" charset="0"/>
                <a:ea typeface="+mj-ea"/>
                <a:cs typeface="+mj-cs"/>
              </a:rPr>
            </a:br>
            <a:endParaRPr kumimoji="0" lang="en-IN" altLang="en-US" sz="2765" b="0" i="0" u="none" strike="noStrike" kern="1200" cap="none" spc="0" normalizeH="0" baseline="0" noProof="0">
              <a:ln>
                <a:noFill/>
              </a:ln>
              <a:solidFill>
                <a:schemeClr val="tx1"/>
              </a:solidFill>
              <a:effectLst/>
              <a:uLnTx/>
              <a:uFillTx/>
              <a:latin typeface="Bookman Old Style" panose="02050604050505020204" pitchFamily="18" charset="0"/>
              <a:ea typeface="+mj-ea"/>
              <a:cs typeface="+mj-cs"/>
            </a:endParaRPr>
          </a:p>
        </p:txBody>
      </p:sp>
      <p:sp>
        <p:nvSpPr>
          <p:cNvPr id="3" name="Content Placeholder 2"/>
          <p:cNvSpPr>
            <a:spLocks noGrp="1"/>
          </p:cNvSpPr>
          <p:nvPr>
            <p:ph idx="1"/>
          </p:nvPr>
        </p:nvSpPr>
        <p:spPr>
          <a:xfrm>
            <a:off x="498475" y="1728788"/>
            <a:ext cx="12284075" cy="5872163"/>
          </a:xfrm>
        </p:spPr>
        <p:txBody>
          <a:bodyPr vert="horz" wrap="square" lIns="91440" tIns="45720" rIns="91440" bIns="45720" numCol="1" rtlCol="0" anchor="t" anchorCtr="0" compatLnSpc="1">
            <a:normAutofit/>
          </a:bodyPr>
          <a:lstStyle/>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Scheduled Castes</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Other Backward Classes</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Person with Disabilities</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Senior Citizens</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Widows</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Destitute</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Orphans</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err="1" smtClean="0">
                <a:ln>
                  <a:noFill/>
                </a:ln>
                <a:solidFill>
                  <a:schemeClr val="tx1"/>
                </a:solidFill>
                <a:effectLst/>
                <a:uLnTx/>
                <a:uFillTx/>
                <a:latin typeface="Bookman Old Style" panose="02050604050505020204" pitchFamily="18" charset="0"/>
                <a:ea typeface="+mn-ea"/>
                <a:cs typeface="+mn-cs"/>
              </a:rPr>
              <a:t>Safai</a:t>
            </a: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 </a:t>
            </a:r>
            <a:r>
              <a:rPr kumimoji="0" lang="en-US" altLang="zh-CN" sz="3265" b="1" i="0" u="none" strike="noStrike" kern="1200" cap="none" spc="0" normalizeH="0" baseline="0" noProof="0" dirty="0" err="1" smtClean="0">
                <a:ln>
                  <a:noFill/>
                </a:ln>
                <a:solidFill>
                  <a:schemeClr val="tx1"/>
                </a:solidFill>
                <a:effectLst/>
                <a:uLnTx/>
                <a:uFillTx/>
                <a:latin typeface="Bookman Old Style" panose="02050604050505020204" pitchFamily="18" charset="0"/>
                <a:ea typeface="+mn-ea"/>
                <a:cs typeface="+mn-cs"/>
              </a:rPr>
              <a:t>Karmacharis</a:t>
            </a: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 </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
                <a:schemeClr val="accent1"/>
              </a:buClr>
              <a:buSzPct val="68000"/>
              <a:buFont typeface="SimSun" panose="02010600030101010101" pitchFamily="2" charset="-122"/>
              <a:buAutoNum type="arabicPeriod"/>
              <a:defRPr/>
            </a:pPr>
            <a:r>
              <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rPr>
              <a:t>Minorities etc.</a:t>
            </a:r>
            <a:endParaRPr kumimoji="0" lang="en-US" altLang="zh-CN" sz="3265" b="1" i="0" u="none" strike="noStrike" kern="1200" cap="none" spc="0" normalizeH="0" baseline="0" noProof="0" dirty="0" smtClean="0">
              <a:ln>
                <a:noFill/>
              </a:ln>
              <a:solidFill>
                <a:schemeClr val="tx1"/>
              </a:solidFill>
              <a:effectLst/>
              <a:uLnTx/>
              <a:uFillTx/>
              <a:latin typeface="Bookman Old Style" panose="02050604050505020204" pitchFamily="18" charset="0"/>
              <a:ea typeface="+mn-ea"/>
              <a:cs typeface="+mn-cs"/>
            </a:endParaRPr>
          </a:p>
          <a:p>
            <a:pPr marL="592455" marR="0" lvl="0" indent="-592455" algn="l" defTabSz="1065530" rtl="0" eaLnBrk="1" fontAlgn="auto" latinLnBrk="0" hangingPunct="1">
              <a:lnSpc>
                <a:spcPct val="90000"/>
              </a:lnSpc>
              <a:spcBef>
                <a:spcPts val="1165"/>
              </a:spcBef>
              <a:spcAft>
                <a:spcPts val="0"/>
              </a:spcAft>
              <a:buClrTx/>
              <a:buSzTx/>
              <a:buFont typeface="Arial" panose="020B0604020202020204" pitchFamily="34" charset="0"/>
              <a:buChar char="•"/>
              <a:defRPr/>
            </a:pPr>
            <a:endParaRPr kumimoji="0" lang="en-IN" altLang="en-US" sz="3265"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171" name="Slide Number Placeholder 8"/>
          <p:cNvSpPr>
            <a:spLocks noGrp="1"/>
          </p:cNvSpPr>
          <p:nvPr>
            <p:ph type="sldNum" sz="quarter" idx="12"/>
          </p:nvPr>
        </p:nvSpPr>
        <p:spPr>
          <a:xfrm>
            <a:off x="4346575" y="7566025"/>
            <a:ext cx="3198813" cy="425450"/>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1851819" y="931867"/>
            <a:ext cx="10515600" cy="5845175"/>
          </a:xfrm>
          <a:ln>
            <a:miter lim="800000"/>
          </a:ln>
          <a:effectLst/>
          <a:scene3d>
            <a:camera prst="orthographicFront"/>
            <a:lightRig rig="balanced" dir="t"/>
          </a:scene3d>
          <a:sp3d prstMaterial="plastic"/>
        </p:spPr>
        <p:txBody>
          <a:bodyPr vert="horz" wrap="square" lIns="91440" tIns="45720" rIns="91440" bIns="45720" numCol="1" rtlCol="0" anchor="ctr" anchorCtr="0" compatLnSpc="1">
            <a:normAutofit/>
          </a:bodyPr>
          <a:lstStyle/>
          <a:p>
            <a:pPr marL="0" marR="0" lvl="0" indent="0" algn="ctr" defTabSz="944880" rtl="0" eaLnBrk="1" fontAlgn="auto" latinLnBrk="0" hangingPunct="1">
              <a:lnSpc>
                <a:spcPct val="90000"/>
              </a:lnSpc>
              <a:spcBef>
                <a:spcPct val="0"/>
              </a:spcBef>
              <a:spcAft>
                <a:spcPts val="0"/>
              </a:spcAft>
              <a:buClrTx/>
              <a:buSzTx/>
              <a:buFontTx/>
              <a:buNone/>
              <a:defRPr/>
            </a:pPr>
            <a:r>
              <a:rPr kumimoji="0" lang="en-US" sz="6600" b="1" i="0" u="none" strike="noStrike" kern="1200" cap="none" spc="0" normalizeH="0" baseline="0" noProof="1">
                <a:ln w="13462">
                  <a:solidFill>
                    <a:schemeClr val="bg1"/>
                  </a:solidFill>
                  <a:prstDash val="solid"/>
                </a:ln>
                <a:solidFill>
                  <a:schemeClr val="tx1">
                    <a:lumMod val="85000"/>
                    <a:lumOff val="15000"/>
                  </a:schemeClr>
                </a:solidFill>
                <a:effectLst>
                  <a:glow rad="139700">
                    <a:schemeClr val="accent4">
                      <a:satMod val="175000"/>
                      <a:alpha val="40000"/>
                    </a:schemeClr>
                  </a:glow>
                  <a:outerShdw dist="38100" dir="2700000" algn="bl" rotWithShape="0">
                    <a:schemeClr val="accent5"/>
                  </a:outerShdw>
                </a:effectLst>
                <a:uLnTx/>
                <a:uFillTx/>
                <a:latin typeface="Bookman Old Style" panose="02050604050505020204" pitchFamily="18" charset="0"/>
                <a:ea typeface="+mj-ea"/>
                <a:cs typeface="+mj-cs"/>
              </a:rPr>
              <a:t>Schemes for NGO </a:t>
            </a:r>
            <a:endParaRPr kumimoji="0" lang="en-IN" sz="6600" b="1" i="0" u="none" strike="noStrike" kern="1200" cap="none" spc="0" normalizeH="0" baseline="0" noProof="1">
              <a:ln w="13462">
                <a:solidFill>
                  <a:schemeClr val="bg1"/>
                </a:solidFill>
                <a:prstDash val="solid"/>
              </a:ln>
              <a:solidFill>
                <a:schemeClr val="tx1">
                  <a:lumMod val="85000"/>
                  <a:lumOff val="15000"/>
                </a:schemeClr>
              </a:solidFill>
              <a:effectLst>
                <a:glow rad="139700">
                  <a:schemeClr val="accent4">
                    <a:satMod val="175000"/>
                    <a:alpha val="40000"/>
                  </a:schemeClr>
                </a:glow>
                <a:outerShdw dist="38100" dir="2700000" algn="bl" rotWithShape="0">
                  <a:schemeClr val="accent5"/>
                </a:outerShdw>
              </a:effectLst>
              <a:uLnTx/>
              <a:uFillTx/>
              <a:latin typeface="Bookman Old Style" panose="02050604050505020204" pitchFamily="18" charset="0"/>
              <a:ea typeface="+mj-ea"/>
              <a:cs typeface="+mj-cs"/>
            </a:endParaRPr>
          </a:p>
        </p:txBody>
      </p:sp>
      <p:sp>
        <p:nvSpPr>
          <p:cNvPr id="55298" name="Slide Number Placeholder 6"/>
          <p:cNvSpPr>
            <a:spLocks noGrp="1"/>
          </p:cNvSpPr>
          <p:nvPr>
            <p:ph type="sldNum" sz="quarter" idx="12"/>
          </p:nvPr>
        </p:nvSpPr>
        <p:spPr>
          <a:xfrm>
            <a:off x="4124325" y="7377113"/>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Title 1"/>
          <p:cNvSpPr>
            <a:spLocks noGrp="1" noChangeArrowheads="1"/>
          </p:cNvSpPr>
          <p:nvPr>
            <p:ph type="title"/>
          </p:nvPr>
        </p:nvSpPr>
        <p:spPr>
          <a:xfrm>
            <a:off x="258763" y="260350"/>
            <a:ext cx="12773025" cy="965200"/>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IN" altLang="en-US" sz="40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1.SAHAYATA</a:t>
            </a:r>
            <a:br>
              <a:rPr kumimoji="0" lang="en-IN"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No.83/9/06/SDB/2010-11/part-I Dated 03/03/2011</a:t>
            </a:r>
            <a:br>
              <a:rPr kumimoji="0" lang="en-IN"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endParaRPr kumimoji="0" lang="en-IN"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58763" y="1038225"/>
          <a:ext cx="13454063" cy="6550025"/>
        </p:xfrm>
        <a:graphic>
          <a:graphicData uri="http://schemas.openxmlformats.org/drawingml/2006/table">
            <a:tbl>
              <a:tblPr firstRow="1" bandRow="1">
                <a:tableStyleId>{5940675A-B579-460E-94D1-54222C63F5DA}</a:tableStyleId>
              </a:tblPr>
              <a:tblGrid>
                <a:gridCol w="821051"/>
                <a:gridCol w="4083529"/>
                <a:gridCol w="2286000"/>
                <a:gridCol w="2781300"/>
                <a:gridCol w="1709458"/>
                <a:gridCol w="1772726"/>
              </a:tblGrid>
              <a:tr h="712463">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35" marR="91435" marT="45623" marB="45623"/>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35" marR="91435" marT="45623" marB="45623"/>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35" marR="91435" marT="45623" marB="45623"/>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35" marR="91435" marT="45623" marB="45623"/>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818513">
                <a:tc>
                  <a:txBody>
                    <a:bodyPr/>
                    <a:lstStyle/>
                    <a:p>
                      <a:r>
                        <a:rPr lang="en-US" sz="1800" dirty="0" smtClean="0">
                          <a:latin typeface="Times New Roman" panose="02020603050405020304" pitchFamily="18" charset="0"/>
                          <a:cs typeface="Times New Roman" panose="02020603050405020304" pitchFamily="18" charset="0"/>
                        </a:rPr>
                        <a:t>NGOs</a:t>
                      </a:r>
                      <a:endParaRPr lang="en-IN" sz="1800" dirty="0">
                        <a:latin typeface="Times New Roman" panose="02020603050405020304" pitchFamily="18" charset="0"/>
                        <a:cs typeface="Times New Roman" panose="02020603050405020304" pitchFamily="18" charset="0"/>
                      </a:endParaRPr>
                    </a:p>
                  </a:txBody>
                  <a:tcPr marL="91435" marR="91435" marT="45623" marB="45623"/>
                </a:tc>
                <a:tc>
                  <a:txBody>
                    <a:bodyPr/>
                    <a:lstStyle/>
                    <a:p>
                      <a:pPr algn="just"/>
                      <a:r>
                        <a:rPr lang="en-US" sz="1600" dirty="0" smtClean="0">
                          <a:latin typeface="Times New Roman" panose="02020603050405020304" pitchFamily="18" charset="0"/>
                          <a:cs typeface="Times New Roman" panose="02020603050405020304" pitchFamily="18" charset="0"/>
                        </a:rPr>
                        <a:t>To provide Financial Assistance to the Voluntary Organizations/NGOs for the purpose of organizing activities such as Seminars, Workshops, Competitions, Medical Camps, Awareness Camps etc., in the State of Goa.                                                                                                    (1)The scheme shall be applicable to all the NGOs registered under an appropriate Law in force, at least 2 years prior to making an application for Financial Assistance under this Scheme.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(2) The NGOs will submit Audited Statements of Accounts of last two years as well as a copy of Memorandum of Association &amp; Article of Association while applying for financial assistance under the Scheme.</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(3) The NGOs applying for financial assistance under this scheme shall be working for the Welfare of Senior Citizens/ Disabled Persons and other weaker sections of the Society and the activities to be undertaken shall be for the cause of such sections.</a:t>
                      </a:r>
                      <a:endParaRPr lang="en-US" sz="16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5" marR="91435" marT="45623" marB="45623"/>
                </a:tc>
                <a:tc>
                  <a:txBody>
                    <a:bodyPr/>
                    <a:lstStyle/>
                    <a:p>
                      <a:pPr algn="just"/>
                      <a:r>
                        <a:rPr lang="en-US" sz="1800" dirty="0" smtClean="0">
                          <a:latin typeface="Times New Roman" panose="02020603050405020304" pitchFamily="18" charset="0"/>
                          <a:cs typeface="Times New Roman" panose="02020603050405020304" pitchFamily="18" charset="0"/>
                        </a:rPr>
                        <a:t>Up to Rs.50000/- in two equal installment, </a:t>
                      </a:r>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20% of the cost of the projects to be borne by the NGO</a:t>
                      </a:r>
                      <a:endParaRPr lang="en-IN" sz="1800" dirty="0">
                        <a:latin typeface="Times New Roman" panose="02020603050405020304" pitchFamily="18" charset="0"/>
                        <a:cs typeface="Times New Roman" panose="02020603050405020304" pitchFamily="18" charset="0"/>
                      </a:endParaRPr>
                    </a:p>
                  </a:txBody>
                  <a:tcPr marL="91435" marR="91435" marT="45623" marB="45623"/>
                </a:tc>
                <a:tc>
                  <a:txBody>
                    <a:bodyPr/>
                    <a:lstStyle/>
                    <a:p>
                      <a:r>
                        <a:rPr lang="en-US" sz="1800" dirty="0" smtClean="0">
                          <a:latin typeface="Times New Roman" panose="02020603050405020304" pitchFamily="18" charset="0"/>
                          <a:cs typeface="Times New Roman" panose="02020603050405020304" pitchFamily="18" charset="0"/>
                        </a:rPr>
                        <a:t>1. Brief History of  the Organization/NGO</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2. Attested copy of Registration certificate issued by competent authority.</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 A copy of Bank Pass Book of the organization/NGO</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4. Resolution of</a:t>
                      </a:r>
                      <a:r>
                        <a:rPr lang="en-US" sz="1800" baseline="0" dirty="0" smtClean="0">
                          <a:latin typeface="Times New Roman" panose="02020603050405020304" pitchFamily="18" charset="0"/>
                          <a:cs typeface="Times New Roman" panose="02020603050405020304" pitchFamily="18" charset="0"/>
                        </a:rPr>
                        <a:t> the </a:t>
                      </a:r>
                      <a:r>
                        <a:rPr lang="en-US" sz="1800" dirty="0" smtClean="0">
                          <a:latin typeface="Times New Roman" panose="02020603050405020304" pitchFamily="18" charset="0"/>
                          <a:cs typeface="Times New Roman" panose="02020603050405020304" pitchFamily="18" charset="0"/>
                        </a:rPr>
                        <a:t>Executive Committee of the organization/NGO</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5. Audited statement of last two years.</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6. Detail Project report of proposed activity giving financial implications</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5" marR="91435" marT="45623" marB="45623"/>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Rs.0.75 Lakhs</a:t>
                      </a:r>
                      <a:endParaRPr lang="en-IN"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5" marR="91435" marT="45623" marB="45623"/>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a:t>
                      </a:r>
                      <a:r>
                        <a:rPr lang="en-US" sz="1800" baseline="0" dirty="0" smtClean="0">
                          <a:latin typeface="Times New Roman" panose="02020603050405020304" pitchFamily="18" charset="0"/>
                          <a:cs typeface="Times New Roman" panose="02020603050405020304" pitchFamily="18" charset="0"/>
                        </a:rPr>
                        <a:t> 2.00 Lakhs</a:t>
                      </a:r>
                      <a:endParaRPr lang="en-US" sz="1800" baseline="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5" marR="91435" marT="45623" marB="45623"/>
                </a:tc>
              </a:tr>
            </a:tbl>
          </a:graphicData>
        </a:graphic>
      </p:graphicFrame>
      <p:sp>
        <p:nvSpPr>
          <p:cNvPr id="56345" name="Slide Number Placeholder 7"/>
          <p:cNvSpPr>
            <a:spLocks noGrp="1"/>
          </p:cNvSpPr>
          <p:nvPr>
            <p:ph type="sldNum" sz="quarter" idx="12"/>
          </p:nvPr>
        </p:nvSpPr>
        <p:spPr>
          <a:xfrm>
            <a:off x="3810000" y="7569200"/>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Title 1"/>
          <p:cNvSpPr>
            <a:spLocks noGrp="1" noChangeArrowheads="1"/>
          </p:cNvSpPr>
          <p:nvPr>
            <p:ph type="title"/>
          </p:nvPr>
        </p:nvSpPr>
        <p:spPr>
          <a:xfrm>
            <a:off x="90488" y="176213"/>
            <a:ext cx="13716000" cy="1184275"/>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2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2.Scheme </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to provide financial assistance to NGOs for running </a:t>
            </a:r>
            <a:r>
              <a:rPr kumimoji="0" lang="en-US" altLang="zh-CN" sz="32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Day Care Centre for person with disabilities </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a:t>
            </a:r>
            <a:r>
              <a:rPr kumimoji="0" lang="en-US" altLang="zh-CN" sz="32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Jeevan</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r>
              <a:rPr kumimoji="0" lang="en-US" altLang="zh-CN" sz="32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Jyot</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b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No.51/41(1)/11-12/HC Dated 07/10/2011</a:t>
            </a:r>
            <a:endPar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147638" y="1549400"/>
          <a:ext cx="13658850" cy="5943600"/>
        </p:xfrm>
        <a:graphic>
          <a:graphicData uri="http://schemas.openxmlformats.org/drawingml/2006/table">
            <a:tbl>
              <a:tblPr firstRow="1" bandRow="1">
                <a:tableStyleId>{5940675A-B579-460E-94D1-54222C63F5DA}</a:tableStyleId>
              </a:tblPr>
              <a:tblGrid>
                <a:gridCol w="685006"/>
                <a:gridCol w="3009900"/>
                <a:gridCol w="2571750"/>
                <a:gridCol w="4552950"/>
                <a:gridCol w="1589570"/>
                <a:gridCol w="1248879"/>
              </a:tblGrid>
              <a:tr h="868422">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T="45660" marB="45660"/>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T="45660" marB="45660"/>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T="45660" marB="45660"/>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T="45660" marB="45660"/>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4955270">
                <a:tc>
                  <a:txBody>
                    <a:bodyPr/>
                    <a:lstStyle/>
                    <a:p>
                      <a:r>
                        <a:rPr lang="en-US" sz="1400" dirty="0" smtClean="0"/>
                        <a:t>NGOs</a:t>
                      </a:r>
                      <a:endParaRPr lang="en-IN" sz="1400" dirty="0"/>
                    </a:p>
                  </a:txBody>
                  <a:tcPr marT="45660" marB="45660"/>
                </a:tc>
                <a:tc>
                  <a:txBody>
                    <a:bodyPr/>
                    <a:lstStyle/>
                    <a:p>
                      <a:pPr algn="just"/>
                      <a:r>
                        <a:rPr lang="en-US" sz="1400" dirty="0" smtClean="0">
                          <a:latin typeface="Times New Roman" panose="02020603050405020304" pitchFamily="18" charset="0"/>
                          <a:cs typeface="Times New Roman" panose="02020603050405020304" pitchFamily="18" charset="0"/>
                        </a:rPr>
                        <a:t>To provide financial support to NGOs to run day care center for Person with Disabilities.</a:t>
                      </a:r>
                      <a:endParaRPr lang="en-US" sz="1400" dirty="0" smtClean="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a)Any registered Voluntary organization (VO)/Non- Government Organization (NGO)  registered under Societies Registration  Act, 1860 or under Public Trust Act or Registered under any law for the time being in force for at least three years prior to date of making an application under the scheme.</a:t>
                      </a:r>
                      <a:endParaRPr lang="en-US" sz="1400" dirty="0" smtClean="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b) Institutions or organizations set up by Government as autonomous bodies either under a statue or as society registered under the societies Registration Act, 1860, Shall also be eligible under the Scheme.</a:t>
                      </a:r>
                      <a:endParaRPr lang="en-US" sz="1400" dirty="0" smtClean="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a:txBody>
                  <a:tcPr marT="45660" marB="45660"/>
                </a:tc>
                <a:tc>
                  <a:txBody>
                    <a:bodyPr/>
                    <a:lstStyle/>
                    <a:p>
                      <a:pPr algn="just"/>
                      <a:r>
                        <a:rPr lang="en-IN" sz="1400" dirty="0" smtClean="0">
                          <a:latin typeface="Times New Roman" panose="02020603050405020304" pitchFamily="18" charset="0"/>
                          <a:cs typeface="Times New Roman" panose="02020603050405020304" pitchFamily="18" charset="0"/>
                        </a:rPr>
                        <a:t>Rs. 3.00 lakhs are provided to NGOs for the first year.</a:t>
                      </a:r>
                      <a:endParaRPr lang="en-IN" sz="1400" dirty="0" smtClean="0">
                        <a:latin typeface="Times New Roman" panose="02020603050405020304" pitchFamily="18" charset="0"/>
                        <a:cs typeface="Times New Roman" panose="02020603050405020304" pitchFamily="18" charset="0"/>
                      </a:endParaRPr>
                    </a:p>
                    <a:p>
                      <a:pPr algn="just"/>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Installation grants Rs.50000/-</a:t>
                      </a:r>
                      <a:endParaRPr lang="en-IN" sz="1400" dirty="0" smtClean="0">
                        <a:latin typeface="Times New Roman" panose="02020603050405020304" pitchFamily="18" charset="0"/>
                        <a:cs typeface="Times New Roman" panose="02020603050405020304" pitchFamily="18" charset="0"/>
                      </a:endParaRPr>
                    </a:p>
                    <a:p>
                      <a:pPr algn="just"/>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Besides, </a:t>
                      </a:r>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 Honorarium to Superintendent/ Manager Rs.60000/-p.a.</a:t>
                      </a:r>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a:t>
                      </a:r>
                      <a:r>
                        <a:rPr lang="en-IN" sz="1400" baseline="0" dirty="0" smtClean="0">
                          <a:latin typeface="Times New Roman" panose="02020603050405020304" pitchFamily="18" charset="0"/>
                          <a:cs typeface="Times New Roman" panose="02020603050405020304" pitchFamily="18" charset="0"/>
                        </a:rPr>
                        <a:t> </a:t>
                      </a:r>
                      <a:r>
                        <a:rPr lang="en-IN" sz="1400" dirty="0" smtClean="0">
                          <a:latin typeface="Times New Roman" panose="02020603050405020304" pitchFamily="18" charset="0"/>
                          <a:cs typeface="Times New Roman" panose="02020603050405020304" pitchFamily="18" charset="0"/>
                        </a:rPr>
                        <a:t>Care taker/</a:t>
                      </a:r>
                      <a:r>
                        <a:rPr lang="en-IN" sz="1400" dirty="0" err="1" smtClean="0">
                          <a:latin typeface="Times New Roman" panose="02020603050405020304" pitchFamily="18" charset="0"/>
                          <a:cs typeface="Times New Roman" panose="02020603050405020304" pitchFamily="18" charset="0"/>
                        </a:rPr>
                        <a:t>Ayya</a:t>
                      </a:r>
                      <a:r>
                        <a:rPr lang="en-IN" sz="1400" dirty="0" smtClean="0">
                          <a:latin typeface="Times New Roman" panose="02020603050405020304" pitchFamily="18" charset="0"/>
                          <a:cs typeface="Times New Roman" panose="02020603050405020304" pitchFamily="18" charset="0"/>
                        </a:rPr>
                        <a:t> Rs.36000/-p.a.</a:t>
                      </a:r>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 Helper/Sweeper Rs.24000/-p.a.</a:t>
                      </a:r>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 Rent Rs.60000/-p.a.</a:t>
                      </a:r>
                      <a:endParaRPr lang="en-IN" sz="1400" dirty="0" smtClean="0">
                        <a:latin typeface="Times New Roman" panose="02020603050405020304" pitchFamily="18" charset="0"/>
                        <a:cs typeface="Times New Roman" panose="02020603050405020304" pitchFamily="18" charset="0"/>
                      </a:endParaRPr>
                    </a:p>
                    <a:p>
                      <a:pPr algn="just"/>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 Recreation (Books, Games) Rs.10000/-p.a. </a:t>
                      </a:r>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 Miscellaneous (electricity &amp; water charges) Rs.24000/-p.a. &amp;      </a:t>
                      </a:r>
                      <a:endParaRPr lang="en-IN" sz="1400" dirty="0" smtClean="0">
                        <a:latin typeface="Times New Roman" panose="02020603050405020304" pitchFamily="18" charset="0"/>
                        <a:cs typeface="Times New Roman" panose="02020603050405020304" pitchFamily="18" charset="0"/>
                      </a:endParaRPr>
                    </a:p>
                    <a:p>
                      <a:pPr algn="just"/>
                      <a:endParaRPr lang="en-IN" sz="1400" dirty="0" smtClean="0">
                        <a:latin typeface="Times New Roman" panose="02020603050405020304" pitchFamily="18" charset="0"/>
                        <a:cs typeface="Times New Roman" panose="02020603050405020304" pitchFamily="18" charset="0"/>
                      </a:endParaRPr>
                    </a:p>
                    <a:p>
                      <a:pPr algn="just"/>
                      <a:r>
                        <a:rPr lang="en-IN" sz="1400" dirty="0" smtClean="0">
                          <a:latin typeface="Times New Roman" panose="02020603050405020304" pitchFamily="18" charset="0"/>
                          <a:cs typeface="Times New Roman" panose="02020603050405020304" pitchFamily="18" charset="0"/>
                        </a:rPr>
                        <a:t>For Tea snacks Rs.36000/-p.a.</a:t>
                      </a:r>
                      <a:endParaRPr lang="en-IN" sz="1400" dirty="0" smtClean="0">
                        <a:latin typeface="Times New Roman" panose="02020603050405020304" pitchFamily="18" charset="0"/>
                        <a:cs typeface="Times New Roman" panose="02020603050405020304" pitchFamily="18" charset="0"/>
                      </a:endParaRPr>
                    </a:p>
                    <a:p>
                      <a:endParaRPr lang="en-IN" sz="1400" dirty="0" smtClean="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a:txBody>
                  <a:tcPr marT="45660" marB="45660"/>
                </a:tc>
                <a:tc>
                  <a:txBody>
                    <a:bodyPr/>
                    <a:lstStyle/>
                    <a:p>
                      <a:r>
                        <a:rPr lang="en-US" sz="1400" dirty="0" smtClean="0">
                          <a:latin typeface="Times New Roman" panose="02020603050405020304" pitchFamily="18" charset="0"/>
                          <a:cs typeface="Times New Roman" panose="02020603050405020304" pitchFamily="18" charset="0"/>
                        </a:rPr>
                        <a:t>1.The expertise/experience of the  organization in related </a:t>
                      </a:r>
                      <a:r>
                        <a:rPr lang="en-US" sz="1400" dirty="0" err="1" smtClean="0">
                          <a:latin typeface="Times New Roman" panose="02020603050405020304" pitchFamily="18" charset="0"/>
                          <a:cs typeface="Times New Roman" panose="02020603050405020304" pitchFamily="18" charset="0"/>
                        </a:rPr>
                        <a:t>Programme</a:t>
                      </a:r>
                      <a:r>
                        <a:rPr lang="en-US" sz="1400" dirty="0" smtClean="0">
                          <a:latin typeface="Times New Roman" panose="02020603050405020304" pitchFamily="18" charset="0"/>
                          <a:cs typeface="Times New Roman" panose="02020603050405020304" pitchFamily="18" charset="0"/>
                        </a:rPr>
                        <a:t>/services.</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2. The constitution of the Organization/Institution/establishment, its Memorandum of Association and details of aims and objective.</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3. Constitution of the Board Governing body/Controlling Authority of Management, present membership, date of constitution of present Board of Management/Governing Body</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4.Annual Report of last three year</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5.Information relating to the grants received or likely to be received from other Department Central/State/Others.</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6.A statement containing Balance Sheet, Audited Statement accounts and full receipts and payments of the organization.</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7.Copy of the Registration Certificate1 issued by the Competent Authority.</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8. A copy of Rent Certificate issued by the P.W.D. along with copy of Rent agreement of the building.</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9. Copies of all Permissions/NOC/Licenses/Certificates etc. required for running Day care Centre for Persons with Disabilities.</a:t>
                      </a: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a:txBody>
                  <a:tcPr marT="45660" marB="45660"/>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400" dirty="0" smtClean="0">
                          <a:latin typeface="Times New Roman" panose="02020603050405020304" pitchFamily="18" charset="0"/>
                          <a:cs typeface="Times New Roman" panose="02020603050405020304" pitchFamily="18" charset="0"/>
                        </a:rPr>
                        <a:t>Rs. 1.25 Lakhs</a:t>
                      </a:r>
                      <a:endParaRPr lang="en-IN" sz="1400" dirty="0" smtClean="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a:txBody>
                  <a:tcPr marT="45660" marB="45660"/>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400" dirty="0" smtClean="0">
                          <a:latin typeface="Times New Roman" panose="02020603050405020304" pitchFamily="18" charset="0"/>
                          <a:cs typeface="Times New Roman" panose="02020603050405020304" pitchFamily="18" charset="0"/>
                        </a:rPr>
                        <a:t>Rs.</a:t>
                      </a:r>
                      <a:r>
                        <a:rPr lang="en-US" sz="1400" baseline="0" dirty="0" smtClean="0">
                          <a:latin typeface="Times New Roman" panose="02020603050405020304" pitchFamily="18" charset="0"/>
                          <a:cs typeface="Times New Roman" panose="02020603050405020304" pitchFamily="18" charset="0"/>
                        </a:rPr>
                        <a:t> 5.85 Lakhs</a:t>
                      </a:r>
                      <a:endParaRPr lang="en-US" sz="1400" baseline="0" dirty="0" smtClean="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a:txBody>
                  <a:tcPr marT="45660" marB="45660"/>
                </a:tc>
              </a:tr>
            </a:tbl>
          </a:graphicData>
        </a:graphic>
      </p:graphicFrame>
      <p:sp>
        <p:nvSpPr>
          <p:cNvPr id="58393" name="Slide Number Placeholder 6"/>
          <p:cNvSpPr>
            <a:spLocks noGrp="1"/>
          </p:cNvSpPr>
          <p:nvPr>
            <p:ph type="sldNum" sz="quarter" idx="12"/>
          </p:nvPr>
        </p:nvSpPr>
        <p:spPr>
          <a:xfrm>
            <a:off x="5667375" y="7632700"/>
            <a:ext cx="1281113" cy="168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Title 1"/>
          <p:cNvSpPr>
            <a:spLocks noGrp="1" noChangeArrowheads="1"/>
          </p:cNvSpPr>
          <p:nvPr>
            <p:ph type="title"/>
          </p:nvPr>
        </p:nvSpPr>
        <p:spPr>
          <a:xfrm>
            <a:off x="90488" y="101600"/>
            <a:ext cx="14039850" cy="1254125"/>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6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3. </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Scheme to provide Grants for setting up </a:t>
            </a:r>
            <a:b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36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Physiotherapy Centre</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b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No.51/26/08-09/HC Dated 06/09/2011</a:t>
            </a:r>
            <a:endPar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282575" y="1574800"/>
          <a:ext cx="13430250" cy="5772150"/>
        </p:xfrm>
        <a:graphic>
          <a:graphicData uri="http://schemas.openxmlformats.org/drawingml/2006/table">
            <a:tbl>
              <a:tblPr firstRow="1" bandRow="1">
                <a:tableStyleId>{5940675A-B579-460E-94D1-54222C63F5DA}</a:tableStyleId>
              </a:tblPr>
              <a:tblGrid>
                <a:gridCol w="740893"/>
                <a:gridCol w="4177948"/>
                <a:gridCol w="1943127"/>
                <a:gridCol w="3291681"/>
                <a:gridCol w="1919429"/>
                <a:gridCol w="1357171"/>
              </a:tblGrid>
              <a:tr h="712495">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48" marR="91448" marT="45724" marB="45724"/>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48" marR="91448" marT="45724" marB="45724"/>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48" marR="91448" marT="45724" marB="45724"/>
                </a:tc>
                <a:tc>
                  <a:txBody>
                    <a:bodyPr/>
                    <a:lstStyle/>
                    <a:p>
                      <a:pPr algn="ctr"/>
                      <a:r>
                        <a:rPr lang="en-US" sz="1200" b="1" dirty="0" smtClean="0">
                          <a:latin typeface="Times New Roman" panose="02020603050405020304" pitchFamily="18" charset="0"/>
                          <a:cs typeface="Times New Roman" panose="02020603050405020304" pitchFamily="18" charset="0"/>
                        </a:rPr>
                        <a:t>Document</a:t>
                      </a:r>
                      <a:r>
                        <a:rPr lang="en-US" sz="1200" b="1" baseline="0" dirty="0" smtClean="0">
                          <a:latin typeface="Times New Roman" panose="02020603050405020304" pitchFamily="18" charset="0"/>
                          <a:cs typeface="Times New Roman" panose="02020603050405020304" pitchFamily="18" charset="0"/>
                        </a:rPr>
                        <a:t> Required</a:t>
                      </a:r>
                      <a:endParaRPr lang="en-IN" sz="1200" b="1" dirty="0">
                        <a:latin typeface="Times New Roman" panose="02020603050405020304" pitchFamily="18" charset="0"/>
                        <a:cs typeface="Times New Roman" panose="02020603050405020304" pitchFamily="18" charset="0"/>
                      </a:endParaRPr>
                    </a:p>
                  </a:txBody>
                  <a:tcPr marL="91448" marR="91448" marT="45724" marB="45724"/>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040606">
                <a:tc>
                  <a:txBody>
                    <a:bodyPr/>
                    <a:lstStyle/>
                    <a:p>
                      <a:r>
                        <a:rPr lang="en-US" sz="1600" dirty="0" smtClean="0">
                          <a:latin typeface="Times New Roman" panose="02020603050405020304" pitchFamily="18" charset="0"/>
                          <a:cs typeface="Times New Roman" panose="02020603050405020304" pitchFamily="18" charset="0"/>
                        </a:rPr>
                        <a:t>NGOs</a:t>
                      </a:r>
                      <a:endParaRPr lang="en-IN" sz="1600" dirty="0">
                        <a:latin typeface="Times New Roman" panose="02020603050405020304" pitchFamily="18" charset="0"/>
                        <a:cs typeface="Times New Roman" panose="02020603050405020304" pitchFamily="18" charset="0"/>
                      </a:endParaRPr>
                    </a:p>
                  </a:txBody>
                  <a:tcPr marL="91448" marR="91448" marT="45724" marB="45724"/>
                </a:tc>
                <a:tc>
                  <a:txBody>
                    <a:bodyPr/>
                    <a:lstStyle/>
                    <a:p>
                      <a:pPr algn="just"/>
                      <a:r>
                        <a:rPr lang="en-US" sz="1600" dirty="0" smtClean="0">
                          <a:latin typeface="Times New Roman" panose="02020603050405020304" pitchFamily="18" charset="0"/>
                          <a:cs typeface="Times New Roman" panose="02020603050405020304" pitchFamily="18" charset="0"/>
                        </a:rPr>
                        <a:t>To facilitate the NGOs/Special Schools for the Persons with Disabilities by providing one time grants for setting up of Physiotherapy Centre.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1. The NGO (applicant) should be registered with Directorate of Social Welfare under “The Persons with Disabilities Act, 1995” at the time of making application.</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2. The Special School (applicant) should be recognized by the Directorate of Education.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3. The building required for setting up of Physiotherapy Centre shall be owned  by the N.G.O/Special School.</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4. The building/Premises should be clean, spacious, well lighted and ventilated to facilitate comfortable learning by the trainers.</a:t>
                      </a:r>
                      <a:endParaRPr lang="en-US" sz="1600" dirty="0" smtClean="0">
                        <a:latin typeface="Times New Roman" panose="02020603050405020304" pitchFamily="18" charset="0"/>
                        <a:cs typeface="Times New Roman" panose="02020603050405020304" pitchFamily="18" charset="0"/>
                      </a:endParaRPr>
                    </a:p>
                    <a:p>
                      <a:pPr algn="just"/>
                      <a:endParaRPr lang="en-IN" sz="1600" dirty="0">
                        <a:latin typeface="Times New Roman" panose="02020603050405020304" pitchFamily="18" charset="0"/>
                        <a:cs typeface="Times New Roman" panose="02020603050405020304" pitchFamily="18" charset="0"/>
                      </a:endParaRPr>
                    </a:p>
                  </a:txBody>
                  <a:tcPr marL="91448" marR="91448" marT="45724" marB="45724"/>
                </a:tc>
                <a:tc>
                  <a:txBody>
                    <a:bodyPr/>
                    <a:lstStyle/>
                    <a:p>
                      <a:pPr algn="just"/>
                      <a:r>
                        <a:rPr lang="en-US" sz="1600" dirty="0" smtClean="0">
                          <a:latin typeface="Times New Roman" panose="02020603050405020304" pitchFamily="18" charset="0"/>
                          <a:cs typeface="Times New Roman" panose="02020603050405020304" pitchFamily="18" charset="0"/>
                        </a:rPr>
                        <a:t>1)Rs. 5.00 lakh are provided under the scheme besides</a:t>
                      </a:r>
                      <a:r>
                        <a:rPr lang="en-US" sz="1600" baseline="0" dirty="0" smtClean="0">
                          <a:latin typeface="Times New Roman" panose="02020603050405020304" pitchFamily="18" charset="0"/>
                          <a:cs typeface="Times New Roman" panose="02020603050405020304" pitchFamily="18" charset="0"/>
                        </a:rPr>
                        <a:t> this</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2)</a:t>
                      </a:r>
                      <a:r>
                        <a:rPr lang="en-US" sz="1600" dirty="0" err="1" smtClean="0">
                          <a:latin typeface="Times New Roman" panose="02020603050405020304" pitchFamily="18" charset="0"/>
                          <a:cs typeface="Times New Roman" panose="02020603050405020304" pitchFamily="18" charset="0"/>
                        </a:rPr>
                        <a:t>ForPhysio</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Therapists /Occupational</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Therapists and  Yoga Instructor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Rs. 10,000/- </a:t>
                      </a:r>
                      <a:r>
                        <a:rPr lang="en-US" sz="1600" dirty="0" err="1" smtClean="0">
                          <a:latin typeface="Times New Roman" panose="02020603050405020304" pitchFamily="18" charset="0"/>
                          <a:cs typeface="Times New Roman" panose="02020603050405020304" pitchFamily="18" charset="0"/>
                        </a:rPr>
                        <a:t>p.m</a:t>
                      </a: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3)For Sweeper/</a:t>
                      </a:r>
                      <a:r>
                        <a:rPr lang="en-US" sz="1600" dirty="0" err="1" smtClean="0">
                          <a:latin typeface="Times New Roman" panose="02020603050405020304" pitchFamily="18" charset="0"/>
                          <a:cs typeface="Times New Roman" panose="02020603050405020304" pitchFamily="18" charset="0"/>
                        </a:rPr>
                        <a:t>Aya</a:t>
                      </a:r>
                      <a:r>
                        <a:rPr lang="en-US" sz="1600" dirty="0" smtClean="0">
                          <a:latin typeface="Times New Roman" panose="02020603050405020304" pitchFamily="18" charset="0"/>
                          <a:cs typeface="Times New Roman" panose="02020603050405020304" pitchFamily="18" charset="0"/>
                        </a:rPr>
                        <a:t> Rs. 3000/-p.m.  </a:t>
                      </a:r>
                      <a:endParaRPr lang="en-IN" sz="1600" dirty="0">
                        <a:latin typeface="Times New Roman" panose="02020603050405020304" pitchFamily="18" charset="0"/>
                        <a:cs typeface="Times New Roman" panose="02020603050405020304" pitchFamily="18" charset="0"/>
                      </a:endParaRPr>
                    </a:p>
                  </a:txBody>
                  <a:tcPr marL="91448" marR="91448" marT="45724" marB="45724"/>
                </a:tc>
                <a:tc>
                  <a:txBody>
                    <a:bodyPr/>
                    <a:lstStyle/>
                    <a:p>
                      <a:r>
                        <a:rPr lang="en-US" sz="1500" dirty="0" smtClean="0">
                          <a:latin typeface="Times New Roman" panose="02020603050405020304" pitchFamily="18" charset="0"/>
                          <a:cs typeface="Times New Roman" panose="02020603050405020304" pitchFamily="18" charset="0"/>
                        </a:rPr>
                        <a:t>1.The NGO (applicant) should be registered with Directorate of Social welfare under Persons with Disabilities Act, 1995.</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2.The Special School shall be recognized by the Directorate of Education.</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3.Detail report giving justification regarding the requirement of the Physiotherapy Centre</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4.Quotation from the recognized dealer for purchase of equipments/ appliances</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5.A copy of resolution passed by the Managing Committee of the Organization</a:t>
                      </a:r>
                      <a:r>
                        <a:rPr lang="en-US" sz="1500" baseline="0" dirty="0" smtClean="0">
                          <a:latin typeface="Times New Roman" panose="02020603050405020304" pitchFamily="18" charset="0"/>
                          <a:cs typeface="Times New Roman" panose="02020603050405020304" pitchFamily="18" charset="0"/>
                        </a:rPr>
                        <a:t> &amp; </a:t>
                      </a:r>
                      <a:r>
                        <a:rPr lang="en-US" sz="1500" dirty="0" smtClean="0">
                          <a:latin typeface="Times New Roman" panose="02020603050405020304" pitchFamily="18" charset="0"/>
                          <a:cs typeface="Times New Roman" panose="02020603050405020304" pitchFamily="18" charset="0"/>
                        </a:rPr>
                        <a:t>Audit statements for last Two Years.</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7.Datail report of the activities undertaken by the NGO/ Special School.</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endParaRPr lang="en-IN" sz="1500" dirty="0">
                        <a:latin typeface="Times New Roman" panose="02020603050405020304" pitchFamily="18" charset="0"/>
                        <a:cs typeface="Times New Roman" panose="02020603050405020304" pitchFamily="18" charset="0"/>
                      </a:endParaRPr>
                    </a:p>
                  </a:txBody>
                  <a:tcPr marL="91448" marR="91448" marT="45724" marB="45724"/>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500" dirty="0" smtClean="0">
                          <a:latin typeface="Times New Roman" panose="02020603050405020304" pitchFamily="18" charset="0"/>
                          <a:cs typeface="Times New Roman" panose="02020603050405020304" pitchFamily="18" charset="0"/>
                        </a:rPr>
                        <a:t>Rs.19.41 Lakhs</a:t>
                      </a:r>
                      <a:endParaRPr lang="en-IN" sz="1500" dirty="0" smtClean="0">
                        <a:latin typeface="Times New Roman" panose="02020603050405020304" pitchFamily="18" charset="0"/>
                        <a:cs typeface="Times New Roman" panose="02020603050405020304" pitchFamily="18" charset="0"/>
                      </a:endParaRPr>
                    </a:p>
                    <a:p>
                      <a:endParaRPr lang="en-IN" sz="1500" dirty="0">
                        <a:latin typeface="Times New Roman" panose="02020603050405020304" pitchFamily="18" charset="0"/>
                        <a:cs typeface="Times New Roman" panose="02020603050405020304" pitchFamily="18" charset="0"/>
                      </a:endParaRPr>
                    </a:p>
                  </a:txBody>
                  <a:tcPr marL="91448" marR="91448" marT="45724" marB="45724"/>
                </a:tc>
                <a:tc>
                  <a:txBody>
                    <a:bodyPr/>
                    <a:lstStyle/>
                    <a:p>
                      <a:r>
                        <a:rPr lang="en-US" sz="1500" dirty="0" smtClean="0">
                          <a:solidFill>
                            <a:schemeClr val="tx1"/>
                          </a:solidFill>
                          <a:latin typeface="Times New Roman" panose="02020603050405020304" pitchFamily="18" charset="0"/>
                          <a:cs typeface="Times New Roman" panose="02020603050405020304" pitchFamily="18" charset="0"/>
                        </a:rPr>
                        <a:t>Rs. 15.00 Lakhs</a:t>
                      </a:r>
                      <a:endParaRPr lang="en-US" sz="1500" dirty="0" smtClean="0">
                        <a:solidFill>
                          <a:schemeClr val="tx1"/>
                        </a:solidFill>
                        <a:latin typeface="Times New Roman" panose="02020603050405020304" pitchFamily="18" charset="0"/>
                        <a:cs typeface="Times New Roman" panose="02020603050405020304" pitchFamily="18" charset="0"/>
                      </a:endParaRPr>
                    </a:p>
                  </a:txBody>
                  <a:tcPr marL="91448" marR="91448" marT="45724" marB="45724"/>
                </a:tc>
              </a:tr>
            </a:tbl>
          </a:graphicData>
        </a:graphic>
      </p:graphicFrame>
      <p:sp>
        <p:nvSpPr>
          <p:cNvPr id="60441" name="Slide Number Placeholder 7"/>
          <p:cNvSpPr>
            <a:spLocks noGrp="1"/>
          </p:cNvSpPr>
          <p:nvPr>
            <p:ph type="sldNum" sz="quarter" idx="12"/>
          </p:nvPr>
        </p:nvSpPr>
        <p:spPr>
          <a:xfrm>
            <a:off x="3994150" y="7327900"/>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
        <p:nvSpPr>
          <p:cNvPr id="60442" name="AutoShape 2" descr="C:\Users\ADMIN\Desktop\New folder\medical-rehabilitation-physical-therapy-activities-600w-671274238.webp"/>
          <p:cNvSpPr>
            <a:spLocks noChangeAspect="1"/>
          </p:cNvSpPr>
          <p:nvPr/>
        </p:nvSpPr>
        <p:spPr>
          <a:xfrm>
            <a:off x="1171575" y="422275"/>
            <a:ext cx="304800" cy="304800"/>
          </a:xfrm>
          <a:prstGeom prst="rect">
            <a:avLst/>
          </a:prstGeom>
          <a:noFill/>
          <a:ln w="9525">
            <a:noFill/>
          </a:ln>
        </p:spPr>
        <p:txBody>
          <a:bodyPr anchor="t" anchorCtr="0"/>
          <a:p>
            <a:endParaRPr lang="en-IN" altLang="en-US"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Title 1"/>
          <p:cNvSpPr>
            <a:spLocks noGrp="1" noChangeArrowheads="1"/>
          </p:cNvSpPr>
          <p:nvPr>
            <p:ph type="title"/>
          </p:nvPr>
        </p:nvSpPr>
        <p:spPr>
          <a:xfrm>
            <a:off x="239713" y="158750"/>
            <a:ext cx="12915900" cy="749300"/>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en-US" sz="32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4</a:t>
            </a:r>
            <a:r>
              <a:rPr kumimoji="0" lang="en-IN" altLang="en-US" sz="32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.Setting </a:t>
            </a:r>
            <a:r>
              <a:rPr kumimoji="0" lang="en-IN" altLang="en-US"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up of </a:t>
            </a:r>
            <a:r>
              <a:rPr kumimoji="0" lang="en-IN" altLang="en-US" sz="32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Accessible Library</a:t>
            </a:r>
            <a:r>
              <a:rPr kumimoji="0" lang="en-IN" altLang="en-US"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for Visually Impaired Persons </a:t>
            </a:r>
            <a:br>
              <a:rPr kumimoji="0" lang="en-IN" altLang="en-US"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No.51/37/10-11/HC/Part Dated 17/03/2011</a:t>
            </a:r>
            <a:br>
              <a:rPr kumimoji="0" lang="en-IN" altLang="en-US" sz="32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br>
            <a:endParaRPr kumimoji="0" lang="en-IN" altLang="en-US"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5" name="Content Placeholder 4"/>
          <p:cNvGraphicFramePr>
            <a:graphicFrameLocks noGrp="1"/>
          </p:cNvGraphicFramePr>
          <p:nvPr>
            <p:ph idx="1"/>
          </p:nvPr>
        </p:nvGraphicFramePr>
        <p:xfrm>
          <a:off x="239713" y="1058863"/>
          <a:ext cx="13630275" cy="6645275"/>
        </p:xfrm>
        <a:graphic>
          <a:graphicData uri="http://schemas.openxmlformats.org/drawingml/2006/table">
            <a:tbl>
              <a:tblPr firstRow="1" bandRow="1">
                <a:tableStyleId>{5940675A-B579-460E-94D1-54222C63F5DA}</a:tableStyleId>
              </a:tblPr>
              <a:tblGrid>
                <a:gridCol w="779245"/>
                <a:gridCol w="3571271"/>
                <a:gridCol w="2801965"/>
                <a:gridCol w="3790949"/>
                <a:gridCol w="1302852"/>
                <a:gridCol w="1383200"/>
              </a:tblGrid>
              <a:tr h="861988">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54" marR="91454" marT="45717" marB="45717"/>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54" marR="91454" marT="45717" marB="45717"/>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54" marR="91454" marT="45717" marB="45717"/>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54" marR="91454" marT="45717" marB="45717"/>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644819">
                <a:tc>
                  <a:txBody>
                    <a:bodyPr/>
                    <a:lstStyle/>
                    <a:p>
                      <a:r>
                        <a:rPr lang="en-US" sz="1600" dirty="0" smtClean="0"/>
                        <a:t>NGOs</a:t>
                      </a:r>
                      <a:endParaRPr lang="en-IN" sz="1600" dirty="0"/>
                    </a:p>
                  </a:txBody>
                  <a:tcPr marL="91454" marR="91454" marT="45717" marB="45717"/>
                </a:tc>
                <a:tc>
                  <a:txBody>
                    <a:bodyPr/>
                    <a:lstStyle/>
                    <a:p>
                      <a:pPr algn="just"/>
                      <a:r>
                        <a:rPr lang="en-US" sz="1600" dirty="0" smtClean="0">
                          <a:latin typeface="Times New Roman" panose="02020603050405020304" pitchFamily="18" charset="0"/>
                          <a:cs typeface="Times New Roman" panose="02020603050405020304" pitchFamily="18" charset="0"/>
                        </a:rPr>
                        <a:t>To provide financial Assistance to NGOs working for the rehabilitation of persons with disabilities to set up Braille Library for Visually impaired Persons                                1. NGOs registered under Society’s Registration Act, 1860, Public Trust Companies Act, 1950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2. NGOs should function for a period for 5 year and working for the Rehabilitation</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of  Person with Disabilities</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3. The NGOs should be registered under  section 52 of the “Persons with Disabilities Act, 1995”.</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4. The building required for setting up of Braille Library shall be owned/rented by the Organization having at least 50 </a:t>
                      </a:r>
                      <a:r>
                        <a:rPr lang="en-US" sz="1600" dirty="0" err="1" smtClean="0">
                          <a:latin typeface="Times New Roman" panose="02020603050405020304" pitchFamily="18" charset="0"/>
                          <a:cs typeface="Times New Roman" panose="02020603050405020304" pitchFamily="18" charset="0"/>
                        </a:rPr>
                        <a:t>sq.mts</a:t>
                      </a:r>
                      <a:r>
                        <a:rPr lang="en-US" sz="1600" dirty="0" smtClean="0">
                          <a:latin typeface="Times New Roman" panose="02020603050405020304" pitchFamily="18" charset="0"/>
                          <a:cs typeface="Times New Roman" panose="02020603050405020304" pitchFamily="18" charset="0"/>
                        </a:rPr>
                        <a:t> (plinth area)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5. The building/Premises should be provided with barrier free access with </a:t>
                      </a:r>
                      <a:r>
                        <a:rPr lang="en-US" sz="1600" dirty="0" err="1" smtClean="0">
                          <a:latin typeface="Times New Roman" panose="02020603050405020304" pitchFamily="18" charset="0"/>
                          <a:cs typeface="Times New Roman" panose="02020603050405020304" pitchFamily="18" charset="0"/>
                        </a:rPr>
                        <a:t>signages</a:t>
                      </a:r>
                      <a:r>
                        <a:rPr lang="en-US" sz="1600" dirty="0" smtClean="0">
                          <a:latin typeface="Times New Roman" panose="02020603050405020304" pitchFamily="18" charset="0"/>
                          <a:cs typeface="Times New Roman" panose="02020603050405020304" pitchFamily="18" charset="0"/>
                        </a:rPr>
                        <a:t> as per the requirements of visual impairment. </a:t>
                      </a:r>
                      <a:endParaRPr lang="en-US"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54" marR="91454" marT="45717" marB="45717"/>
                </a:tc>
                <a:tc>
                  <a:txBody>
                    <a:bodyPr/>
                    <a:lstStyle/>
                    <a:p>
                      <a:pPr algn="just"/>
                      <a:r>
                        <a:rPr lang="en-US" sz="1600" dirty="0" smtClean="0">
                          <a:latin typeface="Times New Roman" panose="02020603050405020304" pitchFamily="18" charset="0"/>
                          <a:cs typeface="Times New Roman" panose="02020603050405020304" pitchFamily="18" charset="0"/>
                        </a:rPr>
                        <a:t>The financial assistance up to Rs. 15 lakhs one time grants besides:</a:t>
                      </a:r>
                      <a:endParaRPr lang="en-US" sz="1600" dirty="0" smtClean="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algn="l"/>
                      <a:r>
                        <a:rPr lang="en-US" sz="1600" dirty="0" smtClean="0">
                          <a:latin typeface="Times New Roman" panose="02020603050405020304" pitchFamily="18" charset="0"/>
                          <a:cs typeface="Times New Roman" panose="02020603050405020304" pitchFamily="18" charset="0"/>
                        </a:rPr>
                        <a:t>a) Rs.50000/- sanctioned for Purchased for cupboards, tables, chairs.</a:t>
                      </a:r>
                      <a:endParaRPr lang="en-US" sz="1600" dirty="0" smtClean="0">
                        <a:latin typeface="Times New Roman" panose="02020603050405020304" pitchFamily="18" charset="0"/>
                        <a:cs typeface="Times New Roman" panose="02020603050405020304" pitchFamily="18" charset="0"/>
                      </a:endParaRPr>
                    </a:p>
                    <a:p>
                      <a:pPr algn="l"/>
                      <a:endParaRPr lang="en-US" sz="1600" dirty="0" smtClean="0">
                        <a:latin typeface="Times New Roman" panose="02020603050405020304" pitchFamily="18" charset="0"/>
                        <a:cs typeface="Times New Roman" panose="02020603050405020304" pitchFamily="18" charset="0"/>
                      </a:endParaRPr>
                    </a:p>
                    <a:p>
                      <a:pPr algn="l"/>
                      <a:r>
                        <a:rPr lang="en-US" sz="1600" dirty="0" smtClean="0">
                          <a:latin typeface="Times New Roman" panose="02020603050405020304" pitchFamily="18" charset="0"/>
                          <a:cs typeface="Times New Roman" panose="02020603050405020304" pitchFamily="18" charset="0"/>
                        </a:rPr>
                        <a:t>b)For Honorarium to</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Assistant  Librarian Rs.10000/-p.m. </a:t>
                      </a:r>
                      <a:endParaRPr lang="en-US" sz="1600" dirty="0" smtClean="0">
                        <a:latin typeface="Times New Roman" panose="02020603050405020304" pitchFamily="18" charset="0"/>
                        <a:cs typeface="Times New Roman" panose="02020603050405020304" pitchFamily="18" charset="0"/>
                      </a:endParaRPr>
                    </a:p>
                    <a:p>
                      <a:pPr algn="l"/>
                      <a:endParaRPr lang="en-US" sz="1600" dirty="0" smtClean="0">
                        <a:latin typeface="Times New Roman" panose="02020603050405020304" pitchFamily="18" charset="0"/>
                        <a:cs typeface="Times New Roman" panose="02020603050405020304" pitchFamily="18" charset="0"/>
                      </a:endParaRPr>
                    </a:p>
                    <a:p>
                      <a:pPr algn="l"/>
                      <a:r>
                        <a:rPr lang="en-US" sz="1600" dirty="0" smtClean="0">
                          <a:latin typeface="Times New Roman" panose="02020603050405020304" pitchFamily="18" charset="0"/>
                          <a:cs typeface="Times New Roman" panose="02020603050405020304" pitchFamily="18" charset="0"/>
                        </a:rPr>
                        <a:t>c)  for Honorarium to        Attendant   cum sweeper Rs. 5000/- p.m.</a:t>
                      </a:r>
                      <a:endParaRPr lang="en-US" sz="1600" dirty="0" smtClean="0">
                        <a:latin typeface="Times New Roman" panose="02020603050405020304" pitchFamily="18" charset="0"/>
                        <a:cs typeface="Times New Roman" panose="02020603050405020304" pitchFamily="18" charset="0"/>
                      </a:endParaRPr>
                    </a:p>
                    <a:p>
                      <a:pPr algn="l"/>
                      <a:endParaRPr lang="en-US" sz="1600" dirty="0" smtClean="0">
                        <a:latin typeface="Times New Roman" panose="02020603050405020304" pitchFamily="18" charset="0"/>
                        <a:cs typeface="Times New Roman" panose="02020603050405020304" pitchFamily="18" charset="0"/>
                      </a:endParaRPr>
                    </a:p>
                    <a:p>
                      <a:pPr algn="l"/>
                      <a:r>
                        <a:rPr lang="en-US" sz="1600" dirty="0" smtClean="0">
                          <a:latin typeface="Times New Roman" panose="02020603050405020304" pitchFamily="18" charset="0"/>
                          <a:cs typeface="Times New Roman" panose="02020603050405020304" pitchFamily="18" charset="0"/>
                        </a:rPr>
                        <a:t>d)Rs.10000/-p.m. rent for urban  &amp;  Rs.8000/-p.m. for rural</a:t>
                      </a:r>
                      <a:endParaRPr lang="en-US" sz="1600" dirty="0" smtClean="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e) 20% of rent shall be granted as maintenance charges</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(Telephone, Electricity bills)</a:t>
                      </a:r>
                      <a:endParaRPr lang="en-IN" sz="1600" dirty="0">
                        <a:latin typeface="Times New Roman" panose="02020603050405020304" pitchFamily="18" charset="0"/>
                        <a:cs typeface="Times New Roman" panose="02020603050405020304" pitchFamily="18" charset="0"/>
                      </a:endParaRPr>
                    </a:p>
                  </a:txBody>
                  <a:tcPr marL="91454" marR="91454" marT="45717" marB="45717"/>
                </a:tc>
                <a:tc>
                  <a:txBody>
                    <a:bodyPr/>
                    <a:lstStyle/>
                    <a:p>
                      <a:r>
                        <a:rPr lang="en-US" sz="1600" dirty="0" smtClean="0">
                          <a:latin typeface="Times New Roman" panose="02020603050405020304" pitchFamily="18" charset="0"/>
                          <a:cs typeface="Times New Roman" panose="02020603050405020304" pitchFamily="18" charset="0"/>
                        </a:rPr>
                        <a:t>1)A copy of Registration Certificate issued by Competent Authority along with copy of the Memorandum of Association and details of aims and objectives of the Organization.</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2.A copy of Certificate of Registration issued by the Director of Social Welfare under the Persons with Disabilities Act. 1995.</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3. Quotations     from the recognized dealer for purchase of equipments/appliance/ books</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4. A copy of the resolution passed by the Managing Committee of the Organization.</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5. Audited Statement of Accounts for the last two years.</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6. Detail report of the activities undertaken by the Organization.</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7.An Affidavit/sworn before the Executive Magistrate/Notary Public Stating that financial assistance is not be availed/Will not be availed from any other Government department/source for the similar Project.</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cs typeface="Times New Roman" panose="02020603050405020304" pitchFamily="18" charset="0"/>
                      </a:endParaRPr>
                    </a:p>
                  </a:txBody>
                  <a:tcPr marL="91454" marR="91454" marT="45717" marB="45717"/>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600" dirty="0" smtClean="0">
                          <a:latin typeface="Times New Roman" panose="02020603050405020304" pitchFamily="18" charset="0"/>
                          <a:cs typeface="Times New Roman" panose="02020603050405020304" pitchFamily="18" charset="0"/>
                        </a:rPr>
                        <a:t>Rs.4.02</a:t>
                      </a:r>
                      <a:r>
                        <a:rPr lang="en-US" sz="1600" baseline="0" dirty="0" smtClean="0">
                          <a:latin typeface="Times New Roman" panose="02020603050405020304" pitchFamily="18" charset="0"/>
                          <a:cs typeface="Times New Roman" panose="02020603050405020304" pitchFamily="18" charset="0"/>
                        </a:rPr>
                        <a:t> lakhs</a:t>
                      </a:r>
                      <a:endParaRPr lang="en-IN"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54" marR="91454" marT="45717" marB="45717"/>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600" dirty="0" smtClean="0">
                          <a:latin typeface="Times New Roman" panose="02020603050405020304" pitchFamily="18" charset="0"/>
                          <a:cs typeface="Times New Roman" panose="02020603050405020304" pitchFamily="18" charset="0"/>
                        </a:rPr>
                        <a:t>Rs. 7.50 Lakhs</a:t>
                      </a:r>
                      <a:endParaRPr lang="en-US" sz="1600" dirty="0" smtClean="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marL="91454" marR="91454" marT="45717" marB="45717"/>
                </a:tc>
              </a:tr>
            </a:tbl>
          </a:graphicData>
        </a:graphic>
      </p:graphicFrame>
      <p:sp>
        <p:nvSpPr>
          <p:cNvPr id="62489" name="Slide Number Placeholder 8"/>
          <p:cNvSpPr>
            <a:spLocks noGrp="1"/>
          </p:cNvSpPr>
          <p:nvPr>
            <p:ph type="sldNum" sz="quarter" idx="12"/>
          </p:nvPr>
        </p:nvSpPr>
        <p:spPr>
          <a:xfrm>
            <a:off x="3538538" y="7566025"/>
            <a:ext cx="3159125" cy="425450"/>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70000" y="933450"/>
            <a:ext cx="11658600" cy="5895975"/>
          </a:xfrm>
        </p:spPr>
        <p:txBody>
          <a:bodyPr vert="horz" wrap="square" lIns="91440" tIns="45720" rIns="91440" bIns="45720" numCol="1" rtlCol="0" anchor="ctr" anchorCtr="0" compatLnSpc="1">
            <a:normAutofit/>
          </a:bodyPr>
          <a:lstStyle/>
          <a:p>
            <a:pPr marL="0" marR="0" lvl="0" indent="0" algn="ctr" defTabSz="944880" rtl="0" eaLnBrk="1" fontAlgn="auto" latinLnBrk="0" hangingPunct="1">
              <a:lnSpc>
                <a:spcPct val="90000"/>
              </a:lnSpc>
              <a:spcBef>
                <a:spcPct val="0"/>
              </a:spcBef>
              <a:spcAft>
                <a:spcPts val="0"/>
              </a:spcAft>
              <a:buClrTx/>
              <a:buSzTx/>
              <a:buFontTx/>
              <a:buNone/>
              <a:defRPr/>
            </a:pPr>
            <a:r>
              <a:rPr kumimoji="0" lang="en-US" sz="5400" b="1" i="0" u="none" strike="noStrike" kern="1200" cap="none" spc="0" normalizeH="0" baseline="0" noProof="1">
                <a:ln w="0"/>
                <a:solidFill>
                  <a:schemeClr val="tx1"/>
                </a:solidFill>
                <a:effectLst>
                  <a:glow rad="228600">
                    <a:schemeClr val="accent4">
                      <a:satMod val="175000"/>
                      <a:alpha val="40000"/>
                    </a:schemeClr>
                  </a:glow>
                  <a:outerShdw blurRad="63500" sx="102000" sy="102000" algn="ctr" rotWithShape="0">
                    <a:prstClr val="black">
                      <a:alpha val="40000"/>
                    </a:prstClr>
                  </a:outerShdw>
                  <a:reflection blurRad="6350" stA="50000" endA="300" endPos="50000" dist="29997" dir="5400000" sy="-100000" algn="bl" rotWithShape="0"/>
                </a:effectLst>
                <a:uLnTx/>
                <a:uFillTx/>
                <a:latin typeface="Bookman Old Style" panose="02050604050505020204" pitchFamily="18" charset="0"/>
                <a:ea typeface="+mj-ea"/>
                <a:cs typeface="+mj-cs"/>
              </a:rPr>
              <a:t>Schemes for Person with Disability</a:t>
            </a:r>
            <a:endParaRPr kumimoji="0" lang="en-IN" sz="5400" b="1" i="0" u="none" strike="noStrike" kern="1200" cap="none" spc="0" normalizeH="0" baseline="0" noProof="1">
              <a:ln w="0"/>
              <a:solidFill>
                <a:schemeClr val="tx1"/>
              </a:solidFill>
              <a:effectLst>
                <a:glow rad="228600">
                  <a:schemeClr val="accent4">
                    <a:satMod val="175000"/>
                    <a:alpha val="40000"/>
                  </a:schemeClr>
                </a:glow>
                <a:outerShdw blurRad="63500" sx="102000" sy="102000" algn="ctr" rotWithShape="0">
                  <a:prstClr val="black">
                    <a:alpha val="40000"/>
                  </a:prstClr>
                </a:outerShdw>
                <a:reflection blurRad="6350" stA="50000" endA="300" endPos="50000" dist="29997" dir="5400000" sy="-100000" algn="bl" rotWithShape="0"/>
              </a:effectLst>
              <a:uLnTx/>
              <a:uFillTx/>
              <a:latin typeface="Bookman Old Style" panose="02050604050505020204" pitchFamily="18" charset="0"/>
              <a:ea typeface="+mj-ea"/>
              <a:cs typeface="+mj-cs"/>
            </a:endParaRPr>
          </a:p>
        </p:txBody>
      </p:sp>
      <p:sp>
        <p:nvSpPr>
          <p:cNvPr id="64514" name="Slide Number Placeholder 6"/>
          <p:cNvSpPr>
            <a:spLocks noGrp="1"/>
          </p:cNvSpPr>
          <p:nvPr>
            <p:ph type="sldNum" sz="quarter" idx="12"/>
          </p:nvPr>
        </p:nvSpPr>
        <p:spPr>
          <a:xfrm>
            <a:off x="5170488" y="7377113"/>
            <a:ext cx="112712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itle 1"/>
          <p:cNvSpPr>
            <a:spLocks noGrp="1" noChangeArrowheads="1"/>
          </p:cNvSpPr>
          <p:nvPr>
            <p:ph type="title"/>
          </p:nvPr>
        </p:nvSpPr>
        <p:spPr>
          <a:xfrm>
            <a:off x="276225" y="34925"/>
            <a:ext cx="13458825" cy="877888"/>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400" b="1" i="1" u="sng" strike="noStrike" kern="1200" cap="none" spc="0" normalizeH="0" baseline="0" noProof="0" dirty="0" smtClean="0">
                <a:ln>
                  <a:noFill/>
                </a:ln>
                <a:solidFill>
                  <a:schemeClr val="tx1"/>
                </a:solidFill>
                <a:effectLst/>
                <a:uLnTx/>
                <a:uFillTx/>
                <a:latin typeface="Times New Roman" panose="02020603050405020304" pitchFamily="18" charset="0"/>
                <a:ea typeface="+mj-ea"/>
                <a:cs typeface="+mj-cs"/>
              </a:rPr>
              <a:t>1.Scheme </a:t>
            </a:r>
            <a:r>
              <a:rPr kumimoji="0" lang="en-US" altLang="zh-CN" sz="34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of </a:t>
            </a:r>
            <a:r>
              <a:rPr kumimoji="0" lang="en-US" altLang="zh-CN" sz="3400" b="1" i="1" u="sng"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State Awards</a:t>
            </a:r>
            <a:r>
              <a:rPr kumimoji="0" lang="en-US" altLang="zh-CN" sz="34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 for the Welfare of Persons with Disabilities  </a:t>
            </a:r>
            <a:r>
              <a:rPr kumimoji="0" lang="en-US" altLang="zh-CN" sz="31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Notification No.50/376/05-06/HC/1204 Dated 10/03/2006</a:t>
            </a:r>
            <a:endParaRPr kumimoji="0" lang="en-IN" altLang="en-US" sz="3100" b="1" i="1"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endParaRPr>
          </a:p>
        </p:txBody>
      </p:sp>
      <p:graphicFrame>
        <p:nvGraphicFramePr>
          <p:cNvPr id="5" name="Content Placeholder 4"/>
          <p:cNvGraphicFramePr>
            <a:graphicFrameLocks noGrp="1"/>
          </p:cNvGraphicFramePr>
          <p:nvPr>
            <p:ph idx="1"/>
          </p:nvPr>
        </p:nvGraphicFramePr>
        <p:xfrm>
          <a:off x="276225" y="912813"/>
          <a:ext cx="13706475" cy="6583363"/>
        </p:xfrm>
        <a:graphic>
          <a:graphicData uri="http://schemas.openxmlformats.org/drawingml/2006/table">
            <a:tbl>
              <a:tblPr firstRow="1" bandRow="1">
                <a:tableStyleId>{5940675A-B579-460E-94D1-54222C63F5DA}</a:tableStyleId>
              </a:tblPr>
              <a:tblGrid>
                <a:gridCol w="1009725"/>
                <a:gridCol w="5818906"/>
                <a:gridCol w="1910400"/>
                <a:gridCol w="2528250"/>
                <a:gridCol w="1162050"/>
                <a:gridCol w="1276349"/>
              </a:tblGrid>
              <a:tr h="1113475">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30" marR="91430" marT="45717" marB="45717"/>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30" marR="91430" marT="45717" marB="45717"/>
                </a:tc>
                <a:tc>
                  <a:txBody>
                    <a:bodyPr/>
                    <a:lstStyle/>
                    <a:p>
                      <a:pPr algn="ctr"/>
                      <a:r>
                        <a:rPr lang="en-US" sz="1400" b="1" dirty="0" smtClean="0">
                          <a:latin typeface="Times New Roman" panose="02020603050405020304" pitchFamily="18" charset="0"/>
                          <a:cs typeface="Times New Roman" panose="02020603050405020304" pitchFamily="18" charset="0"/>
                        </a:rPr>
                        <a: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30" marR="91430" marT="45717" marB="45717"/>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30" marR="91430" marT="45717" marB="45717"/>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215887">
                <a:tc>
                  <a:txBody>
                    <a:bodyPr/>
                    <a:lstStyle/>
                    <a:p>
                      <a:r>
                        <a:rPr lang="en-US" sz="1800" dirty="0" smtClean="0">
                          <a:latin typeface="Times New Roman" panose="02020603050405020304" pitchFamily="18" charset="0"/>
                          <a:cs typeface="Times New Roman" panose="02020603050405020304" pitchFamily="18" charset="0"/>
                        </a:rPr>
                        <a:t>Persons with Disabilities </a:t>
                      </a:r>
                      <a:endParaRPr lang="en-US" sz="1800" dirty="0" smtClean="0">
                        <a:latin typeface="Times New Roman" panose="02020603050405020304" pitchFamily="18" charset="0"/>
                        <a:cs typeface="Times New Roman" panose="02020603050405020304" pitchFamily="18" charset="0"/>
                      </a:endParaRPr>
                    </a:p>
                  </a:txBody>
                  <a:tcPr marL="91430" marR="91430" marT="45717" marB="45717"/>
                </a:tc>
                <a:tc>
                  <a:txBody>
                    <a:bodyPr/>
                    <a:lstStyle/>
                    <a:p>
                      <a:pPr algn="just"/>
                      <a:r>
                        <a:rPr lang="en-US" sz="1600" b="1" i="1" u="sng" dirty="0" smtClean="0">
                          <a:latin typeface="Times New Roman" panose="02020603050405020304" pitchFamily="18" charset="0"/>
                          <a:cs typeface="Times New Roman" panose="02020603050405020304" pitchFamily="18" charset="0"/>
                        </a:rPr>
                        <a:t>1)Best Employer</a:t>
                      </a:r>
                      <a:r>
                        <a:rPr lang="en-US" sz="1600" b="1" i="1" u="none"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An employer who has</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Sympathy towards employees</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with</a:t>
                      </a:r>
                      <a:r>
                        <a:rPr lang="en-US" sz="1600" baseline="0" dirty="0" smtClean="0">
                          <a:latin typeface="Times New Roman" panose="02020603050405020304" pitchFamily="18" charset="0"/>
                          <a:cs typeface="Times New Roman" panose="02020603050405020304" pitchFamily="18" charset="0"/>
                        </a:rPr>
                        <a:t> Disabilities</a:t>
                      </a:r>
                      <a:r>
                        <a:rPr lang="en-US" sz="1600" dirty="0" smtClean="0">
                          <a:latin typeface="Times New Roman" panose="02020603050405020304" pitchFamily="18" charset="0"/>
                          <a:cs typeface="Times New Roman" panose="02020603050405020304" pitchFamily="18" charset="0"/>
                        </a:rPr>
                        <a:t>) Deploys at least 35 persons with Disabilities in his organization.(c) Provide Barrier Free Access.(d) Provide Equal Service conditions than other normal employees.(e) Provide additional facilities of transport/housing </a:t>
                      </a:r>
                      <a:endParaRPr lang="en-US" sz="1600" dirty="0" smtClean="0">
                        <a:latin typeface="Times New Roman" panose="02020603050405020304" pitchFamily="18" charset="0"/>
                        <a:cs typeface="Times New Roman" panose="02020603050405020304" pitchFamily="18" charset="0"/>
                      </a:endParaRPr>
                    </a:p>
                    <a:p>
                      <a:pPr algn="just"/>
                      <a:r>
                        <a:rPr lang="en-US" sz="1600" b="1" i="1" dirty="0" smtClean="0">
                          <a:latin typeface="Times New Roman" panose="02020603050405020304" pitchFamily="18" charset="0"/>
                          <a:cs typeface="Times New Roman" panose="02020603050405020304" pitchFamily="18" charset="0"/>
                        </a:rPr>
                        <a:t>2</a:t>
                      </a:r>
                      <a:r>
                        <a:rPr lang="en-US" sz="1600" b="1" i="1" u="sng" dirty="0" smtClean="0">
                          <a:latin typeface="Times New Roman" panose="02020603050405020304" pitchFamily="18" charset="0"/>
                          <a:cs typeface="Times New Roman" panose="02020603050405020304" pitchFamily="18" charset="0"/>
                        </a:rPr>
                        <a:t>) Best Non Government Organization </a:t>
                      </a:r>
                      <a:r>
                        <a:rPr lang="en-US" sz="1600" b="1" i="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Length of Service of the N.G.O for the Welfare of Persons with Disabilities.                          (b) N.G.O  who has started new practices achievements in the field of training/education/rehabilitation to assist Government Department,  in motivating General Public, rehabilitation of Persons with Disabilities specially from rural areas, provision of Aids, Application to the Persons with disabilities.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3</a:t>
                      </a:r>
                      <a:r>
                        <a:rPr lang="en-US" sz="1600" b="1" i="1" u="sng" dirty="0" smtClean="0">
                          <a:latin typeface="Times New Roman" panose="02020603050405020304" pitchFamily="18" charset="0"/>
                          <a:cs typeface="Times New Roman" panose="02020603050405020304" pitchFamily="18" charset="0"/>
                        </a:rPr>
                        <a:t>) Best Block</a:t>
                      </a:r>
                      <a:r>
                        <a:rPr lang="en-US" sz="1600" b="1" i="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Implementation of Persons with disabilities (Equal Opportunities, Protection of Rights and Full participation) act, 1995 inter District. </a:t>
                      </a:r>
                      <a:endParaRPr lang="en-US" sz="1600" dirty="0" smtClean="0">
                        <a:latin typeface="Times New Roman" panose="02020603050405020304" pitchFamily="18" charset="0"/>
                        <a:cs typeface="Times New Roman" panose="02020603050405020304" pitchFamily="18" charset="0"/>
                      </a:endParaRPr>
                    </a:p>
                    <a:p>
                      <a:pPr algn="just"/>
                      <a:r>
                        <a:rPr lang="en-US" sz="1600" b="1" i="1" u="sng" dirty="0" smtClean="0">
                          <a:latin typeface="Times New Roman" panose="02020603050405020304" pitchFamily="18" charset="0"/>
                          <a:cs typeface="Times New Roman" panose="02020603050405020304" pitchFamily="18" charset="0"/>
                        </a:rPr>
                        <a:t>4) Best Employees with Disability</a:t>
                      </a:r>
                      <a:r>
                        <a:rPr lang="en-US" sz="1600" b="1" i="1"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The Government employees who has</a:t>
                      </a:r>
                      <a:r>
                        <a:rPr lang="en-US" sz="1600" baseline="0" dirty="0" smtClean="0">
                          <a:latin typeface="Times New Roman" panose="02020603050405020304" pitchFamily="18" charset="0"/>
                          <a:cs typeface="Times New Roman" panose="02020603050405020304" pitchFamily="18" charset="0"/>
                        </a:rPr>
                        <a:t> disability </a:t>
                      </a:r>
                      <a:r>
                        <a:rPr lang="en-US" sz="1600" dirty="0" smtClean="0">
                          <a:latin typeface="Times New Roman" panose="02020603050405020304" pitchFamily="18" charset="0"/>
                          <a:cs typeface="Times New Roman" panose="02020603050405020304" pitchFamily="18" charset="0"/>
                        </a:rPr>
                        <a:t>, as per Persons with disabilities Act, 1995 shall apply for the award in the prescribed format as given at Annexure-D</a:t>
                      </a:r>
                      <a:endParaRPr lang="en-US" sz="16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0" marR="91430" marT="45717" marB="45717"/>
                </a:tc>
                <a:tc>
                  <a:txBody>
                    <a:bodyPr/>
                    <a:lstStyle/>
                    <a:p>
                      <a:r>
                        <a:rPr lang="en-US" sz="1800" dirty="0" smtClean="0">
                          <a:latin typeface="Times New Roman" panose="02020603050405020304" pitchFamily="18" charset="0"/>
                          <a:cs typeface="Times New Roman" panose="02020603050405020304" pitchFamily="18" charset="0"/>
                        </a:rPr>
                        <a:t>1. Best Employees –       3 Awards Rs.25,000/- each</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2.Best Employer-                   1</a:t>
                      </a:r>
                      <a:r>
                        <a:rPr lang="en-US" sz="1800" baseline="0" dirty="0" smtClean="0">
                          <a:latin typeface="Times New Roman" panose="02020603050405020304" pitchFamily="18" charset="0"/>
                          <a:cs typeface="Times New Roman" panose="02020603050405020304" pitchFamily="18" charset="0"/>
                        </a:rPr>
                        <a:t> Award </a:t>
                      </a:r>
                      <a:r>
                        <a:rPr lang="en-US" sz="1800" dirty="0" smtClean="0">
                          <a:latin typeface="Times New Roman" panose="02020603050405020304" pitchFamily="18" charset="0"/>
                          <a:cs typeface="Times New Roman" panose="02020603050405020304" pitchFamily="18" charset="0"/>
                        </a:rPr>
                        <a:t>Rs.25,000/-</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3.Best N.G.O.</a:t>
                      </a:r>
                      <a:r>
                        <a:rPr lang="en-US" sz="1800" baseline="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Rs.25000/-</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4.Best Block                          Rs.25000/-</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0" marR="91430" marT="45717" marB="45717"/>
                </a:tc>
                <a:tc>
                  <a:txBody>
                    <a:bodyPr/>
                    <a:lstStyle/>
                    <a:p>
                      <a:r>
                        <a:rPr lang="en-US" sz="1500" b="1" u="sng" dirty="0" smtClean="0">
                          <a:latin typeface="Times New Roman" panose="02020603050405020304" pitchFamily="18" charset="0"/>
                          <a:cs typeface="Times New Roman" panose="02020603050405020304" pitchFamily="18" charset="0"/>
                        </a:rPr>
                        <a:t>Details of achievement         Format </a:t>
                      </a:r>
                      <a:endParaRPr lang="en-US" sz="1500" b="1" u="sng"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 A)  Supported  with relevant documents. </a:t>
                      </a:r>
                      <a:r>
                        <a:rPr lang="en-US" sz="1600" dirty="0" smtClean="0">
                          <a:latin typeface="Times New Roman" panose="02020603050405020304" pitchFamily="18" charset="0"/>
                          <a:cs typeface="Times New Roman" panose="02020603050405020304" pitchFamily="18" charset="0"/>
                        </a:rPr>
                        <a:t>Persons with Disability Certificate</a:t>
                      </a:r>
                      <a:r>
                        <a:rPr lang="en-US" sz="1500" dirty="0" smtClean="0">
                          <a:latin typeface="Times New Roman" panose="02020603050405020304" pitchFamily="18" charset="0"/>
                          <a:cs typeface="Times New Roman" panose="02020603050405020304" pitchFamily="18" charset="0"/>
                        </a:rPr>
                        <a:t> of employee</a:t>
                      </a:r>
                      <a:r>
                        <a:rPr lang="en-US" sz="1500" baseline="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Format                                         B) 1) Registration Certificate formats issued by Directorate of Social Welfare under sect. 52 of PWD Act 1995</a:t>
                      </a:r>
                      <a:endParaRPr lang="en-US" sz="15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2) Detailed Activity report with relevant documents Format                                             3) Detailed Activity report with relevant documents Format                                                   4) Application should be supported by Disability Certificate and all the documents attached must be attested or self  attested</a:t>
                      </a:r>
                      <a:endParaRPr lang="en-US" sz="1500" dirty="0" smtClean="0">
                        <a:latin typeface="Times New Roman" panose="02020603050405020304" pitchFamily="18" charset="0"/>
                        <a:cs typeface="Times New Roman" panose="02020603050405020304" pitchFamily="18" charset="0"/>
                      </a:endParaRPr>
                    </a:p>
                    <a:p>
                      <a:endParaRPr lang="en-US" sz="1500" dirty="0" smtClean="0">
                        <a:latin typeface="Times New Roman" panose="02020603050405020304" pitchFamily="18" charset="0"/>
                        <a:cs typeface="Times New Roman" panose="02020603050405020304" pitchFamily="18" charset="0"/>
                      </a:endParaRPr>
                    </a:p>
                    <a:p>
                      <a:endParaRPr lang="en-IN" sz="1800" dirty="0"/>
                    </a:p>
                  </a:txBody>
                  <a:tcPr marL="91430" marR="91430" marT="45717" marB="45717"/>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t>Rs. 1.29 Lakhs</a:t>
                      </a:r>
                      <a:endParaRPr lang="en-IN" sz="1800" dirty="0" smtClean="0"/>
                    </a:p>
                    <a:p>
                      <a:endParaRPr lang="en-IN" sz="1800" dirty="0"/>
                    </a:p>
                  </a:txBody>
                  <a:tcPr marL="91430" marR="91430" marT="45717" marB="45717"/>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t>Rs. 2.00 Lakhs</a:t>
                      </a:r>
                      <a:endParaRPr lang="en-US" sz="1800" dirty="0" smtClean="0"/>
                    </a:p>
                    <a:p>
                      <a:endParaRPr lang="en-IN" sz="1800" dirty="0"/>
                    </a:p>
                  </a:txBody>
                  <a:tcPr marL="91430" marR="91430" marT="45717" marB="45717"/>
                </a:tc>
              </a:tr>
            </a:tbl>
          </a:graphicData>
        </a:graphic>
      </p:graphicFrame>
      <p:sp>
        <p:nvSpPr>
          <p:cNvPr id="65561" name="Slide Number Placeholder 6"/>
          <p:cNvSpPr>
            <a:spLocks noGrp="1"/>
          </p:cNvSpPr>
          <p:nvPr>
            <p:ph type="sldNum" sz="quarter" idx="12"/>
          </p:nvPr>
        </p:nvSpPr>
        <p:spPr>
          <a:xfrm>
            <a:off x="5464175" y="7377113"/>
            <a:ext cx="996950"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Title 1"/>
          <p:cNvSpPr>
            <a:spLocks noGrp="1" noChangeArrowheads="1"/>
          </p:cNvSpPr>
          <p:nvPr>
            <p:ph type="title"/>
          </p:nvPr>
        </p:nvSpPr>
        <p:spPr>
          <a:xfrm>
            <a:off x="239713" y="0"/>
            <a:ext cx="12311063" cy="1352550"/>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2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2.Claim </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of 50% </a:t>
            </a:r>
            <a:r>
              <a:rPr kumimoji="0" lang="en-US" altLang="zh-CN" sz="32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Fuel subsidy</a:t>
            </a:r>
            <a: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for motorized vehicle on petrol/diesel to Persons with Disabilities </a:t>
            </a:r>
            <a:br>
              <a:rPr kumimoji="0" lang="en-US" altLang="zh-CN" sz="32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3200" b="1" i="1" u="none"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endPar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5" name="Content Placeholder 4"/>
          <p:cNvGraphicFramePr>
            <a:graphicFrameLocks noGrp="1"/>
          </p:cNvGraphicFramePr>
          <p:nvPr>
            <p:ph idx="1"/>
          </p:nvPr>
        </p:nvGraphicFramePr>
        <p:xfrm>
          <a:off x="239713" y="977900"/>
          <a:ext cx="13261975" cy="7011988"/>
        </p:xfrm>
        <a:graphic>
          <a:graphicData uri="http://schemas.openxmlformats.org/drawingml/2006/table">
            <a:tbl>
              <a:tblPr firstRow="1" bandRow="1">
                <a:tableStyleId>{5940675A-B579-460E-94D1-54222C63F5DA}</a:tableStyleId>
              </a:tblPr>
              <a:tblGrid>
                <a:gridCol w="867354"/>
                <a:gridCol w="4563048"/>
                <a:gridCol w="2444615"/>
                <a:gridCol w="2249263"/>
                <a:gridCol w="1238250"/>
                <a:gridCol w="1899444"/>
              </a:tblGrid>
              <a:tr h="628786">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41" marR="91441" marT="45711" marB="45711"/>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 </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41" marR="91441" marT="45711" marB="45711"/>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41" marR="91441" marT="45711" marB="45711"/>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41" marR="91441" marT="45711" marB="45711"/>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5852977">
                <a:tc>
                  <a:txBody>
                    <a:bodyPr/>
                    <a:lstStyle/>
                    <a:p>
                      <a:r>
                        <a:rPr lang="en-US" sz="1800" i="0" dirty="0" smtClean="0">
                          <a:latin typeface="Times New Roman" panose="02020603050405020304" pitchFamily="18" charset="0"/>
                          <a:cs typeface="Times New Roman" panose="02020603050405020304" pitchFamily="18" charset="0"/>
                        </a:rPr>
                        <a:t>Persons</a:t>
                      </a:r>
                      <a:r>
                        <a:rPr lang="en-US" sz="1800" i="0" baseline="0" dirty="0" smtClean="0">
                          <a:latin typeface="Times New Roman" panose="02020603050405020304" pitchFamily="18" charset="0"/>
                          <a:cs typeface="Times New Roman" panose="02020603050405020304" pitchFamily="18" charset="0"/>
                        </a:rPr>
                        <a:t> with Disabilities</a:t>
                      </a:r>
                      <a:endParaRPr lang="en-IN" sz="1800" i="0" dirty="0">
                        <a:latin typeface="Times New Roman" panose="02020603050405020304" pitchFamily="18" charset="0"/>
                        <a:cs typeface="Times New Roman" panose="02020603050405020304" pitchFamily="18" charset="0"/>
                      </a:endParaRPr>
                    </a:p>
                  </a:txBody>
                  <a:tcPr marL="91441" marR="91441" marT="45711" marB="45711"/>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1800" i="0" dirty="0" smtClean="0">
                          <a:latin typeface="Times New Roman" panose="02020603050405020304" pitchFamily="18" charset="0"/>
                          <a:cs typeface="Times New Roman" panose="02020603050405020304" pitchFamily="18" charset="0"/>
                        </a:rPr>
                        <a:t>1)The Persons</a:t>
                      </a:r>
                      <a:r>
                        <a:rPr lang="en-US" sz="1800" i="0" baseline="0" dirty="0" smtClean="0">
                          <a:latin typeface="Times New Roman" panose="02020603050405020304" pitchFamily="18" charset="0"/>
                          <a:cs typeface="Times New Roman" panose="02020603050405020304" pitchFamily="18" charset="0"/>
                        </a:rPr>
                        <a:t> with Disabilities</a:t>
                      </a:r>
                      <a:r>
                        <a:rPr lang="en-IN" sz="1800" i="0" baseline="0" dirty="0" smtClean="0">
                          <a:latin typeface="Times New Roman" panose="02020603050405020304" pitchFamily="18" charset="0"/>
                          <a:cs typeface="Times New Roman" panose="02020603050405020304" pitchFamily="18" charset="0"/>
                        </a:rPr>
                        <a:t> </a:t>
                      </a:r>
                      <a:r>
                        <a:rPr lang="en-US" sz="1800" i="0" dirty="0" smtClean="0">
                          <a:latin typeface="Times New Roman" panose="02020603050405020304" pitchFamily="18" charset="0"/>
                          <a:cs typeface="Times New Roman" panose="02020603050405020304" pitchFamily="18" charset="0"/>
                        </a:rPr>
                        <a:t>having an income up to Rs2500/-</a:t>
                      </a:r>
                      <a:r>
                        <a:rPr lang="en-US" sz="1800" i="0" dirty="0" err="1" smtClean="0">
                          <a:latin typeface="Times New Roman" panose="02020603050405020304" pitchFamily="18" charset="0"/>
                          <a:cs typeface="Times New Roman" panose="02020603050405020304" pitchFamily="18" charset="0"/>
                        </a:rPr>
                        <a:t>p.a</a:t>
                      </a:r>
                      <a:r>
                        <a:rPr lang="en-US" sz="1800" i="0" baseline="0" dirty="0" smtClean="0">
                          <a:latin typeface="Times New Roman" panose="02020603050405020304" pitchFamily="18" charset="0"/>
                          <a:cs typeface="Times New Roman" panose="02020603050405020304" pitchFamily="18" charset="0"/>
                        </a:rPr>
                        <a:t> </a:t>
                      </a:r>
                      <a:r>
                        <a:rPr lang="en-US" sz="1800" i="0" dirty="0" smtClean="0">
                          <a:latin typeface="Times New Roman" panose="02020603050405020304" pitchFamily="18" charset="0"/>
                          <a:cs typeface="Times New Roman" panose="02020603050405020304" pitchFamily="18" charset="0"/>
                        </a:rPr>
                        <a:t> (Rupees Two thousand and five hundred per month) from all sources would only be eligible for the grant of subsidy on purchase of petrol/diesel. </a:t>
                      </a:r>
                      <a:endParaRPr lang="en-US" sz="1800" i="0" dirty="0" smtClean="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en-US" sz="1800" i="0" dirty="0" smtClean="0">
                          <a:latin typeface="Times New Roman" panose="02020603050405020304" pitchFamily="18" charset="0"/>
                          <a:cs typeface="Times New Roman" panose="02020603050405020304" pitchFamily="18" charset="0"/>
                        </a:rPr>
                        <a:t>2)In support it ‘every year’ he has to furnish an income certificate  from a Revenue officer  not below the rank of </a:t>
                      </a:r>
                      <a:r>
                        <a:rPr lang="en-US" sz="1800" i="0" dirty="0" err="1" smtClean="0">
                          <a:latin typeface="Times New Roman" panose="02020603050405020304" pitchFamily="18" charset="0"/>
                          <a:cs typeface="Times New Roman" panose="02020603050405020304" pitchFamily="18" charset="0"/>
                        </a:rPr>
                        <a:t>Naib</a:t>
                      </a:r>
                      <a:r>
                        <a:rPr lang="en-US" sz="1800" i="0" dirty="0" smtClean="0">
                          <a:latin typeface="Times New Roman" panose="02020603050405020304" pitchFamily="18" charset="0"/>
                          <a:cs typeface="Times New Roman" panose="02020603050405020304" pitchFamily="18" charset="0"/>
                        </a:rPr>
                        <a:t> </a:t>
                      </a:r>
                      <a:r>
                        <a:rPr lang="en-US" sz="1800" i="0" dirty="0" err="1" smtClean="0">
                          <a:latin typeface="Times New Roman" panose="02020603050405020304" pitchFamily="18" charset="0"/>
                          <a:cs typeface="Times New Roman" panose="02020603050405020304" pitchFamily="18" charset="0"/>
                        </a:rPr>
                        <a:t>Tahasildar</a:t>
                      </a:r>
                      <a:r>
                        <a:rPr lang="en-US" sz="1800" i="0" dirty="0" smtClean="0">
                          <a:latin typeface="Times New Roman" panose="02020603050405020304" pitchFamily="18" charset="0"/>
                          <a:cs typeface="Times New Roman" panose="02020603050405020304" pitchFamily="18" charset="0"/>
                        </a:rPr>
                        <a:t>, or any other officer of the equivalent status or an affidavit attested by First Class Magistrate or a certificate from a </a:t>
                      </a:r>
                      <a:r>
                        <a:rPr lang="en-US" sz="1800" i="0" dirty="0" err="1" smtClean="0">
                          <a:latin typeface="Times New Roman" panose="02020603050405020304" pitchFamily="18" charset="0"/>
                          <a:cs typeface="Times New Roman" panose="02020603050405020304" pitchFamily="18" charset="0"/>
                        </a:rPr>
                        <a:t>Gazetted</a:t>
                      </a:r>
                      <a:r>
                        <a:rPr lang="en-US" sz="1800" i="0" dirty="0" smtClean="0">
                          <a:latin typeface="Times New Roman" panose="02020603050405020304" pitchFamily="18" charset="0"/>
                          <a:cs typeface="Times New Roman" panose="02020603050405020304" pitchFamily="18" charset="0"/>
                        </a:rPr>
                        <a:t> Officer of the Central Government or state Government or a member of a Parliament or State Legislature or from the Employer indicating clearly the exact monthly income from all sources (in case of Government servant, the certificate must be furnished from his employers).  </a:t>
                      </a:r>
                      <a:endParaRPr lang="en-IN" sz="1800" i="0" dirty="0">
                        <a:latin typeface="Times New Roman" panose="02020603050405020304" pitchFamily="18" charset="0"/>
                        <a:cs typeface="Times New Roman" panose="02020603050405020304" pitchFamily="18" charset="0"/>
                      </a:endParaRPr>
                    </a:p>
                  </a:txBody>
                  <a:tcPr marL="91441" marR="91441" marT="45711" marB="45711"/>
                </a:tc>
                <a:tc>
                  <a:txBody>
                    <a:bodyPr/>
                    <a:lstStyle/>
                    <a:p>
                      <a:pPr algn="just"/>
                      <a:r>
                        <a:rPr lang="en-US" sz="1800" i="0" dirty="0" smtClean="0">
                          <a:latin typeface="Times New Roman" panose="02020603050405020304" pitchFamily="18" charset="0"/>
                          <a:cs typeface="Times New Roman" panose="02020603050405020304" pitchFamily="18" charset="0"/>
                        </a:rPr>
                        <a:t>50% subsidy on actual expenditure on purchase of petrol/diesel.</a:t>
                      </a:r>
                      <a:endParaRPr lang="en-US" sz="1800" i="0" dirty="0" smtClean="0">
                        <a:latin typeface="Times New Roman" panose="02020603050405020304" pitchFamily="18" charset="0"/>
                        <a:cs typeface="Times New Roman" panose="02020603050405020304" pitchFamily="18" charset="0"/>
                      </a:endParaRPr>
                    </a:p>
                    <a:p>
                      <a:pPr algn="just"/>
                      <a:endParaRPr lang="en-US" sz="1800" i="0" dirty="0" smtClean="0">
                        <a:latin typeface="Times New Roman" panose="02020603050405020304" pitchFamily="18" charset="0"/>
                        <a:cs typeface="Times New Roman" panose="02020603050405020304" pitchFamily="18" charset="0"/>
                      </a:endParaRPr>
                    </a:p>
                    <a:p>
                      <a:pPr algn="just"/>
                      <a:r>
                        <a:rPr lang="en-US" sz="1800" i="0" dirty="0" smtClean="0">
                          <a:latin typeface="Times New Roman" panose="02020603050405020304" pitchFamily="18" charset="0"/>
                          <a:cs typeface="Times New Roman" panose="02020603050405020304" pitchFamily="18" charset="0"/>
                        </a:rPr>
                        <a:t>However, subsidy should not exceed the cost of  15 </a:t>
                      </a:r>
                      <a:r>
                        <a:rPr lang="en-US" sz="1800" i="0" dirty="0" err="1" smtClean="0">
                          <a:latin typeface="Times New Roman" panose="02020603050405020304" pitchFamily="18" charset="0"/>
                          <a:cs typeface="Times New Roman" panose="02020603050405020304" pitchFamily="18" charset="0"/>
                        </a:rPr>
                        <a:t>ltrs</a:t>
                      </a:r>
                      <a:r>
                        <a:rPr lang="en-US" sz="1800" i="0" dirty="0" smtClean="0">
                          <a:latin typeface="Times New Roman" panose="02020603050405020304" pitchFamily="18" charset="0"/>
                          <a:cs typeface="Times New Roman" panose="02020603050405020304" pitchFamily="18" charset="0"/>
                        </a:rPr>
                        <a:t>. of petrol/diesel per month for vehicle up to 2 H.P. and</a:t>
                      </a:r>
                      <a:r>
                        <a:rPr lang="en-US" sz="1800" i="0" baseline="0" dirty="0" smtClean="0">
                          <a:latin typeface="Times New Roman" panose="02020603050405020304" pitchFamily="18" charset="0"/>
                          <a:cs typeface="Times New Roman" panose="02020603050405020304" pitchFamily="18" charset="0"/>
                        </a:rPr>
                        <a:t> </a:t>
                      </a:r>
                      <a:r>
                        <a:rPr lang="en-US" sz="1800" i="0" dirty="0" smtClean="0">
                          <a:latin typeface="Times New Roman" panose="02020603050405020304" pitchFamily="18" charset="0"/>
                          <a:cs typeface="Times New Roman" panose="02020603050405020304" pitchFamily="18" charset="0"/>
                        </a:rPr>
                        <a:t>25 </a:t>
                      </a:r>
                      <a:r>
                        <a:rPr lang="en-US" sz="1800" i="0" dirty="0" err="1" smtClean="0">
                          <a:latin typeface="Times New Roman" panose="02020603050405020304" pitchFamily="18" charset="0"/>
                          <a:cs typeface="Times New Roman" panose="02020603050405020304" pitchFamily="18" charset="0"/>
                        </a:rPr>
                        <a:t>ltrs</a:t>
                      </a:r>
                      <a:r>
                        <a:rPr lang="en-US" sz="1800" i="0" dirty="0" smtClean="0">
                          <a:latin typeface="Times New Roman" panose="02020603050405020304" pitchFamily="18" charset="0"/>
                          <a:cs typeface="Times New Roman" panose="02020603050405020304" pitchFamily="18" charset="0"/>
                        </a:rPr>
                        <a:t>. petrol/diesel per month for vehicle above 2 H.P.</a:t>
                      </a:r>
                      <a:endParaRPr lang="en-IN" sz="1800" i="0" dirty="0">
                        <a:latin typeface="Times New Roman" panose="02020603050405020304" pitchFamily="18" charset="0"/>
                        <a:cs typeface="Times New Roman" panose="02020603050405020304" pitchFamily="18" charset="0"/>
                      </a:endParaRPr>
                    </a:p>
                  </a:txBody>
                  <a:tcPr marL="91441" marR="91441" marT="45711" marB="45711"/>
                </a:tc>
                <a:tc>
                  <a:txBody>
                    <a:bodyPr/>
                    <a:lstStyle/>
                    <a:p>
                      <a:r>
                        <a:rPr lang="en-US" sz="1800" i="0" dirty="0" smtClean="0">
                          <a:latin typeface="Times New Roman" panose="02020603050405020304" pitchFamily="18" charset="0"/>
                          <a:cs typeface="Times New Roman" panose="02020603050405020304" pitchFamily="18" charset="0"/>
                        </a:rPr>
                        <a:t>1) </a:t>
                      </a:r>
                      <a:r>
                        <a:rPr lang="en-US" sz="1800" dirty="0" smtClean="0">
                          <a:latin typeface="Times New Roman" panose="02020603050405020304" pitchFamily="18" charset="0"/>
                          <a:cs typeface="Times New Roman" panose="02020603050405020304" pitchFamily="18" charset="0"/>
                        </a:rPr>
                        <a:t>Persons with Disability Certificate.                      </a:t>
                      </a:r>
                      <a:r>
                        <a:rPr lang="en-US" sz="1800" i="0" dirty="0" smtClean="0">
                          <a:latin typeface="Times New Roman" panose="02020603050405020304" pitchFamily="18" charset="0"/>
                          <a:cs typeface="Times New Roman" panose="02020603050405020304" pitchFamily="18" charset="0"/>
                        </a:rPr>
                        <a:t>2) Receipt of purchase  of petrol/ diesel</a:t>
                      </a:r>
                      <a:endParaRPr lang="en-US" sz="1800" i="0" dirty="0" smtClean="0">
                        <a:latin typeface="Times New Roman" panose="02020603050405020304" pitchFamily="18" charset="0"/>
                        <a:cs typeface="Times New Roman" panose="02020603050405020304" pitchFamily="18" charset="0"/>
                      </a:endParaRPr>
                    </a:p>
                    <a:p>
                      <a:r>
                        <a:rPr lang="en-US" sz="1800" i="0" dirty="0" smtClean="0">
                          <a:latin typeface="Times New Roman" panose="02020603050405020304" pitchFamily="18" charset="0"/>
                          <a:cs typeface="Times New Roman" panose="02020603050405020304" pitchFamily="18" charset="0"/>
                        </a:rPr>
                        <a:t>3) Driving license.</a:t>
                      </a:r>
                      <a:endParaRPr lang="en-US" sz="1800" i="0" dirty="0" smtClean="0">
                        <a:latin typeface="Times New Roman" panose="02020603050405020304" pitchFamily="18" charset="0"/>
                        <a:cs typeface="Times New Roman" panose="02020603050405020304" pitchFamily="18" charset="0"/>
                      </a:endParaRPr>
                    </a:p>
                    <a:p>
                      <a:r>
                        <a:rPr lang="en-US" sz="1800" i="0" dirty="0" smtClean="0">
                          <a:latin typeface="Times New Roman" panose="02020603050405020304" pitchFamily="18" charset="0"/>
                          <a:cs typeface="Times New Roman" panose="02020603050405020304" pitchFamily="18" charset="0"/>
                        </a:rPr>
                        <a:t>4) Income Certificate</a:t>
                      </a:r>
                      <a:endParaRPr lang="en-US" sz="1800" i="0" dirty="0" smtClean="0">
                        <a:latin typeface="Times New Roman" panose="02020603050405020304" pitchFamily="18" charset="0"/>
                        <a:cs typeface="Times New Roman" panose="02020603050405020304" pitchFamily="18" charset="0"/>
                      </a:endParaRPr>
                    </a:p>
                    <a:p>
                      <a:r>
                        <a:rPr lang="en-US" sz="1800" i="0" dirty="0" smtClean="0">
                          <a:latin typeface="Times New Roman" panose="02020603050405020304" pitchFamily="18" charset="0"/>
                          <a:cs typeface="Times New Roman" panose="02020603050405020304" pitchFamily="18" charset="0"/>
                        </a:rPr>
                        <a:t>5)</a:t>
                      </a:r>
                      <a:r>
                        <a:rPr lang="en-US" sz="1800" i="0" dirty="0" err="1" smtClean="0">
                          <a:latin typeface="Times New Roman" panose="02020603050405020304" pitchFamily="18" charset="0"/>
                          <a:cs typeface="Times New Roman" panose="02020603050405020304" pitchFamily="18" charset="0"/>
                        </a:rPr>
                        <a:t>Adhaar</a:t>
                      </a:r>
                      <a:r>
                        <a:rPr lang="en-US" sz="1800" i="0" dirty="0" smtClean="0">
                          <a:latin typeface="Times New Roman" panose="02020603050405020304" pitchFamily="18" charset="0"/>
                          <a:cs typeface="Times New Roman" panose="02020603050405020304" pitchFamily="18" charset="0"/>
                        </a:rPr>
                        <a:t> Card Copy</a:t>
                      </a:r>
                      <a:endParaRPr lang="en-IN" sz="1800" i="0" dirty="0">
                        <a:latin typeface="Times New Roman" panose="02020603050405020304" pitchFamily="18" charset="0"/>
                        <a:cs typeface="Times New Roman" panose="02020603050405020304" pitchFamily="18" charset="0"/>
                      </a:endParaRPr>
                    </a:p>
                  </a:txBody>
                  <a:tcPr marL="91441" marR="91441" marT="45711" marB="45711"/>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i="0" dirty="0" smtClean="0">
                          <a:latin typeface="Times New Roman" panose="02020603050405020304" pitchFamily="18" charset="0"/>
                          <a:cs typeface="Times New Roman" panose="02020603050405020304" pitchFamily="18" charset="0"/>
                        </a:rPr>
                        <a:t>Rs.</a:t>
                      </a:r>
                      <a:r>
                        <a:rPr lang="en-US" sz="1800" i="0" baseline="0" dirty="0" smtClean="0">
                          <a:latin typeface="Times New Roman" panose="02020603050405020304" pitchFamily="18" charset="0"/>
                          <a:cs typeface="Times New Roman" panose="02020603050405020304" pitchFamily="18" charset="0"/>
                        </a:rPr>
                        <a:t> 0.31 Lakhs</a:t>
                      </a:r>
                      <a:endParaRPr lang="en-IN" sz="1800" i="0" dirty="0" smtClean="0">
                        <a:latin typeface="Times New Roman" panose="02020603050405020304" pitchFamily="18" charset="0"/>
                        <a:cs typeface="Times New Roman" panose="02020603050405020304" pitchFamily="18" charset="0"/>
                      </a:endParaRPr>
                    </a:p>
                    <a:p>
                      <a:endParaRPr lang="en-IN" sz="1800" i="0" dirty="0">
                        <a:latin typeface="Times New Roman" panose="02020603050405020304" pitchFamily="18" charset="0"/>
                        <a:cs typeface="Times New Roman" panose="02020603050405020304" pitchFamily="18" charset="0"/>
                      </a:endParaRPr>
                    </a:p>
                  </a:txBody>
                  <a:tcPr marL="91441" marR="91441" marT="45711" marB="45711"/>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i="0" dirty="0" smtClean="0">
                          <a:latin typeface="Times New Roman" panose="02020603050405020304" pitchFamily="18" charset="0"/>
                          <a:cs typeface="Times New Roman" panose="02020603050405020304" pitchFamily="18" charset="0"/>
                        </a:rPr>
                        <a:t>Rs. 1.50 lakhs</a:t>
                      </a:r>
                      <a:endParaRPr lang="en-US" sz="1800" i="0" dirty="0" smtClean="0">
                        <a:latin typeface="Times New Roman" panose="02020603050405020304" pitchFamily="18" charset="0"/>
                        <a:cs typeface="Times New Roman" panose="02020603050405020304" pitchFamily="18" charset="0"/>
                      </a:endParaRPr>
                    </a:p>
                    <a:p>
                      <a:endParaRPr lang="en-IN" sz="1800" i="0" dirty="0">
                        <a:latin typeface="Times New Roman" panose="02020603050405020304" pitchFamily="18" charset="0"/>
                        <a:cs typeface="Times New Roman" panose="02020603050405020304" pitchFamily="18" charset="0"/>
                      </a:endParaRPr>
                    </a:p>
                  </a:txBody>
                  <a:tcPr marL="91441" marR="91441" marT="45711" marB="45711"/>
                </a:tc>
              </a:tr>
            </a:tbl>
          </a:graphicData>
        </a:graphic>
      </p:graphicFrame>
      <p:sp>
        <p:nvSpPr>
          <p:cNvPr id="67609" name="Slide Number Placeholder 7"/>
          <p:cNvSpPr>
            <a:spLocks noGrp="1"/>
          </p:cNvSpPr>
          <p:nvPr>
            <p:ph type="sldNum" sz="quarter" idx="12"/>
          </p:nvPr>
        </p:nvSpPr>
        <p:spPr>
          <a:xfrm>
            <a:off x="3849688" y="7459663"/>
            <a:ext cx="2743200" cy="36512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4" name="Picture 3"/>
          <p:cNvPicPr>
            <a:picLocks noChangeAspect="1"/>
          </p:cNvPicPr>
          <p:nvPr/>
        </p:nvPicPr>
        <p:blipFill>
          <a:blip r:embed="rId1" cstate="print"/>
          <a:stretch>
            <a:fillRect/>
          </a:stretch>
        </p:blipFill>
        <p:spPr>
          <a:xfrm>
            <a:off x="8084772" y="4369582"/>
            <a:ext cx="5574077" cy="3090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itle 1"/>
          <p:cNvSpPr>
            <a:spLocks noGrp="1" noChangeArrowheads="1"/>
          </p:cNvSpPr>
          <p:nvPr>
            <p:ph type="title"/>
          </p:nvPr>
        </p:nvSpPr>
        <p:spPr>
          <a:xfrm>
            <a:off x="90488" y="628650"/>
            <a:ext cx="13206413" cy="228600"/>
          </a:xfrm>
        </p:spPr>
        <p:txBody>
          <a:bodyPr vert="horz" wrap="square" lIns="91440" tIns="45720" rIns="91440" bIns="45720" numCol="1" rtlCol="0" anchor="ctr" anchorCtr="0" compatLnSpc="1">
            <a:normAutofit fontScale="90000"/>
          </a:bodyPr>
          <a:lstStyle/>
          <a:p>
            <a:pPr marL="0" marR="0" lvl="0" indent="0" algn="l" defTabSz="1065530" rtl="0" eaLnBrk="1" fontAlgn="auto" latinLnBrk="0" hangingPunct="1">
              <a:lnSpc>
                <a:spcPct val="90000"/>
              </a:lnSpc>
              <a:spcBef>
                <a:spcPct val="0"/>
              </a:spcBef>
              <a:spcAft>
                <a:spcPts val="0"/>
              </a:spcAft>
              <a:buClrTx/>
              <a:buSzTx/>
              <a:buFontTx/>
              <a:buNone/>
              <a:defRPr/>
            </a:pPr>
            <a:r>
              <a:rPr kumimoji="0" lang="en-US" altLang="zh-CN" sz="40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3.Unique </a:t>
            </a:r>
            <a:r>
              <a:rPr kumimoji="0" lang="en-US" altLang="zh-CN"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Disability Identity Card (</a:t>
            </a:r>
            <a: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UDID</a:t>
            </a:r>
            <a:r>
              <a:rPr kumimoji="0" lang="en-US" altLang="zh-CN" sz="40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           </a:t>
            </a:r>
            <a:br>
              <a:rPr kumimoji="0" lang="en-US" altLang="zh-CN" sz="40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br>
            <a:r>
              <a:rPr kumimoji="0" lang="en-US" altLang="zh-CN" sz="4000" b="1" i="0" u="none"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a:t>
            </a:r>
            <a:r>
              <a:rPr kumimoji="0" lang="en-US" altLang="zh-CN" sz="3100" b="1" i="0" u="none"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Central  Scheme) </a:t>
            </a:r>
            <a:r>
              <a:rPr kumimoji="0" lang="en-US" altLang="zh-CN" sz="3100" b="1" i="0" u="sng" strike="noStrike" kern="1200" cap="none" spc="0" normalizeH="0" baseline="0" noProof="0" dirty="0">
                <a:ln>
                  <a:noFill/>
                </a:ln>
                <a:solidFill>
                  <a:schemeClr val="tx1"/>
                </a:solidFill>
                <a:effectLst/>
                <a:uLnTx/>
                <a:uFillTx/>
                <a:latin typeface="Times New Roman" panose="02020603050405020304" pitchFamily="18" charset="0"/>
                <a:ea typeface="+mj-ea"/>
                <a:cs typeface="+mj-cs"/>
              </a:rPr>
              <a:t>(Central Ratio 100%)</a:t>
            </a:r>
            <a:b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br>
            <a:endParaRPr kumimoji="0" lang="en-IN" altLang="en-US"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6" name="Content Placeholder 5"/>
          <p:cNvGraphicFramePr>
            <a:graphicFrameLocks noGrp="1"/>
          </p:cNvGraphicFramePr>
          <p:nvPr>
            <p:ph idx="1"/>
          </p:nvPr>
        </p:nvGraphicFramePr>
        <p:xfrm>
          <a:off x="314325" y="1128713"/>
          <a:ext cx="13325475" cy="6035675"/>
        </p:xfrm>
        <a:graphic>
          <a:graphicData uri="http://schemas.openxmlformats.org/drawingml/2006/table">
            <a:tbl>
              <a:tblPr/>
              <a:tblGrid>
                <a:gridCol w="868363"/>
                <a:gridCol w="1325562"/>
                <a:gridCol w="2076450"/>
                <a:gridCol w="1792288"/>
                <a:gridCol w="2663825"/>
                <a:gridCol w="4598987"/>
              </a:tblGrid>
              <a:tr h="738188">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1113">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Persons with Disabilities</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Disability Shall be 40% and Above</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 identity card</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Persons with Disability Certificate.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3 photographs</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Birth Certificate.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4)Adhaar Card Copy</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UDID Cards Issued  during the  year 2022-23 to 3600 Beneficiaries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Total Cards issued  till date 8274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Total UDID application registered 13408</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present 4 Hospitals are issuing UDID cards namely</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1)District Hospital North Goa (Asilo)</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2)Goa Medical College and Hospital  Bambolim</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3)Institute of Psychiatry and Human Behaviour  Bambolim</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Further, it is proposed to permit to issue Disability Certificate &amp; UDID card to following Hospitals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1)Sub District Hospital Ponda       (ID Hospital)</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Chicalim Cottage Hospital Mormugao</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3)Community Health Centre Valpoi</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63" marR="91463"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57" name="Slide Number Placeholder 7"/>
          <p:cNvSpPr>
            <a:spLocks noGrp="1"/>
          </p:cNvSpPr>
          <p:nvPr>
            <p:ph type="sldNum" sz="quarter" idx="12"/>
          </p:nvPr>
        </p:nvSpPr>
        <p:spPr>
          <a:xfrm>
            <a:off x="4467225" y="7164388"/>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5" name="Picture 4"/>
          <p:cNvPicPr>
            <a:picLocks noChangeAspect="1"/>
          </p:cNvPicPr>
          <p:nvPr/>
        </p:nvPicPr>
        <p:blipFill>
          <a:blip r:embed="rId1" cstate="print"/>
          <a:stretch>
            <a:fillRect/>
          </a:stretch>
        </p:blipFill>
        <p:spPr>
          <a:xfrm>
            <a:off x="300938" y="5080000"/>
            <a:ext cx="8272930" cy="2432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09625" y="179388"/>
            <a:ext cx="12087225" cy="690563"/>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100000"/>
              </a:lnSpc>
              <a:spcBef>
                <a:spcPct val="0"/>
              </a:spcBef>
              <a:spcAft>
                <a:spcPts val="0"/>
              </a:spcAft>
              <a:buClrTx/>
              <a:buSzTx/>
              <a:buFontTx/>
              <a:buNone/>
              <a:defRPr/>
            </a:pPr>
            <a:r>
              <a:rPr kumimoji="0" lang="en-US" altLang="zh-CN" sz="3600" b="1" i="1" u="sng" strike="noStrike" kern="1200" cap="none" spc="0" normalizeH="0" baseline="0" noProof="0" dirty="0" smtClean="0">
                <a:ln>
                  <a:noFill/>
                </a:ln>
                <a:solidFill>
                  <a:schemeClr val="tx1"/>
                </a:solidFill>
                <a:effectLst/>
                <a:uLnTx/>
                <a:uFillTx/>
                <a:latin typeface="Bookman Old Style" panose="02050604050505020204" pitchFamily="18" charset="0"/>
                <a:ea typeface="+mj-ea"/>
                <a:cs typeface="+mj-cs"/>
              </a:rPr>
              <a:t>4.Awards </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for</a:t>
            </a:r>
            <a:r>
              <a:rPr kumimoji="0" lang="en-US" altLang="zh-CN" sz="36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 Marriage</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with the Person with Disability </a:t>
            </a:r>
            <a:r>
              <a:rPr kumimoji="0" lang="en-US" altLang="zh-CN"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No.50/303/97-98/HC/</a:t>
            </a:r>
            <a:r>
              <a:rPr kumimoji="0" lang="en-US" altLang="zh-CN" sz="3100" b="1" i="1" u="sng" strike="noStrike" kern="1200" cap="none" spc="0" normalizeH="0" baseline="0" noProof="0" dirty="0" err="1">
                <a:ln>
                  <a:noFill/>
                </a:ln>
                <a:solidFill>
                  <a:schemeClr val="tx1"/>
                </a:solidFill>
                <a:effectLst/>
                <a:uLnTx/>
                <a:uFillTx/>
                <a:latin typeface="Bookman Old Style" panose="02050604050505020204" pitchFamily="18" charset="0"/>
                <a:ea typeface="+mj-ea"/>
                <a:cs typeface="+mj-cs"/>
              </a:rPr>
              <a:t>Vol.V</a:t>
            </a:r>
            <a:r>
              <a:rPr kumimoji="0" lang="en-US" altLang="zh-CN"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Dated 14/06/2013 </a:t>
            </a:r>
            <a:endPar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5" name="Content Placeholder 4"/>
          <p:cNvGraphicFramePr>
            <a:graphicFrameLocks noGrp="1"/>
          </p:cNvGraphicFramePr>
          <p:nvPr>
            <p:ph idx="1"/>
          </p:nvPr>
        </p:nvGraphicFramePr>
        <p:xfrm>
          <a:off x="809625" y="1274763"/>
          <a:ext cx="12698413" cy="6332538"/>
        </p:xfrm>
        <a:graphic>
          <a:graphicData uri="http://schemas.openxmlformats.org/drawingml/2006/table">
            <a:tbl>
              <a:tblPr/>
              <a:tblGrid>
                <a:gridCol w="1091012"/>
                <a:gridCol w="2462606"/>
                <a:gridCol w="1219200"/>
                <a:gridCol w="1636698"/>
                <a:gridCol w="1505173"/>
                <a:gridCol w="2391862"/>
                <a:gridCol w="2391862"/>
              </a:tblGrid>
              <a:tr h="912165">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105283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10528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10528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10528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105283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7036">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105283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Person with Disability Couples </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105283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The applicant should be a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bonafide</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resident of the state of Goa for the last 15 years and will be eligible for award only if he/she applies within three years from the date of their marriage.</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ii) At least one of the parties to the marriage should be a  Persons with Disability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iii)The total family income should not </a:t>
                      </a:r>
                      <a:r>
                        <a:rPr kumimoji="0" lang="en-US"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exceed Rs. 1,20,000/- per annum.</a:t>
                      </a:r>
                      <a:endParaRPr kumimoji="0" lang="en-US"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1052830" rtl="0" eaLnBrk="1" fontAlgn="base" latinLnBrk="0" hangingPunct="1">
                        <a:lnSpc>
                          <a:spcPct val="100000"/>
                        </a:lnSpc>
                        <a:spcBef>
                          <a:spcPct val="0"/>
                        </a:spcBef>
                        <a:spcAft>
                          <a:spcPct val="0"/>
                        </a:spcAft>
                        <a:buClrTx/>
                        <a:buSzTx/>
                        <a:buFontTx/>
                        <a:buNone/>
                      </a:pPr>
                      <a:r>
                        <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Rs.50,000/-</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5283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105283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105283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105283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105283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105283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Persons with Disability Certificate. </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Marriage Certificate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Income Certificate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15 years Residence Certificate</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a:t>
                      </a:r>
                      <a:r>
                        <a:rPr kumimoji="0" lang="en-IN"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Adhaar</a:t>
                      </a:r>
                      <a:r>
                        <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Card Copy</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3.00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4488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Rs.3.00 Lakhs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150"/>
                        </a:spcBef>
                        <a:buFont typeface="Arial" panose="020B0604020202020204" pitchFamily="34" charset="0"/>
                        <a:defRPr sz="2800">
                          <a:solidFill>
                            <a:schemeClr val="tx1"/>
                          </a:solidFill>
                          <a:latin typeface="Calibri" panose="020F0502020204030204" pitchFamily="34" charset="0"/>
                        </a:defRPr>
                      </a:lvl1pPr>
                      <a:lvl2pPr marL="525780" defTabSz="944880">
                        <a:lnSpc>
                          <a:spcPct val="90000"/>
                        </a:lnSpc>
                        <a:spcBef>
                          <a:spcPts val="575"/>
                        </a:spcBef>
                        <a:buFont typeface="Arial" panose="020B0604020202020204" pitchFamily="34" charset="0"/>
                        <a:defRPr sz="2300">
                          <a:solidFill>
                            <a:schemeClr val="tx1"/>
                          </a:solidFill>
                          <a:latin typeface="Calibri" panose="020F0502020204030204" pitchFamily="34" charset="0"/>
                        </a:defRPr>
                      </a:lvl2pPr>
                      <a:lvl3pPr marL="1052830" defTabSz="944880">
                        <a:lnSpc>
                          <a:spcPct val="90000"/>
                        </a:lnSpc>
                        <a:spcBef>
                          <a:spcPts val="575"/>
                        </a:spcBef>
                        <a:buFont typeface="Arial" panose="020B0604020202020204" pitchFamily="34" charset="0"/>
                        <a:defRPr sz="2100">
                          <a:solidFill>
                            <a:schemeClr val="tx1"/>
                          </a:solidFill>
                          <a:latin typeface="Calibri" panose="020F0502020204030204" pitchFamily="34" charset="0"/>
                        </a:defRPr>
                      </a:lvl3pPr>
                      <a:lvl4pPr marL="1577975" defTabSz="944880">
                        <a:lnSpc>
                          <a:spcPct val="90000"/>
                        </a:lnSpc>
                        <a:spcBef>
                          <a:spcPts val="575"/>
                        </a:spcBef>
                        <a:buFont typeface="Arial" panose="020B0604020202020204" pitchFamily="34" charset="0"/>
                        <a:defRPr>
                          <a:solidFill>
                            <a:schemeClr val="tx1"/>
                          </a:solidFill>
                          <a:latin typeface="Calibri" panose="020F0502020204030204" pitchFamily="34" charset="0"/>
                        </a:defRPr>
                      </a:lvl4pPr>
                      <a:lvl5pPr marL="2105025" defTabSz="944880">
                        <a:lnSpc>
                          <a:spcPct val="90000"/>
                        </a:lnSpc>
                        <a:spcBef>
                          <a:spcPts val="575"/>
                        </a:spcBef>
                        <a:buFont typeface="Arial" panose="020B0604020202020204" pitchFamily="34" charset="0"/>
                        <a:defRPr>
                          <a:solidFill>
                            <a:schemeClr val="tx1"/>
                          </a:solidFill>
                          <a:latin typeface="Calibri" panose="020F0502020204030204" pitchFamily="34" charset="0"/>
                        </a:defRPr>
                      </a:lvl5pPr>
                      <a:lvl6pPr marL="2562225" indent="-71755" defTabSz="94488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6pPr>
                      <a:lvl7pPr marL="3019425" indent="-71755" defTabSz="94488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7pPr>
                      <a:lvl8pPr marL="3476625" indent="-71755" defTabSz="94488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8pPr>
                      <a:lvl9pPr marL="3933825" indent="-71755" defTabSz="944880" fontAlgn="base">
                        <a:lnSpc>
                          <a:spcPct val="90000"/>
                        </a:lnSpc>
                        <a:spcBef>
                          <a:spcPts val="575"/>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 Increase Income </a:t>
                      </a:r>
                      <a:r>
                        <a:rPr kumimoji="0" lang="en-US"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Limit to Rs.2.50 Lakhs</a:t>
                      </a:r>
                      <a:endPar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44880" rtl="0" eaLnBrk="1" fontAlgn="base" latinLnBrk="0" hangingPunct="1">
                        <a:lnSpc>
                          <a:spcPct val="100000"/>
                        </a:lnSpc>
                        <a:spcBef>
                          <a:spcPct val="0"/>
                        </a:spcBef>
                        <a:spcAft>
                          <a:spcPct val="0"/>
                        </a:spcAft>
                        <a:buClrTx/>
                        <a:buSzTx/>
                        <a:buFontTx/>
                        <a:buNone/>
                      </a:pPr>
                      <a:r>
                        <a:rPr kumimoji="0" lang="en-US"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IN" sz="1800" b="1"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6828" marB="468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8" name="Slide Number Placeholder 8"/>
          <p:cNvSpPr>
            <a:spLocks noGrp="1"/>
          </p:cNvSpPr>
          <p:nvPr>
            <p:ph type="sldNum" sz="quarter" idx="12"/>
          </p:nvPr>
        </p:nvSpPr>
        <p:spPr>
          <a:xfrm>
            <a:off x="4953000" y="7573963"/>
            <a:ext cx="2743200" cy="36512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1280319" y="931867"/>
            <a:ext cx="11087100" cy="5514975"/>
          </a:xfrm>
          <a:ln>
            <a:miter lim="800000"/>
          </a:ln>
          <a:effectLst/>
          <a:scene3d>
            <a:camera prst="orthographicFront"/>
            <a:lightRig rig="balanced" dir="t"/>
          </a:scene3d>
          <a:sp3d prstMaterial="plastic"/>
        </p:spPr>
        <p:txBody>
          <a:bodyPr vert="horz" wrap="square" lIns="91440" tIns="45720" rIns="91440" bIns="45720" numCol="1" rtlCol="0" anchor="ctr" anchorCtr="0" compatLnSpc="1">
            <a:normAutofit/>
          </a:bodyPr>
          <a:lstStyle/>
          <a:p>
            <a:pPr marL="0" marR="0" lvl="0" indent="0" algn="ctr" defTabSz="944880" rtl="0" eaLnBrk="1" fontAlgn="auto" latinLnBrk="0" hangingPunct="1">
              <a:lnSpc>
                <a:spcPct val="90000"/>
              </a:lnSpc>
              <a:spcBef>
                <a:spcPct val="0"/>
              </a:spcBef>
              <a:spcAft>
                <a:spcPts val="0"/>
              </a:spcAft>
              <a:buClrTx/>
              <a:buSzTx/>
              <a:buFontTx/>
              <a:buNone/>
              <a:defRPr/>
            </a:pPr>
            <a:r>
              <a:rPr kumimoji="0" lang="en-US" sz="6000" b="1" i="0" u="none" strike="noStrike" kern="1200" cap="none" spc="0" normalizeH="0" baseline="0" noProof="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effectLst>
                <a:uLnTx/>
                <a:uFillTx/>
                <a:latin typeface="Bookman Old Style" panose="02050604050505020204" pitchFamily="18" charset="0"/>
                <a:ea typeface="+mj-ea"/>
                <a:cs typeface="+mj-cs"/>
              </a:rPr>
              <a:t>Schemes for Senior Citizen</a:t>
            </a:r>
            <a:endParaRPr kumimoji="0" lang="en-IN" sz="6000" b="1" i="0" u="none" strike="noStrike" kern="1200" cap="none" spc="0" normalizeH="0" baseline="0" noProof="1">
              <a:ln w="9525">
                <a:solidFill>
                  <a:schemeClr val="bg1"/>
                </a:solidFill>
                <a:prstDash val="solid"/>
              </a:ln>
              <a:solidFill>
                <a:schemeClr val="tx1"/>
              </a:solidFill>
              <a:effectLst>
                <a:glow rad="101600">
                  <a:schemeClr val="accent4">
                    <a:satMod val="175000"/>
                    <a:alpha val="40000"/>
                  </a:schemeClr>
                </a:glow>
                <a:outerShdw blurRad="12700" dist="38100" dir="2700000" algn="tl" rotWithShape="0">
                  <a:schemeClr val="bg1">
                    <a:lumMod val="50000"/>
                  </a:schemeClr>
                </a:outerShdw>
              </a:effectLst>
              <a:uLnTx/>
              <a:uFillTx/>
              <a:latin typeface="Bookman Old Style" panose="02050604050505020204" pitchFamily="18" charset="0"/>
              <a:ea typeface="+mj-ea"/>
              <a:cs typeface="+mj-cs"/>
            </a:endParaRPr>
          </a:p>
        </p:txBody>
      </p:sp>
      <p:sp>
        <p:nvSpPr>
          <p:cNvPr id="9218" name="Slide Number Placeholder 6"/>
          <p:cNvSpPr>
            <a:spLocks noGrp="1"/>
          </p:cNvSpPr>
          <p:nvPr>
            <p:ph type="sldNum" sz="quarter" idx="12"/>
          </p:nvPr>
        </p:nvSpPr>
        <p:spPr>
          <a:xfrm>
            <a:off x="6410325" y="7377113"/>
            <a:ext cx="49212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Title 1"/>
          <p:cNvSpPr>
            <a:spLocks noGrp="1"/>
          </p:cNvSpPr>
          <p:nvPr>
            <p:ph type="title"/>
          </p:nvPr>
        </p:nvSpPr>
        <p:spPr>
          <a:xfrm>
            <a:off x="2159000" y="1311275"/>
            <a:ext cx="10515600" cy="4243388"/>
          </a:xfrm>
          <a:ln/>
        </p:spPr>
        <p:txBody>
          <a:bodyPr vert="horz" wrap="square" lIns="91440" tIns="45720" rIns="91440" bIns="45720" anchor="ctr" anchorCtr="0"/>
          <a:p>
            <a:pPr algn="ctr" eaLnBrk="1" hangingPunct="1"/>
            <a:r>
              <a:rPr lang="en-US" altLang="zh-CN" sz="6600" b="1" dirty="0">
                <a:latin typeface="Arial Black" panose="020B0A04020102020204" pitchFamily="34" charset="0"/>
                <a:ea typeface="SimSun" panose="02010600030101010101" pitchFamily="2" charset="-122"/>
              </a:rPr>
              <a:t>Thank You</a:t>
            </a:r>
            <a:endParaRPr lang="en-IN" altLang="en-US" sz="6600" b="1" dirty="0">
              <a:latin typeface="Arial Black" panose="020B0A04020102020204" pitchFamily="34" charset="0"/>
            </a:endParaRPr>
          </a:p>
        </p:txBody>
      </p:sp>
      <p:sp>
        <p:nvSpPr>
          <p:cNvPr id="73730" name="Slide Number Placeholder 5"/>
          <p:cNvSpPr>
            <a:spLocks noGrp="1"/>
          </p:cNvSpPr>
          <p:nvPr>
            <p:ph type="sldNum" sz="quarter" idx="12"/>
          </p:nvPr>
        </p:nvSpPr>
        <p:spPr>
          <a:xfrm>
            <a:off x="6134100" y="7377113"/>
            <a:ext cx="55562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4100" name="Picture 4"/>
          <p:cNvPicPr>
            <a:picLocks noChangeAspect="1" noChangeArrowheads="1"/>
          </p:cNvPicPr>
          <p:nvPr/>
        </p:nvPicPr>
        <p:blipFill>
          <a:blip r:embed="rId1" cstate="print"/>
          <a:srcRect/>
          <a:stretch>
            <a:fillRect/>
          </a:stretch>
        </p:blipFill>
        <p:spPr bwMode="auto">
          <a:xfrm>
            <a:off x="2568793" y="1310449"/>
            <a:ext cx="8824268" cy="551854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itle 1"/>
          <p:cNvSpPr>
            <a:spLocks noGrp="1" noChangeArrowheads="1"/>
          </p:cNvSpPr>
          <p:nvPr>
            <p:ph type="title"/>
          </p:nvPr>
        </p:nvSpPr>
        <p:spPr>
          <a:xfrm>
            <a:off x="304800" y="0"/>
            <a:ext cx="13463588" cy="628650"/>
          </a:xfrm>
        </p:spPr>
        <p:txBody>
          <a:bodyPr vert="horz" wrap="square" lIns="91440" tIns="45720" rIns="91440" bIns="45720" numCol="1" rtlCol="0" anchor="t" anchorCtr="0" compatLnSpc="1">
            <a:normAutofit fontScale="90000"/>
          </a:bodyPr>
          <a:lstStyle/>
          <a:p>
            <a:pPr marL="0" marR="0" lvl="0" indent="0" algn="l" defTabSz="944880" rtl="0" eaLnBrk="1" fontAlgn="auto" latinLnBrk="0" hangingPunct="1">
              <a:lnSpc>
                <a:spcPct val="90000"/>
              </a:lnSpc>
              <a:spcBef>
                <a:spcPct val="0"/>
              </a:spcBef>
              <a:spcAft>
                <a:spcPts val="0"/>
              </a:spcAft>
              <a:buClrTx/>
              <a:buSzTx/>
              <a:buFontTx/>
              <a:buNone/>
              <a:defRPr/>
            </a:pP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1.Dayanand Social Security Scheme (</a:t>
            </a:r>
            <a:r>
              <a:rPr kumimoji="0" lang="en-US" altLang="zh-CN" sz="36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DSSS</a:t>
            </a:r>
            <a: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 </a:t>
            </a:r>
            <a:br>
              <a:rPr kumimoji="0" lang="en-US" altLang="zh-CN" sz="36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br>
            <a:r>
              <a:rPr kumimoji="0" lang="en-US" altLang="zh-CN"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 50/354/02-03/HC/part-I/4247 Dated 02/10/2002                                                      </a:t>
            </a:r>
            <a:endParaRPr kumimoji="0" lang="en-IN" altLang="en-US" sz="29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sp>
        <p:nvSpPr>
          <p:cNvPr id="59395" name="Content Placeholder 2"/>
          <p:cNvSpPr>
            <a:spLocks noGrp="1" noChangeArrowheads="1"/>
          </p:cNvSpPr>
          <p:nvPr>
            <p:ph idx="1"/>
          </p:nvPr>
        </p:nvSpPr>
        <p:spPr>
          <a:xfrm>
            <a:off x="1647825" y="2436813"/>
            <a:ext cx="10515600" cy="3897313"/>
          </a:xfrm>
        </p:spPr>
        <p:txBody>
          <a:bodyPr vert="horz" wrap="square" lIns="91440" tIns="45720" rIns="91440" bIns="45720" numCol="1" rtlCol="0" anchor="t" anchorCtr="0" compatLnSpc="1">
            <a:normAutofit/>
          </a:bodyPr>
          <a:lstStyle/>
          <a:p>
            <a:pPr marL="0" marR="0" lvl="0" indent="0" algn="l" defTabSz="944880" rtl="0" eaLnBrk="1" fontAlgn="auto" latinLnBrk="0" hangingPunct="1">
              <a:lnSpc>
                <a:spcPct val="90000"/>
              </a:lnSpc>
              <a:spcBef>
                <a:spcPts val="1035"/>
              </a:spcBef>
              <a:spcAft>
                <a:spcPts val="0"/>
              </a:spcAft>
              <a:buClrTx/>
              <a:buSzTx/>
              <a:buFont typeface="Arial" panose="020B0604020202020204" pitchFamily="34" charset="0"/>
              <a:buNone/>
              <a:defRPr/>
            </a:pPr>
            <a:r>
              <a:rPr kumimoji="0" lang="en-US" altLang="en-IN" sz="2895" b="0" i="0" u="none" strike="noStrike" kern="1200" cap="none" spc="0" normalizeH="0" baseline="0" noProof="0">
                <a:ln>
                  <a:noFill/>
                </a:ln>
                <a:solidFill>
                  <a:schemeClr val="tx1"/>
                </a:solidFill>
                <a:effectLst/>
                <a:uLnTx/>
                <a:uFillTx/>
                <a:latin typeface="+mn-lt"/>
                <a:ea typeface="+mn-ea"/>
                <a:cs typeface="+mn-cs"/>
              </a:rPr>
              <a:t> </a:t>
            </a:r>
            <a:br>
              <a:rPr kumimoji="0" lang="en-US" altLang="zh-CN" sz="2895" b="0" i="0" u="none" strike="noStrike" kern="1200" cap="none" spc="0" normalizeH="0" baseline="0" noProof="0">
                <a:ln>
                  <a:noFill/>
                </a:ln>
                <a:solidFill>
                  <a:schemeClr val="tx1"/>
                </a:solidFill>
                <a:effectLst/>
                <a:uLnTx/>
                <a:uFillTx/>
                <a:latin typeface="+mn-lt"/>
                <a:ea typeface="+mn-ea"/>
                <a:cs typeface="+mn-cs"/>
              </a:rPr>
            </a:br>
            <a:br>
              <a:rPr kumimoji="0" lang="en-US" altLang="zh-CN" sz="2895" b="0" i="0" u="none" strike="noStrike" kern="1200" cap="none" spc="0" normalizeH="0" baseline="0" noProof="0">
                <a:ln>
                  <a:noFill/>
                </a:ln>
                <a:solidFill>
                  <a:schemeClr val="tx1"/>
                </a:solidFill>
                <a:effectLst/>
                <a:uLnTx/>
                <a:uFillTx/>
                <a:latin typeface="+mn-lt"/>
                <a:ea typeface="+mn-ea"/>
                <a:cs typeface="+mn-cs"/>
              </a:rPr>
            </a:br>
            <a:endParaRPr kumimoji="0" lang="en-IN" altLang="en-US" sz="2895" b="0" i="0" u="none" strike="noStrike" kern="1200" cap="none" spc="0" normalizeH="0" baseline="0" noProof="0">
              <a:ln>
                <a:noFill/>
              </a:ln>
              <a:solidFill>
                <a:schemeClr val="tx1"/>
              </a:solidFill>
              <a:effectLst/>
              <a:uLnTx/>
              <a:uFillTx/>
              <a:latin typeface="+mn-lt"/>
              <a:ea typeface="+mn-ea"/>
              <a:cs typeface="+mn-cs"/>
            </a:endParaRPr>
          </a:p>
        </p:txBody>
      </p:sp>
      <p:sp>
        <p:nvSpPr>
          <p:cNvPr id="10243" name="Slide Number Placeholder 6"/>
          <p:cNvSpPr>
            <a:spLocks noGrp="1"/>
          </p:cNvSpPr>
          <p:nvPr>
            <p:ph type="sldNum" sz="quarter" idx="12"/>
          </p:nvPr>
        </p:nvSpPr>
        <p:spPr>
          <a:xfrm>
            <a:off x="3025775" y="7570788"/>
            <a:ext cx="2835275" cy="420687"/>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graphicFrame>
        <p:nvGraphicFramePr>
          <p:cNvPr id="5" name="Table 4"/>
          <p:cNvGraphicFramePr>
            <a:graphicFrameLocks noGrp="1"/>
          </p:cNvGraphicFramePr>
          <p:nvPr/>
        </p:nvGraphicFramePr>
        <p:xfrm>
          <a:off x="280988" y="904875"/>
          <a:ext cx="13617575" cy="6877050"/>
        </p:xfrm>
        <a:graphic>
          <a:graphicData uri="http://schemas.openxmlformats.org/drawingml/2006/table">
            <a:tbl>
              <a:tblPr/>
              <a:tblGrid>
                <a:gridCol w="1076325"/>
                <a:gridCol w="3190875"/>
                <a:gridCol w="1568450"/>
                <a:gridCol w="2930525"/>
                <a:gridCol w="1306512"/>
                <a:gridCol w="1193800"/>
                <a:gridCol w="2351088"/>
              </a:tblGrid>
              <a:tr h="1081088">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 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6553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Proposal</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9763">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Senior Citizen, Single Woman, ,Widow and  Person with Disabilities. </a:t>
                      </a:r>
                      <a:endParaRPr kumimoji="0" lang="en-IN"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Senior Citizens/ Persons with Disabilities/single women who are unmarried and above the age of 50 years: Provided that </a:t>
                      </a: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Senior Citizen:</a:t>
                      </a:r>
                      <a:r>
                        <a:rPr kumimoji="0" lang="en-US" sz="15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 years of age at the time of  submitting application  </a:t>
                      </a: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Single Woman:</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Woman who is above the age of 18 years and includes those whose husband has expired, divorcees, deserted or judicially separated woman and unmarried woman above the age of 50. </a:t>
                      </a: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Person with Disability: </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 Blindness (b) Hearing/ Speech Impairment. (c) Loco motor disability. (d) Intellectual Disability (e) Mental Illness </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They register themselves on payment of Rs. 100/- as registration fees.</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The applicant must be a bonafide resident of the state of Goa by birth or by domicile of 15 years </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1065530" rtl="0" eaLnBrk="1" fontAlgn="base" latinLnBrk="0" hangingPunct="1">
                        <a:lnSpc>
                          <a:spcPct val="100000"/>
                        </a:lnSpc>
                        <a:spcBef>
                          <a:spcPct val="0"/>
                        </a:spcBef>
                        <a:spcAft>
                          <a:spcPct val="0"/>
                        </a:spcAft>
                        <a:buClrTx/>
                        <a:buSzTx/>
                        <a:buFontTx/>
                        <a:buNone/>
                      </a:pPr>
                      <a:r>
                        <a:rPr kumimoji="0" lang="en-US" sz="1500" b="1"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Income Limit is Rs. 24000/- P.A</a:t>
                      </a:r>
                      <a:endParaRPr kumimoji="0" lang="en-IN" sz="1500" b="1" i="1"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1065530" rtl="0" eaLnBrk="1" fontAlgn="base" latinLnBrk="0" hangingPunct="1">
                        <a:lnSpc>
                          <a:spcPct val="100000"/>
                        </a:lnSpc>
                        <a:spcBef>
                          <a:spcPct val="0"/>
                        </a:spcBef>
                        <a:spcAft>
                          <a:spcPct val="0"/>
                        </a:spcAft>
                        <a:buClrTx/>
                        <a:buSzTx/>
                        <a:buFontTx/>
                        <a:buNone/>
                      </a:pP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Rs.2,000/- </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 m. for Senior Citizens ,Adult  Person with Disability, Single Woman &amp; Widow , </a:t>
                      </a: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Rs.2500/- </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p.m.  &amp; for Children  with  Disability below 90%   </a:t>
                      </a: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Rs.2500/- </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further </a:t>
                      </a:r>
                      <a:r>
                        <a:rPr kumimoji="0" lang="en-US" sz="1500" b="1"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Rs.3500/- </a:t>
                      </a: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p.m. whose disability is 90% to 100 %. </a:t>
                      </a:r>
                      <a:endParaRPr kumimoji="0" lang="en-IN"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Birth Certificate or any other valid age proof notified by Government</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15years Residence Certificate.</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3.Income certificate or Self declaration on 50 rupees stamp paper in Prescribed Format.</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Verification</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 Aadhaar Card copy</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 Disability Certificate incase of Person with Disability</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 Death Certificate of Spouse </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 Marriage Certificate</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 In Case of unmarried Single Woman Self declaration on 50 rupees stamp paper in Prescribed Format.</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10.In case of Intellectual Disability and Autism Legal Guardianship certificate</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528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 38190.30 Lakhs</a:t>
                      </a:r>
                      <a:endParaRPr kumimoji="0" lang="en-IN"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1052830" rtl="0" eaLnBrk="1" fontAlgn="base" latinLnBrk="0" hangingPunct="1">
                        <a:lnSpc>
                          <a:spcPct val="100000"/>
                        </a:lnSpc>
                        <a:spcBef>
                          <a:spcPct val="0"/>
                        </a:spcBef>
                        <a:spcAft>
                          <a:spcPct val="0"/>
                        </a:spcAft>
                        <a:buClrTx/>
                        <a:buSzTx/>
                        <a:buFontTx/>
                        <a:buNone/>
                      </a:pPr>
                      <a:endParaRPr kumimoji="0" lang="en-IN"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Rs.35580 .00 Lakhs</a:t>
                      </a:r>
                      <a:endParaRPr kumimoji="0" lang="en-US"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Calibri" panose="020F0502020204030204" pitchFamily="34" charset="0"/>
                        </a:rPr>
                        <a:t>1.The widow receiving financial assistance under Griha Aadhar Scheme rolled out by the Directorate of woman and child development, Government of Goa shall also be eligible for the financial assistance under the Dayanand Social Security Scheme till her youngest child attains the age of 18 years.</a:t>
                      </a:r>
                      <a:endParaRPr kumimoji="0" lang="en-IN" sz="1500" b="0" i="0" u="none" strike="noStrike" cap="none" normalizeH="0" baseline="0" smtClean="0">
                        <a:ln>
                          <a:noFill/>
                        </a:ln>
                        <a:solidFill>
                          <a:schemeClr val="tx1"/>
                        </a:solidFill>
                        <a:effectLst/>
                        <a:latin typeface="Calibri" panose="020F0502020204030204" pitchFamily="34"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500" b="0" i="0" u="none" strike="noStrike" cap="none" normalizeH="0" baseline="0" smtClean="0">
                        <a:ln>
                          <a:noFill/>
                        </a:ln>
                        <a:solidFill>
                          <a:schemeClr val="tx1"/>
                        </a:solidFill>
                        <a:effectLst/>
                        <a:latin typeface="Calibri" panose="020F0502020204030204" pitchFamily="34"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Calibri" panose="020F0502020204030204" pitchFamily="34" charset="0"/>
                        </a:rPr>
                        <a:t>2.To increase income criteria </a:t>
                      </a:r>
                      <a:r>
                        <a:rPr kumimoji="0" lang="en-US" sz="1500" b="1" i="1" u="none" strike="noStrike" cap="none" normalizeH="0" baseline="0" smtClean="0">
                          <a:ln>
                            <a:noFill/>
                          </a:ln>
                          <a:solidFill>
                            <a:schemeClr val="tx1"/>
                          </a:solidFill>
                          <a:effectLst/>
                          <a:latin typeface="Calibri" panose="020F0502020204030204" pitchFamily="34" charset="0"/>
                        </a:rPr>
                        <a:t>from 24,000 to 1,50,000/-</a:t>
                      </a:r>
                      <a:endParaRPr kumimoji="0" lang="en-IN" sz="1500" b="1" i="1" u="none" strike="noStrike" cap="none" normalizeH="0" baseline="0" smtClean="0">
                        <a:ln>
                          <a:noFill/>
                        </a:ln>
                        <a:solidFill>
                          <a:schemeClr val="tx1"/>
                        </a:solidFill>
                        <a:effectLst/>
                        <a:latin typeface="Calibri" panose="020F0502020204030204" pitchFamily="34"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US" sz="1500" b="0" i="0" u="none" strike="noStrike" cap="none" normalizeH="0" baseline="0" smtClean="0">
                        <a:ln>
                          <a:noFill/>
                        </a:ln>
                        <a:solidFill>
                          <a:schemeClr val="tx1"/>
                        </a:solidFill>
                        <a:effectLst/>
                        <a:latin typeface="Calibri" panose="020F0502020204030204" pitchFamily="34" charset="0"/>
                      </a:endParaRPr>
                    </a:p>
                    <a:p>
                      <a:pPr marL="0" marR="0" lvl="0" indent="0" algn="l" defTabSz="1065530" rtl="0" eaLnBrk="1" fontAlgn="base" latinLnBrk="0" hangingPunct="1">
                        <a:lnSpc>
                          <a:spcPct val="100000"/>
                        </a:lnSpc>
                        <a:spcBef>
                          <a:spcPct val="0"/>
                        </a:spcBef>
                        <a:spcAft>
                          <a:spcPct val="0"/>
                        </a:spcAft>
                        <a:buClrTx/>
                        <a:buSzTx/>
                        <a:buFontTx/>
                        <a:buNone/>
                      </a:pPr>
                      <a:r>
                        <a:rPr kumimoji="0" lang="en-US" sz="1500" b="0" i="0" u="none" strike="noStrike" cap="none" normalizeH="0" baseline="0" smtClean="0">
                          <a:ln>
                            <a:noFill/>
                          </a:ln>
                          <a:solidFill>
                            <a:schemeClr val="tx1"/>
                          </a:solidFill>
                          <a:effectLst/>
                          <a:latin typeface="Calibri" panose="020F0502020204030204" pitchFamily="34" charset="0"/>
                        </a:rPr>
                        <a:t>3.Income certificate shall not be applicable to children with disabilities below the age of 18 years.</a:t>
                      </a:r>
                      <a:endParaRPr kumimoji="0" lang="en-IN" sz="1500" b="0" i="0" u="none" strike="noStrike" cap="none" normalizeH="0" baseline="0" smtClean="0">
                        <a:ln>
                          <a:noFill/>
                        </a:ln>
                        <a:solidFill>
                          <a:schemeClr val="tx1"/>
                        </a:solidFill>
                        <a:effectLst/>
                        <a:latin typeface="Calibri" panose="020F0502020204030204" pitchFamily="34" charset="0"/>
                      </a:endParaRPr>
                    </a:p>
                    <a:p>
                      <a:pPr marL="0" marR="0" lvl="0" indent="0" algn="l" defTabSz="1065530" rtl="0" eaLnBrk="1" fontAlgn="base" latinLnBrk="0" hangingPunct="1">
                        <a:lnSpc>
                          <a:spcPct val="100000"/>
                        </a:lnSpc>
                        <a:spcBef>
                          <a:spcPct val="0"/>
                        </a:spcBef>
                        <a:spcAft>
                          <a:spcPct val="0"/>
                        </a:spcAft>
                        <a:buClrTx/>
                        <a:buSzTx/>
                        <a:buFontTx/>
                        <a:buNone/>
                      </a:pPr>
                      <a:endParaRPr kumimoji="0" lang="en-IN" sz="15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1"/>
          <p:cNvSpPr>
            <a:spLocks noGrp="1"/>
          </p:cNvSpPr>
          <p:nvPr>
            <p:ph type="title"/>
          </p:nvPr>
        </p:nvSpPr>
        <p:spPr>
          <a:xfrm>
            <a:off x="1343025" y="769938"/>
            <a:ext cx="11026775" cy="665162"/>
          </a:xfrm>
          <a:ln/>
        </p:spPr>
        <p:txBody>
          <a:bodyPr vert="horz" wrap="square" lIns="91440" tIns="45720" rIns="91440" bIns="45720" anchor="ctr" anchorCtr="0"/>
          <a:p>
            <a:pPr eaLnBrk="1" hangingPunct="1"/>
            <a:r>
              <a:rPr lang="en-IN" altLang="en-US" sz="3200" dirty="0">
                <a:latin typeface="Times New Roman" panose="02020603050405020304" pitchFamily="18" charset="0"/>
              </a:rPr>
              <a:t> </a:t>
            </a:r>
            <a:endParaRPr lang="en-IN" altLang="en-US" sz="3200" dirty="0">
              <a:latin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80988" y="1435100"/>
          <a:ext cx="13582650" cy="5426075"/>
        </p:xfrm>
        <a:graphic>
          <a:graphicData uri="http://schemas.openxmlformats.org/drawingml/2006/table">
            <a:tbl>
              <a:tblPr/>
              <a:tblGrid>
                <a:gridCol w="1647522"/>
                <a:gridCol w="1737797"/>
                <a:gridCol w="4765748"/>
                <a:gridCol w="2425960"/>
                <a:gridCol w="1348273"/>
                <a:gridCol w="1657351"/>
              </a:tblGrid>
              <a:tr h="731497">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Objectives &amp;Eligibility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Objective</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266">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Any Person/Applicant shall be more then 50 years of age </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Resident of Goa</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1.To provide one time travel assistance on pilgrimage in a life time to senior citizen to visit sacred places outside Goa as per the itineraries decided by the Government of Goa from time to time. Pilgrimage shall be sent under IRCTC package.                                </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the scheme shall also to provide free transport to senor citizen to visit famous temples and churches/Mosques/ other places within Goa by the buses through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Kadamba</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Transport Corporation Limited</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8600" indent="-22860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Applicant shall submit copy of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Aadhar</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Card &amp; copy of Epic card.</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AutoNum type="arabicPeriod"/>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Attendant shall submit copy of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Aadhar</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Card &amp; copy of Epic Card</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Rs.1454.75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1000.00 Lakhs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3" name="Slide Number Placeholder 7"/>
          <p:cNvSpPr>
            <a:spLocks noGrp="1"/>
          </p:cNvSpPr>
          <p:nvPr>
            <p:ph type="sldNum" sz="quarter" idx="12"/>
          </p:nvPr>
        </p:nvSpPr>
        <p:spPr>
          <a:xfrm>
            <a:off x="5562600" y="7343775"/>
            <a:ext cx="283527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sp>
        <p:nvSpPr>
          <p:cNvPr id="12314" name="Rectangle 4"/>
          <p:cNvSpPr/>
          <p:nvPr/>
        </p:nvSpPr>
        <p:spPr>
          <a:xfrm>
            <a:off x="280988" y="111125"/>
            <a:ext cx="12971462" cy="1138238"/>
          </a:xfrm>
          <a:prstGeom prst="rect">
            <a:avLst/>
          </a:prstGeom>
          <a:noFill/>
          <a:ln w="9525">
            <a:noFill/>
          </a:ln>
        </p:spPr>
        <p:txBody>
          <a:bodyPr anchor="t" anchorCtr="0">
            <a:spAutoFit/>
          </a:bodyPr>
          <a:p>
            <a:r>
              <a:rPr lang="en-IN" altLang="en-US" sz="4000" b="1" i="1" u="sng" dirty="0">
                <a:latin typeface="Bookman Old Style" panose="02050604050505020204" pitchFamily="18" charset="0"/>
              </a:rPr>
              <a:t>2. Mukhyamantri </a:t>
            </a:r>
            <a:r>
              <a:rPr lang="en-IN" altLang="en-US" sz="4000" b="1" i="1" u="sng" dirty="0">
                <a:solidFill>
                  <a:srgbClr val="FF0000"/>
                </a:solidFill>
                <a:latin typeface="Bookman Old Style" panose="02050604050505020204" pitchFamily="18" charset="0"/>
              </a:rPr>
              <a:t>Dev Darshan Yatra </a:t>
            </a:r>
            <a:r>
              <a:rPr lang="en-IN" altLang="en-US" sz="4000" b="1" i="1" u="sng" dirty="0">
                <a:latin typeface="Bookman Old Style" panose="02050604050505020204" pitchFamily="18" charset="0"/>
              </a:rPr>
              <a:t>Yojana</a:t>
            </a:r>
            <a:endParaRPr lang="en-IN" altLang="en-US" sz="4000" b="1" i="1" u="sng" dirty="0">
              <a:latin typeface="Bookman Old Style" panose="02050604050505020204" pitchFamily="18" charset="0"/>
            </a:endParaRPr>
          </a:p>
          <a:p>
            <a:r>
              <a:rPr lang="en-US" altLang="en-US" sz="2800" b="1" i="1" u="sng" dirty="0">
                <a:latin typeface="Bookman Old Style" panose="02050604050505020204" pitchFamily="18" charset="0"/>
              </a:rPr>
              <a:t>Notification No. 83-1-2020/SDB/4032 Dated 09/11/2021</a:t>
            </a:r>
            <a:endParaRPr lang="en-IN" altLang="en-US" sz="2800" i="1" u="sng" dirty="0">
              <a:latin typeface="Bookman Old Style" panose="02050604050505020204" pitchFamily="18" charset="0"/>
            </a:endParaRPr>
          </a:p>
        </p:txBody>
      </p:sp>
      <p:pic>
        <p:nvPicPr>
          <p:cNvPr id="3" name="Picture 2"/>
          <p:cNvPicPr>
            <a:picLocks noChangeAspect="1"/>
          </p:cNvPicPr>
          <p:nvPr/>
        </p:nvPicPr>
        <p:blipFill>
          <a:blip r:embed="rId1" cstate="print"/>
          <a:stretch>
            <a:fillRect/>
          </a:stretch>
        </p:blipFill>
        <p:spPr>
          <a:xfrm>
            <a:off x="541770" y="5753100"/>
            <a:ext cx="3567473" cy="201216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itle 1"/>
          <p:cNvSpPr>
            <a:spLocks noGrp="1"/>
          </p:cNvSpPr>
          <p:nvPr>
            <p:ph type="title"/>
          </p:nvPr>
        </p:nvSpPr>
        <p:spPr>
          <a:xfrm>
            <a:off x="282575" y="228600"/>
            <a:ext cx="13523913" cy="2027238"/>
          </a:xfrm>
          <a:ln/>
        </p:spPr>
        <p:txBody>
          <a:bodyPr vert="horz" wrap="square" lIns="91440" tIns="45720" rIns="91440" bIns="45720" anchor="t" anchorCtr="0"/>
          <a:p>
            <a:pPr eaLnBrk="1" hangingPunct="1"/>
            <a:r>
              <a:rPr lang="en-US" altLang="zh-CN" sz="4000" b="1" i="1" u="sng" dirty="0">
                <a:latin typeface="Bookman Old Style" panose="02050604050505020204" pitchFamily="18" charset="0"/>
                <a:ea typeface="SimSun" panose="02010600030101010101" pitchFamily="2" charset="-122"/>
              </a:rPr>
              <a:t>3.Felicitating the Best outstanding  </a:t>
            </a:r>
            <a:r>
              <a:rPr lang="en-US" altLang="zh-CN" sz="4000" b="1" i="1" u="sng" dirty="0">
                <a:solidFill>
                  <a:srgbClr val="FF0000"/>
                </a:solidFill>
                <a:latin typeface="Bookman Old Style" panose="02050604050505020204" pitchFamily="18" charset="0"/>
                <a:ea typeface="SimSun" panose="02010600030101010101" pitchFamily="2" charset="-122"/>
              </a:rPr>
              <a:t>Senior Citizen of Goa State on 1</a:t>
            </a:r>
            <a:r>
              <a:rPr lang="en-US" altLang="zh-CN" sz="4000" b="1" i="1" u="sng" baseline="30000" dirty="0">
                <a:solidFill>
                  <a:srgbClr val="FF0000"/>
                </a:solidFill>
                <a:latin typeface="Bookman Old Style" panose="02050604050505020204" pitchFamily="18" charset="0"/>
                <a:ea typeface="SimSun" panose="02010600030101010101" pitchFamily="2" charset="-122"/>
              </a:rPr>
              <a:t>st</a:t>
            </a:r>
            <a:r>
              <a:rPr lang="en-US" altLang="zh-CN" sz="4000" b="1" i="1" u="sng" dirty="0">
                <a:solidFill>
                  <a:srgbClr val="FF0000"/>
                </a:solidFill>
                <a:latin typeface="Bookman Old Style" panose="02050604050505020204" pitchFamily="18" charset="0"/>
                <a:ea typeface="SimSun" panose="02010600030101010101" pitchFamily="2" charset="-122"/>
              </a:rPr>
              <a:t> October </a:t>
            </a:r>
            <a:br>
              <a:rPr lang="en-US" altLang="zh-CN" sz="4000" b="1" i="1" u="sng" dirty="0">
                <a:solidFill>
                  <a:srgbClr val="FF0000"/>
                </a:solidFill>
                <a:latin typeface="Bookman Old Style" panose="02050604050505020204" pitchFamily="18" charset="0"/>
                <a:ea typeface="SimSun" panose="02010600030101010101" pitchFamily="2" charset="-122"/>
              </a:rPr>
            </a:br>
            <a:r>
              <a:rPr lang="en-US" altLang="zh-CN" sz="2800" b="1" i="1" u="sng" dirty="0">
                <a:latin typeface="Bookman Old Style" panose="02050604050505020204" pitchFamily="18" charset="0"/>
                <a:ea typeface="SimSun" panose="02010600030101010101" pitchFamily="2" charset="-122"/>
              </a:rPr>
              <a:t>Notification No. 90-15-07-08-SDB-Part-II Dated 23/10/2015</a:t>
            </a:r>
            <a:endParaRPr lang="en-US" altLang="zh-CN" sz="2800" b="1" i="1" u="sng" dirty="0">
              <a:latin typeface="Bookman Old Style" panose="02050604050505020204" pitchFamily="18" charset="0"/>
              <a:ea typeface="SimSun" panose="02010600030101010101" pitchFamily="2" charset="-122"/>
            </a:endParaRPr>
          </a:p>
        </p:txBody>
      </p:sp>
      <p:graphicFrame>
        <p:nvGraphicFramePr>
          <p:cNvPr id="6" name="Content Placeholder 5"/>
          <p:cNvGraphicFramePr>
            <a:graphicFrameLocks noGrp="1"/>
          </p:cNvGraphicFramePr>
          <p:nvPr>
            <p:ph idx="1"/>
          </p:nvPr>
        </p:nvGraphicFramePr>
        <p:xfrm>
          <a:off x="568325" y="1976438"/>
          <a:ext cx="12780963" cy="5546725"/>
        </p:xfrm>
        <a:graphic>
          <a:graphicData uri="http://schemas.openxmlformats.org/drawingml/2006/table">
            <a:tbl>
              <a:tblPr/>
              <a:tblGrid>
                <a:gridCol w="1228167"/>
                <a:gridCol w="2212238"/>
                <a:gridCol w="3891900"/>
                <a:gridCol w="2458041"/>
                <a:gridCol w="1530588"/>
                <a:gridCol w="1460028"/>
              </a:tblGrid>
              <a:tr h="798749">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Target Group</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mn-ea"/>
                        </a:rPr>
                        <a:t>Objectives &amp; Eligibility Criteria</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Amount /Nature of Support</a:t>
                      </a:r>
                      <a:endParaRPr kumimoji="0" lang="en-IN"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Document Required</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926">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Eminent Senior Citizen will be awarded one from each </a:t>
                      </a:r>
                      <a:r>
                        <a:rPr kumimoji="0" 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taluka</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342900" marR="0" lvl="0" indent="-342900" algn="l" defTabSz="944880" rtl="0" eaLnBrk="1" fontAlgn="base" latinLnBrk="0" hangingPunct="1">
                        <a:lnSpc>
                          <a:spcPct val="100000"/>
                        </a:lnSpc>
                        <a:spcBef>
                          <a:spcPct val="0"/>
                        </a:spcBef>
                        <a:spcAft>
                          <a:spcPct val="0"/>
                        </a:spcAft>
                        <a:buClrTx/>
                        <a:buSzTx/>
                        <a:buFontTx/>
                        <a:buAutoNum type="arabicParenR"/>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The applicant should be resident of Goa for more than 15 Years</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44880" rtl="0" eaLnBrk="1" fontAlgn="base" latinLnBrk="0" hangingPunct="1">
                        <a:lnSpc>
                          <a:spcPct val="100000"/>
                        </a:lnSpc>
                        <a:spcBef>
                          <a:spcPct val="0"/>
                        </a:spcBef>
                        <a:spcAft>
                          <a:spcPct val="0"/>
                        </a:spcAft>
                        <a:buClrTx/>
                        <a:buSzTx/>
                        <a:buFontTx/>
                        <a:buAutoNum type="arabicParenR"/>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44880" rtl="0" eaLnBrk="1" fontAlgn="base" latinLnBrk="0" hangingPunct="1">
                        <a:lnSpc>
                          <a:spcPct val="100000"/>
                        </a:lnSpc>
                        <a:spcBef>
                          <a:spcPct val="0"/>
                        </a:spcBef>
                        <a:spcAft>
                          <a:spcPct val="0"/>
                        </a:spcAft>
                        <a:buClrTx/>
                        <a:buSzTx/>
                        <a:buFontTx/>
                        <a:buAutoNum type="arabicParenR"/>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The applicant shall be above 70 years of age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44880">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defTabSz="94488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defTabSz="94488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defTabSz="94488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94488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Cash Award Rs.5000/- each will be  paid to the Awardee also</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44880" rtl="0" eaLnBrk="1" fontAlgn="base" latinLnBrk="0" hangingPunct="1">
                        <a:lnSpc>
                          <a:spcPct val="100000"/>
                        </a:lnSpc>
                        <a:spcBef>
                          <a:spcPct val="0"/>
                        </a:spcBef>
                        <a:spcAft>
                          <a:spcPct val="0"/>
                        </a:spcAft>
                        <a:buClrTx/>
                        <a:buSzTx/>
                        <a:buFontTx/>
                        <a:buNone/>
                      </a:pPr>
                      <a:r>
                        <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He/She shall be honored with Memento, a Shawl,           a Shrifal (coconut) &amp; Certificate</a:t>
                      </a:r>
                      <a:endParaRPr kumimoji="0" lang="en-IN"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4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15"/>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15"/>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15"/>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15"/>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applicant should submit details of Social Work/Services rendered by him for the welfare of needy, poor &amp; common men</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1.41 Lakhs</a:t>
                      </a: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Rs.3.00 Lakhs</a:t>
                      </a:r>
                      <a:endPar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I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4" marR="91434"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7" name="Slide Number Placeholder 8"/>
          <p:cNvSpPr>
            <a:spLocks noGrp="1"/>
          </p:cNvSpPr>
          <p:nvPr>
            <p:ph type="sldNum" sz="quarter" idx="12"/>
          </p:nvPr>
        </p:nvSpPr>
        <p:spPr>
          <a:xfrm>
            <a:off x="5300663" y="7534275"/>
            <a:ext cx="1992312"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2" name="Picture 1"/>
          <p:cNvPicPr>
            <a:picLocks noChangeAspect="1"/>
          </p:cNvPicPr>
          <p:nvPr/>
        </p:nvPicPr>
        <p:blipFill rotWithShape="1">
          <a:blip r:embed="rId1" cstate="print"/>
          <a:srcRect l="1304" r="7190" b="7007"/>
          <a:stretch>
            <a:fillRect/>
          </a:stretch>
        </p:blipFill>
        <p:spPr>
          <a:xfrm>
            <a:off x="281519" y="5407025"/>
            <a:ext cx="7543801" cy="2126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itle 1"/>
          <p:cNvSpPr>
            <a:spLocks noGrp="1" noChangeArrowheads="1"/>
          </p:cNvSpPr>
          <p:nvPr>
            <p:ph type="title"/>
          </p:nvPr>
        </p:nvSpPr>
        <p:spPr>
          <a:xfrm>
            <a:off x="414338" y="227013"/>
            <a:ext cx="12996863" cy="701675"/>
          </a:xfrm>
        </p:spPr>
        <p:txBody>
          <a:bodyPr vert="horz" wrap="square" lIns="91440" tIns="45720" rIns="91440" bIns="45720" numCol="1" rtlCol="0" anchor="ctr" anchorCtr="0" compatLnSpc="1">
            <a:normAutofit fontScale="90000"/>
          </a:bodyPr>
          <a:lstStyle/>
          <a:p>
            <a:pPr marL="0" marR="0" lvl="0" indent="0" algn="l" defTabSz="944880" rtl="0" eaLnBrk="1" fontAlgn="auto" latinLnBrk="0" hangingPunct="1">
              <a:lnSpc>
                <a:spcPct val="100000"/>
              </a:lnSpc>
              <a:spcBef>
                <a:spcPct val="0"/>
              </a:spcBef>
              <a:spcAft>
                <a:spcPts val="0"/>
              </a:spcAft>
              <a:buClrTx/>
              <a:buSzTx/>
              <a:buFontTx/>
              <a:buNone/>
              <a:defRPr/>
            </a:pPr>
            <a:r>
              <a:rPr kumimoji="0" lang="en-US" altLang="zh-CN" sz="40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4.Scheme for felicitating the </a:t>
            </a:r>
            <a: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t>Best Social Worker</a:t>
            </a:r>
            <a:br>
              <a:rPr kumimoji="0" lang="en-US" altLang="zh-CN" sz="4000" b="1" i="1" u="sng" strike="noStrike" kern="1200" cap="none" spc="0" normalizeH="0" baseline="0" noProof="0" dirty="0">
                <a:ln>
                  <a:noFill/>
                </a:ln>
                <a:solidFill>
                  <a:srgbClr val="FF0000"/>
                </a:solidFill>
                <a:effectLst/>
                <a:uLnTx/>
                <a:uFillTx/>
                <a:latin typeface="Bookman Old Style" panose="02050604050505020204" pitchFamily="18" charset="0"/>
                <a:ea typeface="+mj-ea"/>
                <a:cs typeface="+mj-cs"/>
              </a:rPr>
            </a:br>
            <a:r>
              <a:rPr kumimoji="0" lang="en-US" altLang="zh-CN"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rPr>
              <a:t>Notification No.81/13-99/SDB/766 Dated 25/04/2013</a:t>
            </a:r>
            <a:endParaRPr kumimoji="0" lang="en-IN" altLang="en-US" sz="3100" b="1" i="1" u="sng" strike="noStrike" kern="1200" cap="none" spc="0" normalizeH="0" baseline="0" noProof="0" dirty="0">
              <a:ln>
                <a:noFill/>
              </a:ln>
              <a:solidFill>
                <a:schemeClr val="tx1"/>
              </a:solidFill>
              <a:effectLst/>
              <a:uLnTx/>
              <a:uFillTx/>
              <a:latin typeface="Bookman Old Style" panose="02050604050505020204" pitchFamily="18" charset="0"/>
              <a:ea typeface="+mj-ea"/>
              <a:cs typeface="+mj-cs"/>
            </a:endParaRPr>
          </a:p>
        </p:txBody>
      </p:sp>
      <p:graphicFrame>
        <p:nvGraphicFramePr>
          <p:cNvPr id="4" name="Content Placeholder 3"/>
          <p:cNvGraphicFramePr>
            <a:graphicFrameLocks noGrp="1"/>
          </p:cNvGraphicFramePr>
          <p:nvPr>
            <p:ph idx="1"/>
          </p:nvPr>
        </p:nvGraphicFramePr>
        <p:xfrm>
          <a:off x="579438" y="2776538"/>
          <a:ext cx="12350750" cy="4600575"/>
        </p:xfrm>
        <a:graphic>
          <a:graphicData uri="http://schemas.openxmlformats.org/drawingml/2006/table">
            <a:tbl>
              <a:tblPr firstRow="1" bandRow="1">
                <a:tableStyleId>{5940675A-B579-460E-94D1-54222C63F5DA}</a:tableStyleId>
              </a:tblPr>
              <a:tblGrid>
                <a:gridCol w="1321505"/>
                <a:gridCol w="2149910"/>
                <a:gridCol w="1793187"/>
                <a:gridCol w="2781122"/>
                <a:gridCol w="1962025"/>
                <a:gridCol w="2343000"/>
              </a:tblGrid>
              <a:tr h="817299">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34" marR="91434" marT="45744" marB="45744"/>
                </a:tc>
                <a:tc>
                  <a:txBody>
                    <a:bodyPr/>
                    <a:lstStyle/>
                    <a:p>
                      <a:pPr algn="ctr"/>
                      <a:r>
                        <a:rPr lang="en-US" sz="1400" b="1" dirty="0" smtClean="0">
                          <a:latin typeface="Times New Roman" panose="02020603050405020304" pitchFamily="18" charset="0"/>
                          <a:cs typeface="Times New Roman" panose="02020603050405020304" pitchFamily="18" charset="0"/>
                          <a:sym typeface="+mn-ea"/>
                        </a:rPr>
                        <a:t>Objectives &amp; Eligibility Criteria</a:t>
                      </a:r>
                      <a:endParaRPr lang="en-IN" sz="1400" b="1" dirty="0">
                        <a:latin typeface="Times New Roman" panose="02020603050405020304" pitchFamily="18" charset="0"/>
                        <a:cs typeface="Times New Roman" panose="02020603050405020304" pitchFamily="18" charset="0"/>
                      </a:endParaRPr>
                    </a:p>
                  </a:txBody>
                  <a:tcPr marL="91434" marR="91434" marT="45744" marB="45744"/>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34" marR="91434" marT="45744" marB="45744"/>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34" marR="91434" marT="45744" marB="45744"/>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Budget  2023-24</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44880" rtl="0" eaLnBrk="1" fontAlgn="base"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04" marB="45704" horzOverflow="overflow"/>
                </a:tc>
              </a:tr>
              <a:tr h="3783276">
                <a:tc>
                  <a:txBody>
                    <a:bodyPr/>
                    <a:lstStyle/>
                    <a:p>
                      <a:r>
                        <a:rPr lang="en-US" altLang="en-IN" sz="1800" dirty="0" smtClean="0">
                          <a:latin typeface="Times New Roman" panose="02020603050405020304" pitchFamily="18" charset="0"/>
                          <a:cs typeface="Times New Roman" panose="02020603050405020304" pitchFamily="18" charset="0"/>
                        </a:rPr>
                        <a:t>Citizens working for Social Cause.</a:t>
                      </a:r>
                      <a:endParaRPr lang="en-US" altLang="en-IN" sz="1800" dirty="0" smtClean="0">
                        <a:latin typeface="Times New Roman" panose="02020603050405020304" pitchFamily="18" charset="0"/>
                        <a:cs typeface="Times New Roman" panose="02020603050405020304" pitchFamily="18" charset="0"/>
                      </a:endParaRPr>
                    </a:p>
                  </a:txBody>
                  <a:tcPr marL="91434" marR="91434" marT="45744" marB="45744"/>
                </a:tc>
                <a:tc>
                  <a:txBody>
                    <a:bodyPr/>
                    <a:lstStyle/>
                    <a:p>
                      <a:pPr algn="just"/>
                      <a:r>
                        <a:rPr lang="en-US" sz="1800" dirty="0" smtClean="0">
                          <a:latin typeface="Times New Roman" panose="02020603050405020304" pitchFamily="18" charset="0"/>
                          <a:cs typeface="Times New Roman" panose="02020603050405020304" pitchFamily="18" charset="0"/>
                        </a:rPr>
                        <a:t>1. The  applicant should be a resident of state of Goa.</a:t>
                      </a:r>
                      <a:endParaRPr lang="en-US" sz="1800" dirty="0" smtClean="0">
                        <a:latin typeface="Times New Roman" panose="02020603050405020304" pitchFamily="18" charset="0"/>
                        <a:cs typeface="Times New Roman" panose="02020603050405020304" pitchFamily="18" charset="0"/>
                      </a:endParaRPr>
                    </a:p>
                    <a:p>
                      <a:pPr algn="just"/>
                      <a:endParaRPr lang="en-US" sz="1800" dirty="0" smtClean="0">
                        <a:latin typeface="Times New Roman" panose="02020603050405020304" pitchFamily="18" charset="0"/>
                        <a:cs typeface="Times New Roman" panose="02020603050405020304" pitchFamily="18" charset="0"/>
                      </a:endParaRPr>
                    </a:p>
                    <a:p>
                      <a:pPr algn="just"/>
                      <a:r>
                        <a:rPr lang="en-US" sz="1800" dirty="0" smtClean="0">
                          <a:latin typeface="Times New Roman" panose="02020603050405020304" pitchFamily="18" charset="0"/>
                          <a:cs typeface="Times New Roman" panose="02020603050405020304" pitchFamily="18" charset="0"/>
                        </a:rPr>
                        <a:t>2. The applicant  should mention in the application the services rendered by him for the  common man with proofs like photographs, news, articles, etc.</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4" marR="91434" marT="45744" marB="45744"/>
                </a:tc>
                <a:tc>
                  <a:txBody>
                    <a:bodyPr/>
                    <a:lstStyle/>
                    <a:p>
                      <a:r>
                        <a:rPr lang="en-IN" sz="1800" dirty="0" smtClean="0">
                          <a:latin typeface="Times New Roman" panose="02020603050405020304" pitchFamily="18" charset="0"/>
                          <a:cs typeface="Times New Roman" panose="02020603050405020304" pitchFamily="18" charset="0"/>
                        </a:rPr>
                        <a:t>Rs.25000/-</a:t>
                      </a:r>
                      <a:endParaRPr lang="en-IN" sz="1800" dirty="0">
                        <a:latin typeface="Times New Roman" panose="02020603050405020304" pitchFamily="18" charset="0"/>
                        <a:cs typeface="Times New Roman" panose="02020603050405020304" pitchFamily="18" charset="0"/>
                      </a:endParaRPr>
                    </a:p>
                  </a:txBody>
                  <a:tcPr marL="91434" marR="91434" marT="45744" marB="45744"/>
                </a:tc>
                <a:tc>
                  <a:txBody>
                    <a:bodyPr/>
                    <a:lstStyle/>
                    <a:p>
                      <a:r>
                        <a:rPr lang="en-US" sz="1800" dirty="0" smtClean="0">
                          <a:latin typeface="Times New Roman" panose="02020603050405020304" pitchFamily="18" charset="0"/>
                          <a:cs typeface="Times New Roman" panose="02020603050405020304" pitchFamily="18" charset="0"/>
                        </a:rPr>
                        <a:t>Proof of Various activities conducted by the applicant.</a:t>
                      </a:r>
                      <a:endParaRPr lang="en-IN" sz="1800" dirty="0">
                        <a:latin typeface="Times New Roman" panose="02020603050405020304" pitchFamily="18" charset="0"/>
                        <a:cs typeface="Times New Roman" panose="02020603050405020304" pitchFamily="18" charset="0"/>
                      </a:endParaRPr>
                    </a:p>
                  </a:txBody>
                  <a:tcPr marL="91434" marR="91434" marT="45744" marB="45744"/>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 3.36 lakhs</a:t>
                      </a:r>
                      <a:endParaRPr lang="en-IN"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4" marR="91434" marT="45744" marB="45744"/>
                </a:tc>
                <a:tc>
                  <a:txBody>
                    <a:bodyPr/>
                    <a:lstStyle/>
                    <a:p>
                      <a:pPr marL="0" marR="0" indent="0" algn="l" defTabSz="1065530" rtl="0" eaLnBrk="1" fontAlgn="auto" latinLnBrk="0" hangingPunct="1">
                        <a:lnSpc>
                          <a:spcPct val="100000"/>
                        </a:lnSpc>
                        <a:spcBef>
                          <a:spcPts val="0"/>
                        </a:spcBef>
                        <a:spcAft>
                          <a:spcPts val="0"/>
                        </a:spcAft>
                        <a:buClrTx/>
                        <a:buSzTx/>
                        <a:buFontTx/>
                        <a:buNone/>
                        <a:defRPr/>
                      </a:pPr>
                      <a:r>
                        <a:rPr lang="en-US" sz="1800" dirty="0" smtClean="0">
                          <a:latin typeface="Times New Roman" panose="02020603050405020304" pitchFamily="18" charset="0"/>
                          <a:cs typeface="Times New Roman" panose="02020603050405020304" pitchFamily="18" charset="0"/>
                        </a:rPr>
                        <a:t>Rs. 5.00 Lakhs</a:t>
                      </a:r>
                      <a:endParaRPr lang="en-US" sz="1800" dirty="0" smtClean="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txBody>
                  <a:tcPr marL="91434" marR="91434" marT="45744" marB="45744"/>
                </a:tc>
              </a:tr>
            </a:tbl>
          </a:graphicData>
        </a:graphic>
      </p:graphicFrame>
      <p:sp>
        <p:nvSpPr>
          <p:cNvPr id="15385" name="Slide Number Placeholder 8"/>
          <p:cNvSpPr>
            <a:spLocks noGrp="1"/>
          </p:cNvSpPr>
          <p:nvPr>
            <p:ph type="sldNum" sz="quarter" idx="12"/>
          </p:nvPr>
        </p:nvSpPr>
        <p:spPr>
          <a:xfrm>
            <a:off x="6705600" y="7377113"/>
            <a:ext cx="555625"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a:blip r:embed="rId1" cstate="print"/>
          <a:stretch>
            <a:fillRect/>
          </a:stretch>
        </p:blipFill>
        <p:spPr>
          <a:xfrm>
            <a:off x="783769" y="1298592"/>
            <a:ext cx="12409715" cy="11207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itle 1"/>
          <p:cNvSpPr>
            <a:spLocks noGrp="1"/>
          </p:cNvSpPr>
          <p:nvPr>
            <p:ph type="title"/>
          </p:nvPr>
        </p:nvSpPr>
        <p:spPr>
          <a:xfrm>
            <a:off x="395288" y="165100"/>
            <a:ext cx="13354050" cy="1828800"/>
          </a:xfrm>
          <a:ln/>
        </p:spPr>
        <p:txBody>
          <a:bodyPr vert="horz" wrap="square" lIns="91440" tIns="45720" rIns="91440" bIns="45720" anchor="t" anchorCtr="0"/>
          <a:p>
            <a:pPr eaLnBrk="1" hangingPunct="1"/>
            <a:r>
              <a:rPr lang="en-US" altLang="zh-CN" sz="4000" b="1" i="1" u="sng" dirty="0">
                <a:latin typeface="Bookman Old Style" panose="02050604050505020204" pitchFamily="18" charset="0"/>
                <a:ea typeface="SimSun" panose="02010600030101010101" pitchFamily="2" charset="-122"/>
              </a:rPr>
              <a:t>5.Issue of Identity Cards  to                              </a:t>
            </a:r>
            <a:r>
              <a:rPr lang="en-US" altLang="zh-CN" sz="4000" b="1" i="1" u="sng" dirty="0">
                <a:solidFill>
                  <a:srgbClr val="FF0000"/>
                </a:solidFill>
                <a:latin typeface="Bookman Old Style" panose="02050604050505020204" pitchFamily="18" charset="0"/>
                <a:ea typeface="SimSun" panose="02010600030101010101" pitchFamily="2" charset="-122"/>
              </a:rPr>
              <a:t>Senior Citizens</a:t>
            </a:r>
            <a:r>
              <a:rPr lang="en-US" altLang="zh-CN" sz="4000" dirty="0">
                <a:ea typeface="SimSun" panose="02010600030101010101" pitchFamily="2" charset="-122"/>
              </a:rPr>
              <a:t>.</a:t>
            </a:r>
            <a:endParaRPr lang="en-IN" altLang="en-US" sz="4000" dirty="0"/>
          </a:p>
        </p:txBody>
      </p:sp>
      <p:graphicFrame>
        <p:nvGraphicFramePr>
          <p:cNvPr id="4" name="Content Placeholder 3"/>
          <p:cNvGraphicFramePr>
            <a:graphicFrameLocks noGrp="1"/>
          </p:cNvGraphicFramePr>
          <p:nvPr>
            <p:ph idx="1"/>
          </p:nvPr>
        </p:nvGraphicFramePr>
        <p:xfrm>
          <a:off x="395288" y="1520825"/>
          <a:ext cx="12750800" cy="6189663"/>
        </p:xfrm>
        <a:graphic>
          <a:graphicData uri="http://schemas.openxmlformats.org/drawingml/2006/table">
            <a:tbl>
              <a:tblPr firstRow="1" bandRow="1">
                <a:tableStyleId>{5940675A-B579-460E-94D1-54222C63F5DA}</a:tableStyleId>
              </a:tblPr>
              <a:tblGrid>
                <a:gridCol w="1738607"/>
                <a:gridCol w="2534860"/>
                <a:gridCol w="1391984"/>
                <a:gridCol w="4054202"/>
                <a:gridCol w="3030352"/>
              </a:tblGrid>
              <a:tr h="731501">
                <a:tc>
                  <a:txBody>
                    <a:bodyPr/>
                    <a:lstStyle/>
                    <a:p>
                      <a:pPr algn="ctr"/>
                      <a:r>
                        <a:rPr lang="en-US" sz="1400" b="1" dirty="0" smtClean="0">
                          <a:latin typeface="Times New Roman" panose="02020603050405020304" pitchFamily="18" charset="0"/>
                          <a:cs typeface="Times New Roman" panose="02020603050405020304" pitchFamily="18" charset="0"/>
                        </a:rPr>
                        <a:t>Target Group</a:t>
                      </a:r>
                      <a:endParaRPr lang="en-IN" sz="1400" b="1" dirty="0">
                        <a:latin typeface="Times New Roman" panose="02020603050405020304" pitchFamily="18" charset="0"/>
                        <a:cs typeface="Times New Roman" panose="02020603050405020304" pitchFamily="18" charset="0"/>
                      </a:endParaRPr>
                    </a:p>
                  </a:txBody>
                  <a:tcPr marL="91431" marR="91431" marT="45711" marB="45711"/>
                </a:tc>
                <a:tc>
                  <a:txBody>
                    <a:bodyPr/>
                    <a:lstStyle/>
                    <a:p>
                      <a:pPr algn="ctr"/>
                      <a:r>
                        <a:rPr lang="en-US" sz="1400" b="1" dirty="0" smtClean="0">
                          <a:latin typeface="Times New Roman" panose="02020603050405020304" pitchFamily="18" charset="0"/>
                          <a:cs typeface="Times New Roman" panose="02020603050405020304" pitchFamily="18" charset="0"/>
                        </a:rPr>
                        <a:t>Objectives</a:t>
                      </a:r>
                      <a:r>
                        <a:rPr lang="en-US" sz="1400" b="1" baseline="0" dirty="0" smtClean="0">
                          <a:latin typeface="Times New Roman" panose="02020603050405020304" pitchFamily="18" charset="0"/>
                          <a:cs typeface="Times New Roman" panose="02020603050405020304" pitchFamily="18" charset="0"/>
                        </a:rPr>
                        <a:t> &amp;</a:t>
                      </a:r>
                      <a:r>
                        <a:rPr lang="en-US" sz="1400" b="1" dirty="0" smtClean="0">
                          <a:latin typeface="Times New Roman" panose="02020603050405020304" pitchFamily="18" charset="0"/>
                          <a:cs typeface="Times New Roman" panose="02020603050405020304" pitchFamily="18" charset="0"/>
                        </a:rPr>
                        <a:t>Eligibility Criteria</a:t>
                      </a:r>
                      <a:endParaRPr lang="en-IN" sz="1400" b="1" dirty="0">
                        <a:latin typeface="Times New Roman" panose="02020603050405020304" pitchFamily="18" charset="0"/>
                        <a:cs typeface="Times New Roman" panose="02020603050405020304" pitchFamily="18" charset="0"/>
                      </a:endParaRPr>
                    </a:p>
                  </a:txBody>
                  <a:tcPr marL="91431" marR="91431" marT="45711" marB="45711"/>
                </a:tc>
                <a:tc>
                  <a:txBody>
                    <a:bodyPr/>
                    <a:lstStyle/>
                    <a:p>
                      <a:pPr algn="ctr"/>
                      <a:r>
                        <a:rPr lang="en-US" sz="1400" b="1" dirty="0" smtClean="0">
                          <a:latin typeface="Times New Roman" panose="02020603050405020304" pitchFamily="18" charset="0"/>
                          <a:cs typeface="Times New Roman" panose="02020603050405020304" pitchFamily="18" charset="0"/>
                        </a:rPr>
                        <a:t>Amount /Nature</a:t>
                      </a:r>
                      <a:r>
                        <a:rPr lang="en-US" sz="1400" b="1" baseline="0" dirty="0" smtClean="0">
                          <a:latin typeface="Times New Roman" panose="02020603050405020304" pitchFamily="18" charset="0"/>
                          <a:cs typeface="Times New Roman" panose="02020603050405020304" pitchFamily="18" charset="0"/>
                        </a:rPr>
                        <a:t> of Support</a:t>
                      </a:r>
                      <a:endParaRPr lang="en-IN" sz="1400" b="1" dirty="0">
                        <a:latin typeface="Times New Roman" panose="02020603050405020304" pitchFamily="18" charset="0"/>
                        <a:cs typeface="Times New Roman" panose="02020603050405020304" pitchFamily="18" charset="0"/>
                      </a:endParaRPr>
                    </a:p>
                  </a:txBody>
                  <a:tcPr marL="91431" marR="91431" marT="45711" marB="45711"/>
                </a:tc>
                <a:tc>
                  <a:txBody>
                    <a:bodyPr/>
                    <a:lstStyle/>
                    <a:p>
                      <a:pPr algn="ctr"/>
                      <a:r>
                        <a:rPr lang="en-US" sz="1400" b="1" dirty="0" smtClean="0">
                          <a:latin typeface="Times New Roman" panose="02020603050405020304" pitchFamily="18" charset="0"/>
                          <a:cs typeface="Times New Roman" panose="02020603050405020304" pitchFamily="18" charset="0"/>
                        </a:rPr>
                        <a:t>Document</a:t>
                      </a:r>
                      <a:r>
                        <a:rPr lang="en-US" sz="1400" b="1" baseline="0" dirty="0" smtClean="0">
                          <a:latin typeface="Times New Roman" panose="02020603050405020304" pitchFamily="18" charset="0"/>
                          <a:cs typeface="Times New Roman" panose="02020603050405020304" pitchFamily="18" charset="0"/>
                        </a:rPr>
                        <a:t> Required</a:t>
                      </a:r>
                      <a:endParaRPr lang="en-IN" sz="1400" b="1" dirty="0">
                        <a:latin typeface="Times New Roman" panose="02020603050405020304" pitchFamily="18" charset="0"/>
                        <a:cs typeface="Times New Roman" panose="02020603050405020304" pitchFamily="18" charset="0"/>
                      </a:endParaRPr>
                    </a:p>
                  </a:txBody>
                  <a:tcPr marL="91431" marR="91431" marT="45711" marB="45711"/>
                </a:tc>
                <a:tc>
                  <a:txBody>
                    <a:bodyPr/>
                    <a:lstStyle/>
                    <a:p>
                      <a:pPr marL="0" marR="0" lvl="0" indent="0" algn="ctr" defTabSz="944880" rtl="0" eaLnBrk="1" fontAlgn="base" latinLnBrk="0" hangingPunct="1">
                        <a:lnSpc>
                          <a:spcPct val="100000"/>
                        </a:lnSpc>
                        <a:spcBef>
                          <a:spcPct val="0"/>
                        </a:spcBef>
                        <a:spcAft>
                          <a:spcPct val="0"/>
                        </a:spcAft>
                        <a:buClrTx/>
                        <a:buSzTx/>
                        <a:buFontTx/>
                        <a:buNone/>
                        <a:defRPr/>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Expenditure Incurred FY 2022-23     (Rs. In Lakhs)</a:t>
                      </a:r>
                      <a:endParaRPr kumimoji="0" lang="en-IN"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711" marB="45711"/>
                </a:tc>
              </a:tr>
              <a:tr h="5458162">
                <a:tc>
                  <a:txBody>
                    <a:bodyPr/>
                    <a:lstStyle/>
                    <a:p>
                      <a:r>
                        <a:rPr lang="en-US" sz="2100" dirty="0" smtClean="0">
                          <a:latin typeface="Times New Roman" panose="02020603050405020304" pitchFamily="18" charset="0"/>
                          <a:cs typeface="Times New Roman" panose="02020603050405020304" pitchFamily="18" charset="0"/>
                        </a:rPr>
                        <a:t>A senior Citizen above 60 year is eligible for Identity Card</a:t>
                      </a:r>
                      <a:endParaRPr lang="en-IN" sz="2100" dirty="0">
                        <a:latin typeface="Times New Roman" panose="02020603050405020304" pitchFamily="18" charset="0"/>
                        <a:cs typeface="Times New Roman" panose="02020603050405020304" pitchFamily="18" charset="0"/>
                      </a:endParaRPr>
                    </a:p>
                  </a:txBody>
                  <a:tcPr marL="91431" marR="91431" marT="45711" marB="45711"/>
                </a:tc>
                <a:tc>
                  <a:txBody>
                    <a:bodyPr/>
                    <a:lstStyle/>
                    <a:p>
                      <a:r>
                        <a:rPr lang="en-US" sz="2100" dirty="0" smtClean="0">
                          <a:latin typeface="Times New Roman" panose="02020603050405020304" pitchFamily="18" charset="0"/>
                          <a:cs typeface="Times New Roman" panose="02020603050405020304" pitchFamily="18" charset="0"/>
                        </a:rPr>
                        <a:t>50% concession is given in KTCL Buses within Goa state. </a:t>
                      </a:r>
                      <a:endParaRPr lang="en-IN" sz="2100" dirty="0">
                        <a:latin typeface="Times New Roman" panose="02020603050405020304" pitchFamily="18" charset="0"/>
                        <a:cs typeface="Times New Roman" panose="02020603050405020304" pitchFamily="18" charset="0"/>
                      </a:endParaRPr>
                    </a:p>
                  </a:txBody>
                  <a:tcPr marL="91431" marR="91431" marT="45711" marB="45711"/>
                </a:tc>
                <a:tc>
                  <a:txBody>
                    <a:bodyPr/>
                    <a:lstStyle/>
                    <a:p>
                      <a:r>
                        <a:rPr lang="en-US" sz="2100" dirty="0" smtClean="0">
                          <a:latin typeface="Times New Roman" panose="02020603050405020304" pitchFamily="18" charset="0"/>
                          <a:cs typeface="Times New Roman" panose="02020603050405020304" pitchFamily="18" charset="0"/>
                        </a:rPr>
                        <a:t>  Issue of Identity Card</a:t>
                      </a:r>
                      <a:endParaRPr lang="en-IN" sz="2100" dirty="0">
                        <a:latin typeface="Times New Roman" panose="02020603050405020304" pitchFamily="18" charset="0"/>
                        <a:cs typeface="Times New Roman" panose="02020603050405020304" pitchFamily="18" charset="0"/>
                      </a:endParaRPr>
                    </a:p>
                  </a:txBody>
                  <a:tcPr marL="91431" marR="91431" marT="45711" marB="45711"/>
                </a:tc>
                <a:tc>
                  <a:txBody>
                    <a:bodyPr/>
                    <a:lstStyle/>
                    <a:p>
                      <a:r>
                        <a:rPr lang="en-US" sz="2100" dirty="0" smtClean="0">
                          <a:latin typeface="Times New Roman" panose="02020603050405020304" pitchFamily="18" charset="0"/>
                          <a:cs typeface="Times New Roman" panose="02020603050405020304" pitchFamily="18" charset="0"/>
                        </a:rPr>
                        <a:t>1)Application in prescribed form. </a:t>
                      </a:r>
                      <a:endParaRPr lang="en-US" sz="21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2)2 recent photographs</a:t>
                      </a:r>
                      <a:endParaRPr lang="en-US" sz="21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3)Birth Certificate / Age Proof.</a:t>
                      </a:r>
                      <a:endParaRPr lang="en-US" sz="21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4)15 years residence certificate issued by Competent Authority as per the prescribed format. </a:t>
                      </a:r>
                      <a:endParaRPr lang="en-US" sz="21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5) Election/Ration Card as an address proof.</a:t>
                      </a:r>
                      <a:endParaRPr lang="en-US" sz="2100" dirty="0" smtClean="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6) </a:t>
                      </a:r>
                      <a:r>
                        <a:rPr lang="en-US" sz="2100" dirty="0" err="1" smtClean="0">
                          <a:latin typeface="Times New Roman" panose="02020603050405020304" pitchFamily="18" charset="0"/>
                          <a:cs typeface="Times New Roman" panose="02020603050405020304" pitchFamily="18" charset="0"/>
                        </a:rPr>
                        <a:t>Aadhaar</a:t>
                      </a:r>
                      <a:r>
                        <a:rPr lang="en-US" sz="2100" dirty="0" smtClean="0">
                          <a:latin typeface="Times New Roman" panose="02020603050405020304" pitchFamily="18" charset="0"/>
                          <a:cs typeface="Times New Roman" panose="02020603050405020304" pitchFamily="18" charset="0"/>
                        </a:rPr>
                        <a:t> Card Copy </a:t>
                      </a:r>
                      <a:endParaRPr lang="en-IN" sz="2100" dirty="0">
                        <a:latin typeface="Times New Roman" panose="02020603050405020304" pitchFamily="18" charset="0"/>
                        <a:cs typeface="Times New Roman" panose="02020603050405020304" pitchFamily="18" charset="0"/>
                      </a:endParaRPr>
                    </a:p>
                  </a:txBody>
                  <a:tcPr marL="91431" marR="91431" marT="45711" marB="45711"/>
                </a:tc>
                <a:tc>
                  <a:txBody>
                    <a:bodyPr/>
                    <a:lstStyle/>
                    <a:p>
                      <a:r>
                        <a:rPr lang="en-US" sz="2100" dirty="0" smtClean="0">
                          <a:latin typeface="Times New Roman" panose="02020603050405020304" pitchFamily="18" charset="0"/>
                          <a:cs typeface="Times New Roman" panose="02020603050405020304" pitchFamily="18" charset="0"/>
                        </a:rPr>
                        <a:t>Senior Citizens Cards</a:t>
                      </a:r>
                      <a:r>
                        <a:rPr lang="en-US" sz="2100" baseline="0" dirty="0" smtClean="0">
                          <a:latin typeface="Times New Roman" panose="02020603050405020304" pitchFamily="18" charset="0"/>
                          <a:cs typeface="Times New Roman" panose="02020603050405020304" pitchFamily="18" charset="0"/>
                        </a:rPr>
                        <a:t> Issued to 6064 Beneficiaries</a:t>
                      </a:r>
                      <a:endParaRPr lang="en-US" sz="2100" baseline="0" dirty="0" smtClean="0">
                        <a:latin typeface="Times New Roman" panose="02020603050405020304" pitchFamily="18" charset="0"/>
                        <a:cs typeface="Times New Roman" panose="02020603050405020304" pitchFamily="18" charset="0"/>
                      </a:endParaRPr>
                    </a:p>
                    <a:p>
                      <a:endParaRPr lang="en-US" sz="2100" baseline="0" dirty="0" smtClean="0">
                        <a:latin typeface="Times New Roman" panose="02020603050405020304" pitchFamily="18" charset="0"/>
                        <a:cs typeface="Times New Roman" panose="02020603050405020304" pitchFamily="18" charset="0"/>
                      </a:endParaRPr>
                    </a:p>
                    <a:p>
                      <a:endParaRPr lang="en-US" sz="2100" baseline="0" dirty="0" smtClean="0">
                        <a:latin typeface="Times New Roman" panose="02020603050405020304" pitchFamily="18" charset="0"/>
                        <a:cs typeface="Times New Roman" panose="02020603050405020304" pitchFamily="18" charset="0"/>
                      </a:endParaRPr>
                    </a:p>
                    <a:p>
                      <a:pPr marL="0" marR="0" indent="0" algn="l" defTabSz="1065530" rtl="0" eaLnBrk="1" fontAlgn="auto" latinLnBrk="0" hangingPunct="1">
                        <a:lnSpc>
                          <a:spcPct val="100000"/>
                        </a:lnSpc>
                        <a:spcBef>
                          <a:spcPts val="0"/>
                        </a:spcBef>
                        <a:spcAft>
                          <a:spcPts val="0"/>
                        </a:spcAft>
                        <a:buClrTx/>
                        <a:buSzTx/>
                        <a:buFontTx/>
                        <a:buNone/>
                        <a:defRPr/>
                      </a:pPr>
                      <a:r>
                        <a:rPr lang="en-US" sz="2100" baseline="0" dirty="0" smtClean="0">
                          <a:latin typeface="Times New Roman" panose="02020603050405020304" pitchFamily="18" charset="0"/>
                          <a:cs typeface="Times New Roman" panose="02020603050405020304" pitchFamily="18" charset="0"/>
                        </a:rPr>
                        <a:t>Total  Cards Issued  146891 Beneficiaries</a:t>
                      </a:r>
                      <a:endParaRPr lang="en-US" sz="2100" baseline="0" dirty="0" smtClean="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a:txBody>
                  <a:tcPr marL="91431" marR="91431" marT="45711" marB="45711"/>
                </a:tc>
              </a:tr>
            </a:tbl>
          </a:graphicData>
        </a:graphic>
      </p:graphicFrame>
      <p:sp>
        <p:nvSpPr>
          <p:cNvPr id="16406" name="Slide Number Placeholder 8"/>
          <p:cNvSpPr>
            <a:spLocks noGrp="1"/>
          </p:cNvSpPr>
          <p:nvPr>
            <p:ph type="sldNum" sz="quarter" idx="12"/>
          </p:nvPr>
        </p:nvSpPr>
        <p:spPr>
          <a:xfrm>
            <a:off x="4403725" y="7312025"/>
            <a:ext cx="2833688" cy="422275"/>
          </a:xfrm>
          <a:noFill/>
          <a:ln>
            <a:noFill/>
          </a:ln>
        </p:spPr>
        <p:txBody>
          <a:bodyPr wrap="square" lIns="91440" tIns="45720" rIns="91440" bIns="45720" anchor="ctr"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84505" lvl="1" indent="-1778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68375" lvl="2" indent="-3492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452880" lvl="3" indent="-52705"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939925" lvl="4" indent="-7112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r" eaLnBrk="0" hangingPunct="0">
              <a:buSzTx/>
            </a:pPr>
            <a:fld id="{9A0DB2DC-4C9A-4742-B13C-FB6460FD3503}" type="slidenum">
              <a:rPr lang="en-IN" altLang="en-US" sz="1300" dirty="0">
                <a:solidFill>
                  <a:srgbClr val="898989"/>
                </a:solidFill>
              </a:rPr>
            </a:fld>
            <a:endParaRPr lang="en-IN" altLang="en-US" sz="1300" dirty="0">
              <a:solidFill>
                <a:srgbClr val="898989"/>
              </a:solidFill>
            </a:endParaRPr>
          </a:p>
        </p:txBody>
      </p:sp>
      <p:pic>
        <p:nvPicPr>
          <p:cNvPr id="3" name="Picture 2"/>
          <p:cNvPicPr>
            <a:picLocks noChangeAspect="1"/>
          </p:cNvPicPr>
          <p:nvPr/>
        </p:nvPicPr>
        <p:blipFill>
          <a:blip r:embed="rId1" cstate="print"/>
          <a:stretch>
            <a:fillRect/>
          </a:stretch>
        </p:blipFill>
        <p:spPr>
          <a:xfrm>
            <a:off x="242094" y="4311410"/>
            <a:ext cx="5124450" cy="3210963"/>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42441</Words>
  <Application>WPS Presentation</Application>
  <PresentationFormat>Custom</PresentationFormat>
  <Paragraphs>1496</Paragraphs>
  <Slides>40</Slides>
  <Notes>30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40</vt:i4>
      </vt:variant>
    </vt:vector>
  </HeadingPairs>
  <TitlesOfParts>
    <vt:vector size="54" baseType="lpstr">
      <vt:lpstr>Arial</vt:lpstr>
      <vt:lpstr>SimSun</vt:lpstr>
      <vt:lpstr>Wingdings</vt:lpstr>
      <vt:lpstr>Calibri</vt:lpstr>
      <vt:lpstr>Calibri Light</vt:lpstr>
      <vt:lpstr>Bookman Old Style</vt:lpstr>
      <vt:lpstr>Times New Roman</vt:lpstr>
      <vt:lpstr>+mn-ea</vt:lpstr>
      <vt:lpstr>Segoe Print</vt:lpstr>
      <vt:lpstr>Arial Black</vt:lpstr>
      <vt:lpstr>Microsoft YaHei</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666</cp:revision>
  <cp:lastPrinted>2023-06-08T10:12:24Z</cp:lastPrinted>
  <dcterms:created xsi:type="dcterms:W3CDTF">2022-07-04T07:01:00Z</dcterms:created>
  <dcterms:modified xsi:type="dcterms:W3CDTF">2023-08-18T06:32:11Z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1033-12.2.0.13110</vt:lpwstr>
  </property>
  <property fmtid="{D5CDD505-2E9C-101B-9397-08002B2CF9AE}" pid="3" name="ICV">
    <vt:lpwstr>1AC40CD5823B4B16BB801545A1CF32B5_12</vt:lpwstr>
  </property>
</Properties>
</file>